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4" r:id="rId2"/>
    <p:sldId id="292" r:id="rId3"/>
    <p:sldId id="293" r:id="rId4"/>
    <p:sldId id="285" r:id="rId5"/>
    <p:sldId id="286" r:id="rId6"/>
    <p:sldId id="290" r:id="rId7"/>
    <p:sldId id="297" r:id="rId8"/>
    <p:sldId id="298" r:id="rId9"/>
    <p:sldId id="287" r:id="rId10"/>
    <p:sldId id="288" r:id="rId11"/>
    <p:sldId id="312" r:id="rId12"/>
    <p:sldId id="313" r:id="rId13"/>
    <p:sldId id="289" r:id="rId14"/>
    <p:sldId id="294" r:id="rId15"/>
    <p:sldId id="300" r:id="rId16"/>
    <p:sldId id="301" r:id="rId17"/>
    <p:sldId id="257" r:id="rId18"/>
    <p:sldId id="302" r:id="rId19"/>
    <p:sldId id="303" r:id="rId20"/>
    <p:sldId id="258" r:id="rId21"/>
    <p:sldId id="304" r:id="rId22"/>
    <p:sldId id="261" r:id="rId23"/>
    <p:sldId id="314" r:id="rId24"/>
    <p:sldId id="263" r:id="rId25"/>
    <p:sldId id="305" r:id="rId26"/>
    <p:sldId id="306" r:id="rId27"/>
    <p:sldId id="307" r:id="rId28"/>
    <p:sldId id="308" r:id="rId29"/>
    <p:sldId id="309" r:id="rId30"/>
    <p:sldId id="310" r:id="rId31"/>
    <p:sldId id="311" r:id="rId32"/>
    <p:sldId id="295" r:id="rId33"/>
    <p:sldId id="315" r:id="rId34"/>
    <p:sldId id="278" r:id="rId35"/>
    <p:sldId id="269" r:id="rId36"/>
    <p:sldId id="268" r:id="rId37"/>
    <p:sldId id="319" r:id="rId38"/>
    <p:sldId id="320" r:id="rId39"/>
    <p:sldId id="318" r:id="rId40"/>
    <p:sldId id="324" r:id="rId41"/>
    <p:sldId id="321" r:id="rId42"/>
    <p:sldId id="322" r:id="rId43"/>
    <p:sldId id="323" r:id="rId44"/>
    <p:sldId id="275" r:id="rId45"/>
    <p:sldId id="325" r:id="rId46"/>
    <p:sldId id="291" r:id="rId4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95" autoAdjust="0"/>
    <p:restoredTop sz="94660"/>
  </p:normalViewPr>
  <p:slideViewPr>
    <p:cSldViewPr snapToGrid="0">
      <p:cViewPr varScale="1">
        <p:scale>
          <a:sx n="115" d="100"/>
          <a:sy n="115" d="100"/>
        </p:scale>
        <p:origin x="536" y="19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7/13/21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7/13/21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7/13/21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7/13/21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am04.safelinks.protection.outlook.com/?url=https%3A%2F%2Fwww.oregon.gov%2Fodot%2FDMV%2Fpages%2Frecords%2Frecinquiry_daveaccts.aspx&amp;data=02%7C01%7C%7Cb3b4c582181e401640b008d7c05b6252%7C8a807b9b02da47f3a903791a42a2285c%7C0%7C0%7C637189371027528017&amp;sdata=Y%2FOHxQlAdMZ2U5IxrFBO86rL%2BBVasgbqobNxxxmxpjY%3D&amp;reserved=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tiny-project.com/are-we-losing-the-soul-of-the-tiny-house-movement/" TargetMode="External"/><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7115" y="1017688"/>
            <a:ext cx="10203739" cy="1981200"/>
          </a:xfrm>
        </p:spPr>
        <p:txBody>
          <a:bodyPr/>
          <a:lstStyle/>
          <a:p>
            <a:r>
              <a:rPr lang="en-US" b="1" dirty="0"/>
              <a:t>Title	&amp; Escrow Potpourri</a:t>
            </a:r>
          </a:p>
        </p:txBody>
      </p:sp>
      <p:pic>
        <p:nvPicPr>
          <p:cNvPr id="5" name="Picture 4" descr="A close up of a logo&#10;&#10;Description automatically generated">
            <a:extLst>
              <a:ext uri="{FF2B5EF4-FFF2-40B4-BE49-F238E27FC236}">
                <a16:creationId xmlns:a16="http://schemas.microsoft.com/office/drawing/2014/main" id="{5E8F3642-A192-4974-AB3B-D03658D9A1B1}"/>
              </a:ext>
            </a:extLst>
          </p:cNvPr>
          <p:cNvPicPr>
            <a:picLocks noChangeAspect="1"/>
          </p:cNvPicPr>
          <p:nvPr/>
        </p:nvPicPr>
        <p:blipFill>
          <a:blip r:embed="rId2"/>
          <a:stretch>
            <a:fillRect/>
          </a:stretch>
        </p:blipFill>
        <p:spPr>
          <a:xfrm>
            <a:off x="7961565" y="5678055"/>
            <a:ext cx="4038095" cy="1019048"/>
          </a:xfrm>
          <a:prstGeom prst="rect">
            <a:avLst/>
          </a:prstGeom>
        </p:spPr>
      </p:pic>
      <p:sp>
        <p:nvSpPr>
          <p:cNvPr id="4" name="TextBox 3">
            <a:extLst>
              <a:ext uri="{FF2B5EF4-FFF2-40B4-BE49-F238E27FC236}">
                <a16:creationId xmlns:a16="http://schemas.microsoft.com/office/drawing/2014/main" id="{F6ED8CAD-2FE2-44D8-8EDA-D05C02525E0A}"/>
              </a:ext>
            </a:extLst>
          </p:cNvPr>
          <p:cNvSpPr txBox="1"/>
          <p:nvPr/>
        </p:nvSpPr>
        <p:spPr>
          <a:xfrm>
            <a:off x="861339" y="3167390"/>
            <a:ext cx="2553904" cy="523220"/>
          </a:xfrm>
          <a:prstGeom prst="rect">
            <a:avLst/>
          </a:prstGeom>
          <a:noFill/>
        </p:spPr>
        <p:txBody>
          <a:bodyPr wrap="none" rtlCol="0">
            <a:spAutoFit/>
          </a:bodyPr>
          <a:lstStyle/>
          <a:p>
            <a:r>
              <a:rPr lang="en-US" sz="2800" b="1" dirty="0">
                <a:solidFill>
                  <a:schemeClr val="accent1">
                    <a:lumMod val="75000"/>
                  </a:schemeClr>
                </a:solidFill>
              </a:rPr>
              <a:t>Presented by:</a:t>
            </a:r>
          </a:p>
        </p:txBody>
      </p:sp>
      <p:sp>
        <p:nvSpPr>
          <p:cNvPr id="10" name="TextBox 9">
            <a:extLst>
              <a:ext uri="{FF2B5EF4-FFF2-40B4-BE49-F238E27FC236}">
                <a16:creationId xmlns:a16="http://schemas.microsoft.com/office/drawing/2014/main" id="{F979042B-2AF2-4810-93D7-2C06F155ADCB}"/>
              </a:ext>
            </a:extLst>
          </p:cNvPr>
          <p:cNvSpPr txBox="1"/>
          <p:nvPr/>
        </p:nvSpPr>
        <p:spPr>
          <a:xfrm>
            <a:off x="1372600" y="3957945"/>
            <a:ext cx="7345281" cy="646331"/>
          </a:xfrm>
          <a:prstGeom prst="rect">
            <a:avLst/>
          </a:prstGeom>
          <a:noFill/>
        </p:spPr>
        <p:txBody>
          <a:bodyPr wrap="none" rtlCol="0">
            <a:spAutoFit/>
          </a:bodyPr>
          <a:lstStyle/>
          <a:p>
            <a:r>
              <a:rPr lang="en-US" dirty="0"/>
              <a:t>Charlie Cookson, Commercial Underwriter</a:t>
            </a:r>
          </a:p>
          <a:p>
            <a:r>
              <a:rPr lang="en-US" dirty="0"/>
              <a:t>	Fidelity National Title Group, Oregon CPF/Oregon CPF South</a:t>
            </a:r>
          </a:p>
        </p:txBody>
      </p:sp>
      <p:sp>
        <p:nvSpPr>
          <p:cNvPr id="11" name="TextBox 10">
            <a:extLst>
              <a:ext uri="{FF2B5EF4-FFF2-40B4-BE49-F238E27FC236}">
                <a16:creationId xmlns:a16="http://schemas.microsoft.com/office/drawing/2014/main" id="{E95C2553-F920-48A7-A5F1-5D77D1831E41}"/>
              </a:ext>
            </a:extLst>
          </p:cNvPr>
          <p:cNvSpPr txBox="1"/>
          <p:nvPr/>
        </p:nvSpPr>
        <p:spPr>
          <a:xfrm>
            <a:off x="1372600" y="4818000"/>
            <a:ext cx="4666662" cy="646331"/>
          </a:xfrm>
          <a:prstGeom prst="rect">
            <a:avLst/>
          </a:prstGeom>
          <a:noFill/>
        </p:spPr>
        <p:txBody>
          <a:bodyPr wrap="none" rtlCol="0">
            <a:spAutoFit/>
          </a:bodyPr>
          <a:lstStyle/>
          <a:p>
            <a:r>
              <a:rPr lang="en-US" dirty="0"/>
              <a:t>Tara Thompson, AVP/Regional Manager</a:t>
            </a:r>
          </a:p>
          <a:p>
            <a:r>
              <a:rPr lang="en-US" dirty="0"/>
              <a:t>	Western Title &amp; Escrow Company</a:t>
            </a:r>
          </a:p>
        </p:txBody>
      </p:sp>
      <p:pic>
        <p:nvPicPr>
          <p:cNvPr id="6" name="Picture 5">
            <a:extLst>
              <a:ext uri="{FF2B5EF4-FFF2-40B4-BE49-F238E27FC236}">
                <a16:creationId xmlns:a16="http://schemas.microsoft.com/office/drawing/2014/main" id="{FD01F718-6BE4-4A76-A5B5-C78F9CC5AAA7}"/>
              </a:ext>
            </a:extLst>
          </p:cNvPr>
          <p:cNvPicPr>
            <a:picLocks noChangeAspect="1"/>
          </p:cNvPicPr>
          <p:nvPr/>
        </p:nvPicPr>
        <p:blipFill>
          <a:blip r:embed="rId3"/>
          <a:stretch>
            <a:fillRect/>
          </a:stretch>
        </p:blipFill>
        <p:spPr>
          <a:xfrm>
            <a:off x="257213" y="5553465"/>
            <a:ext cx="2230773" cy="1272926"/>
          </a:xfrm>
          <a:prstGeom prst="rect">
            <a:avLst/>
          </a:prstGeom>
        </p:spPr>
      </p:pic>
    </p:spTree>
    <p:extLst>
      <p:ext uri="{BB962C8B-B14F-4D97-AF65-F5344CB8AC3E}">
        <p14:creationId xmlns:p14="http://schemas.microsoft.com/office/powerpoint/2010/main" val="1718067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386043"/>
            <a:ext cx="10658474" cy="1400530"/>
          </a:xfrm>
        </p:spPr>
        <p:txBody>
          <a:bodyPr/>
          <a:lstStyle/>
          <a:p>
            <a:r>
              <a:rPr lang="en-US" dirty="0"/>
              <a:t>DMV Ownership Verification Instructions</a:t>
            </a:r>
          </a:p>
        </p:txBody>
      </p:sp>
      <p:sp>
        <p:nvSpPr>
          <p:cNvPr id="3" name="Content Placeholder 2"/>
          <p:cNvSpPr>
            <a:spLocks noGrp="1"/>
          </p:cNvSpPr>
          <p:nvPr>
            <p:ph idx="1"/>
          </p:nvPr>
        </p:nvSpPr>
        <p:spPr>
          <a:xfrm>
            <a:off x="578428" y="1786573"/>
            <a:ext cx="11035144" cy="4195481"/>
          </a:xfrm>
        </p:spPr>
        <p:txBody>
          <a:bodyPr/>
          <a:lstStyle/>
          <a:p>
            <a:pPr>
              <a:spcAft>
                <a:spcPts val="600"/>
              </a:spcAft>
            </a:pPr>
            <a:r>
              <a:rPr lang="en-US" sz="2400" dirty="0"/>
              <a:t>You can register to get an account with the DMV for $70.00 per year.  There is a per record request fee that is assessed as well.</a:t>
            </a:r>
          </a:p>
          <a:p>
            <a:pPr>
              <a:spcAft>
                <a:spcPts val="600"/>
              </a:spcAft>
            </a:pPr>
            <a:r>
              <a:rPr lang="en-US" sz="2400" dirty="0"/>
              <a:t>You need to have the VIN or Plate # to make a request.</a:t>
            </a:r>
          </a:p>
          <a:p>
            <a:pPr>
              <a:spcAft>
                <a:spcPts val="600"/>
              </a:spcAft>
            </a:pPr>
            <a:r>
              <a:rPr lang="en-US" sz="2400" dirty="0"/>
              <a:t>This will give you the title holder information as well as any security interest holder.  The link to the DMV record inquiry accounts is below:</a:t>
            </a:r>
          </a:p>
          <a:p>
            <a:pPr marL="57150" indent="0">
              <a:spcAft>
                <a:spcPts val="600"/>
              </a:spcAft>
              <a:buNone/>
            </a:pPr>
            <a:r>
              <a:rPr lang="en-US" sz="2200" b="1" u="sng" dirty="0">
                <a:hlinkClick r:id="rId2"/>
              </a:rPr>
              <a:t>https://www.oregon.gov/odot/DMV/pages/records/recinquiry_daveaccts.aspx</a:t>
            </a:r>
            <a:endParaRPr lang="en-US" sz="2200" b="1" dirty="0"/>
          </a:p>
          <a:p>
            <a:endParaRPr lang="en-US" dirty="0"/>
          </a:p>
        </p:txBody>
      </p:sp>
      <p:pic>
        <p:nvPicPr>
          <p:cNvPr id="4" name="Picture 3">
            <a:extLst>
              <a:ext uri="{FF2B5EF4-FFF2-40B4-BE49-F238E27FC236}">
                <a16:creationId xmlns:a16="http://schemas.microsoft.com/office/drawing/2014/main" id="{E9E73971-C0BD-4DF5-888C-C24037CA7AB9}"/>
              </a:ext>
            </a:extLst>
          </p:cNvPr>
          <p:cNvPicPr>
            <a:picLocks noChangeAspect="1"/>
          </p:cNvPicPr>
          <p:nvPr/>
        </p:nvPicPr>
        <p:blipFill>
          <a:blip r:embed="rId3"/>
          <a:stretch>
            <a:fillRect/>
          </a:stretch>
        </p:blipFill>
        <p:spPr>
          <a:xfrm>
            <a:off x="10584226" y="119698"/>
            <a:ext cx="1250996" cy="912056"/>
          </a:xfrm>
          <a:prstGeom prst="rect">
            <a:avLst/>
          </a:prstGeom>
        </p:spPr>
      </p:pic>
    </p:spTree>
    <p:extLst>
      <p:ext uri="{BB962C8B-B14F-4D97-AF65-F5344CB8AC3E}">
        <p14:creationId xmlns:p14="http://schemas.microsoft.com/office/powerpoint/2010/main" val="2150473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2000"/>
                                        <p:tgtEl>
                                          <p:spTgt spid="3">
                                            <p:txEl>
                                              <p:pRg st="3" end="3"/>
                                            </p:txEl>
                                          </p:spTgt>
                                        </p:tgtEl>
                                      </p:cBhvr>
                                    </p:animEffect>
                                    <p:anim calcmode="lin" valueType="num">
                                      <p:cBhvr>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50C8A4-CAB4-4A17-9953-242CEFC0F5C9}"/>
              </a:ext>
            </a:extLst>
          </p:cNvPr>
          <p:cNvPicPr>
            <a:picLocks noChangeAspect="1"/>
          </p:cNvPicPr>
          <p:nvPr/>
        </p:nvPicPr>
        <p:blipFill>
          <a:blip r:embed="rId2"/>
          <a:stretch>
            <a:fillRect/>
          </a:stretch>
        </p:blipFill>
        <p:spPr>
          <a:xfrm>
            <a:off x="2671308" y="0"/>
            <a:ext cx="6849384" cy="6858000"/>
          </a:xfrm>
          <a:prstGeom prst="rect">
            <a:avLst/>
          </a:prstGeom>
        </p:spPr>
      </p:pic>
    </p:spTree>
    <p:extLst>
      <p:ext uri="{BB962C8B-B14F-4D97-AF65-F5344CB8AC3E}">
        <p14:creationId xmlns:p14="http://schemas.microsoft.com/office/powerpoint/2010/main" val="3181055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9694271-338E-419B-AE3D-C077FFE7A525}"/>
              </a:ext>
            </a:extLst>
          </p:cNvPr>
          <p:cNvPicPr>
            <a:picLocks noChangeAspect="1"/>
          </p:cNvPicPr>
          <p:nvPr/>
        </p:nvPicPr>
        <p:blipFill>
          <a:blip r:embed="rId2"/>
          <a:stretch>
            <a:fillRect/>
          </a:stretch>
        </p:blipFill>
        <p:spPr>
          <a:xfrm>
            <a:off x="2505075" y="80962"/>
            <a:ext cx="7181850" cy="6696075"/>
          </a:xfrm>
          <a:prstGeom prst="rect">
            <a:avLst/>
          </a:prstGeom>
        </p:spPr>
      </p:pic>
    </p:spTree>
    <p:extLst>
      <p:ext uri="{BB962C8B-B14F-4D97-AF65-F5344CB8AC3E}">
        <p14:creationId xmlns:p14="http://schemas.microsoft.com/office/powerpoint/2010/main" val="3134738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Manufactured Homes Update</a:t>
            </a:r>
          </a:p>
        </p:txBody>
      </p:sp>
      <p:sp>
        <p:nvSpPr>
          <p:cNvPr id="3" name="Content Placeholder 2"/>
          <p:cNvSpPr>
            <a:spLocks noGrp="1"/>
          </p:cNvSpPr>
          <p:nvPr>
            <p:ph idx="1"/>
          </p:nvPr>
        </p:nvSpPr>
        <p:spPr>
          <a:xfrm>
            <a:off x="646110" y="1853248"/>
            <a:ext cx="9404723" cy="4195481"/>
          </a:xfrm>
        </p:spPr>
        <p:txBody>
          <a:bodyPr/>
          <a:lstStyle/>
          <a:p>
            <a:r>
              <a:rPr lang="en-US" sz="2800" dirty="0"/>
              <a:t>As of March 6, 2020, MHODS has discontinued the practice that they will not transfer manufactured homes older than 1975 without proper evidence demonstrating that the home is a legal structure, designed and built to a code standard acceptable to Oregon such as a HUD number.</a:t>
            </a:r>
          </a:p>
          <a:p>
            <a:pPr marL="0" indent="0">
              <a:buNone/>
            </a:pPr>
            <a:endParaRPr lang="en-US" dirty="0"/>
          </a:p>
        </p:txBody>
      </p:sp>
      <p:pic>
        <p:nvPicPr>
          <p:cNvPr id="4" name="Picture 3">
            <a:extLst>
              <a:ext uri="{FF2B5EF4-FFF2-40B4-BE49-F238E27FC236}">
                <a16:creationId xmlns:a16="http://schemas.microsoft.com/office/drawing/2014/main" id="{2980AD23-9B13-45D7-B44C-F93D8F99F9DB}"/>
              </a:ext>
            </a:extLst>
          </p:cNvPr>
          <p:cNvPicPr>
            <a:picLocks noChangeAspect="1"/>
          </p:cNvPicPr>
          <p:nvPr/>
        </p:nvPicPr>
        <p:blipFill>
          <a:blip r:embed="rId2"/>
          <a:stretch>
            <a:fillRect/>
          </a:stretch>
        </p:blipFill>
        <p:spPr>
          <a:xfrm>
            <a:off x="8706266" y="176382"/>
            <a:ext cx="1104900" cy="1076325"/>
          </a:xfrm>
          <a:prstGeom prst="rect">
            <a:avLst/>
          </a:prstGeom>
        </p:spPr>
      </p:pic>
    </p:spTree>
    <p:extLst>
      <p:ext uri="{BB962C8B-B14F-4D97-AF65-F5344CB8AC3E}">
        <p14:creationId xmlns:p14="http://schemas.microsoft.com/office/powerpoint/2010/main" val="338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LOANS ON LAND THAT INCLUDE A BARE LOT	</a:t>
            </a:r>
          </a:p>
        </p:txBody>
      </p:sp>
    </p:spTree>
    <p:extLst>
      <p:ext uri="{BB962C8B-B14F-4D97-AF65-F5344CB8AC3E}">
        <p14:creationId xmlns:p14="http://schemas.microsoft.com/office/powerpoint/2010/main" val="275344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AB7BC-2EC2-4070-B4A9-FBE5F002B393}"/>
              </a:ext>
            </a:extLst>
          </p:cNvPr>
          <p:cNvSpPr>
            <a:spLocks noGrp="1"/>
          </p:cNvSpPr>
          <p:nvPr>
            <p:ph type="title"/>
          </p:nvPr>
        </p:nvSpPr>
        <p:spPr/>
        <p:txBody>
          <a:bodyPr/>
          <a:lstStyle/>
          <a:p>
            <a:r>
              <a:rPr lang="en-US" dirty="0"/>
              <a:t>Lender requirements involving bare land. (Often FHA but includes others)</a:t>
            </a:r>
          </a:p>
        </p:txBody>
      </p:sp>
      <p:sp>
        <p:nvSpPr>
          <p:cNvPr id="3" name="Content Placeholder 2">
            <a:extLst>
              <a:ext uri="{FF2B5EF4-FFF2-40B4-BE49-F238E27FC236}">
                <a16:creationId xmlns:a16="http://schemas.microsoft.com/office/drawing/2014/main" id="{48F1102C-2728-4051-8C05-93C42F1A8BC8}"/>
              </a:ext>
            </a:extLst>
          </p:cNvPr>
          <p:cNvSpPr>
            <a:spLocks noGrp="1"/>
          </p:cNvSpPr>
          <p:nvPr>
            <p:ph idx="1"/>
          </p:nvPr>
        </p:nvSpPr>
        <p:spPr>
          <a:xfrm>
            <a:off x="1044589" y="2514312"/>
            <a:ext cx="8946541" cy="4195481"/>
          </a:xfrm>
        </p:spPr>
        <p:txBody>
          <a:bodyPr>
            <a:normAutofit/>
          </a:bodyPr>
          <a:lstStyle/>
          <a:p>
            <a:r>
              <a:rPr lang="en-US" sz="5400" dirty="0"/>
              <a:t>2 Tax Lots</a:t>
            </a:r>
          </a:p>
          <a:p>
            <a:r>
              <a:rPr lang="en-US" sz="5400" dirty="0"/>
              <a:t> One property</a:t>
            </a:r>
          </a:p>
          <a:p>
            <a:r>
              <a:rPr lang="en-US" sz="5400" dirty="0"/>
              <a:t> One large challenge! </a:t>
            </a:r>
          </a:p>
        </p:txBody>
      </p:sp>
    </p:spTree>
    <p:extLst>
      <p:ext uri="{BB962C8B-B14F-4D97-AF65-F5344CB8AC3E}">
        <p14:creationId xmlns:p14="http://schemas.microsoft.com/office/powerpoint/2010/main" val="3350333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7A812-93B8-4DBF-9C6E-2E4CEBE206AB}"/>
              </a:ext>
            </a:extLst>
          </p:cNvPr>
          <p:cNvSpPr>
            <a:spLocks noGrp="1"/>
          </p:cNvSpPr>
          <p:nvPr>
            <p:ph type="title"/>
          </p:nvPr>
        </p:nvSpPr>
        <p:spPr/>
        <p:txBody>
          <a:bodyPr/>
          <a:lstStyle/>
          <a:p>
            <a:r>
              <a:rPr lang="en-US" dirty="0"/>
              <a:t>Lender requirements involving bare land. (Often FHA but includes others)</a:t>
            </a:r>
          </a:p>
        </p:txBody>
      </p:sp>
      <p:sp>
        <p:nvSpPr>
          <p:cNvPr id="3" name="Content Placeholder 2">
            <a:extLst>
              <a:ext uri="{FF2B5EF4-FFF2-40B4-BE49-F238E27FC236}">
                <a16:creationId xmlns:a16="http://schemas.microsoft.com/office/drawing/2014/main" id="{C856B0B0-222D-4E1D-95A3-74D30049953D}"/>
              </a:ext>
            </a:extLst>
          </p:cNvPr>
          <p:cNvSpPr>
            <a:spLocks noGrp="1"/>
          </p:cNvSpPr>
          <p:nvPr>
            <p:ph idx="1"/>
          </p:nvPr>
        </p:nvSpPr>
        <p:spPr>
          <a:xfrm>
            <a:off x="969088" y="2581424"/>
            <a:ext cx="8946541" cy="4195481"/>
          </a:xfrm>
        </p:spPr>
        <p:txBody>
          <a:bodyPr>
            <a:normAutofit/>
          </a:bodyPr>
          <a:lstStyle/>
          <a:p>
            <a:r>
              <a:rPr lang="en-US" sz="3000" dirty="0"/>
              <a:t>“Hey Charlie, this is Alfie P. </a:t>
            </a:r>
            <a:r>
              <a:rPr lang="en-US" sz="3000" dirty="0" err="1"/>
              <a:t>Lem</a:t>
            </a:r>
            <a:r>
              <a:rPr lang="en-US" sz="3000" dirty="0"/>
              <a:t>, in Recording. We have a deed that they want us to insure. It only has #1 Dollar for a consideration.  Can we insure for a Dollar? “</a:t>
            </a:r>
          </a:p>
          <a:p>
            <a:endParaRPr lang="en-US" sz="3000" dirty="0"/>
          </a:p>
          <a:p>
            <a:r>
              <a:rPr lang="en-US" sz="3000" dirty="0"/>
              <a:t>This is often the first clue that there is a problem in the works  </a:t>
            </a:r>
          </a:p>
        </p:txBody>
      </p:sp>
    </p:spTree>
    <p:extLst>
      <p:ext uri="{BB962C8B-B14F-4D97-AF65-F5344CB8AC3E}">
        <p14:creationId xmlns:p14="http://schemas.microsoft.com/office/powerpoint/2010/main" val="1477934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Lender requirements involving bare land. (Often FHA but includes others)</a:t>
            </a:r>
          </a:p>
        </p:txBody>
      </p:sp>
      <p:sp>
        <p:nvSpPr>
          <p:cNvPr id="3" name="Content Placeholder 2"/>
          <p:cNvSpPr>
            <a:spLocks noGrp="1"/>
          </p:cNvSpPr>
          <p:nvPr>
            <p:ph idx="1"/>
          </p:nvPr>
        </p:nvSpPr>
        <p:spPr>
          <a:xfrm>
            <a:off x="1195591" y="2430422"/>
            <a:ext cx="8946541" cy="4195481"/>
          </a:xfrm>
        </p:spPr>
        <p:txBody>
          <a:bodyPr>
            <a:normAutofit/>
          </a:bodyPr>
          <a:lstStyle/>
          <a:p>
            <a:r>
              <a:rPr lang="en-US" sz="2400" dirty="0"/>
              <a:t>If subject property includes two tax lots (The Residence and a bare lot Next Door), FHA will often reject the loan  </a:t>
            </a:r>
          </a:p>
          <a:p>
            <a:endParaRPr lang="en-US" sz="2400" dirty="0"/>
          </a:p>
          <a:p>
            <a:r>
              <a:rPr lang="en-US" sz="2400" dirty="0"/>
              <a:t>The bare lot may not appear physically to be separate property.</a:t>
            </a:r>
          </a:p>
          <a:p>
            <a:endParaRPr lang="en-US" sz="2400" dirty="0"/>
          </a:p>
          <a:p>
            <a:r>
              <a:rPr lang="en-US" sz="2400" dirty="0"/>
              <a:t>The bare lot may be necessary for use and enjoyment of the residence. Parking Area, Driveway, Yard, Septic    </a:t>
            </a:r>
          </a:p>
          <a:p>
            <a:pPr marL="0" indent="0">
              <a:buNone/>
            </a:pPr>
            <a:r>
              <a:rPr lang="en-US" dirty="0"/>
              <a:t>  </a:t>
            </a:r>
          </a:p>
        </p:txBody>
      </p:sp>
    </p:spTree>
    <p:extLst>
      <p:ext uri="{BB962C8B-B14F-4D97-AF65-F5344CB8AC3E}">
        <p14:creationId xmlns:p14="http://schemas.microsoft.com/office/powerpoint/2010/main" val="3733502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FB4F6-9FE3-4C85-BC2A-2A46223DE27F}"/>
              </a:ext>
            </a:extLst>
          </p:cNvPr>
          <p:cNvPicPr>
            <a:picLocks noChangeAspect="1"/>
          </p:cNvPicPr>
          <p:nvPr/>
        </p:nvPicPr>
        <p:blipFill>
          <a:blip r:embed="rId2"/>
          <a:stretch>
            <a:fillRect/>
          </a:stretch>
        </p:blipFill>
        <p:spPr>
          <a:xfrm>
            <a:off x="1852612" y="671512"/>
            <a:ext cx="8486775" cy="5514975"/>
          </a:xfrm>
          <a:prstGeom prst="rect">
            <a:avLst/>
          </a:prstGeom>
        </p:spPr>
      </p:pic>
    </p:spTree>
    <p:extLst>
      <p:ext uri="{BB962C8B-B14F-4D97-AF65-F5344CB8AC3E}">
        <p14:creationId xmlns:p14="http://schemas.microsoft.com/office/powerpoint/2010/main" val="4093042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lstStyle/>
          <a:p>
            <a:r>
              <a:rPr lang="en-US" dirty="0"/>
              <a:t>Sale Price of $400,000 with a Loan of $375,000. Lots 1 &amp; 2 of Mayberry Subdivision. The Two Lots are separate tax lots.</a:t>
            </a:r>
          </a:p>
          <a:p>
            <a:endParaRPr lang="en-US" dirty="0"/>
          </a:p>
          <a:p>
            <a:r>
              <a:rPr lang="en-US" dirty="0"/>
              <a:t>Lender will not loan on it if Bare Lot is Included   </a:t>
            </a:r>
          </a:p>
        </p:txBody>
      </p:sp>
    </p:spTree>
    <p:extLst>
      <p:ext uri="{BB962C8B-B14F-4D97-AF65-F5344CB8AC3E}">
        <p14:creationId xmlns:p14="http://schemas.microsoft.com/office/powerpoint/2010/main" val="278160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4663" y="586381"/>
            <a:ext cx="8825658" cy="794238"/>
          </a:xfrm>
        </p:spPr>
        <p:txBody>
          <a:bodyPr/>
          <a:lstStyle/>
          <a:p>
            <a:r>
              <a:rPr lang="en-US" sz="6600" b="1" dirty="0"/>
              <a:t>Overview	</a:t>
            </a:r>
          </a:p>
        </p:txBody>
      </p:sp>
      <p:sp>
        <p:nvSpPr>
          <p:cNvPr id="6" name="Subtitle 5">
            <a:extLst>
              <a:ext uri="{FF2B5EF4-FFF2-40B4-BE49-F238E27FC236}">
                <a16:creationId xmlns:a16="http://schemas.microsoft.com/office/drawing/2014/main" id="{56E38036-9D7E-4E55-AE56-79E36C030D17}"/>
              </a:ext>
            </a:extLst>
          </p:cNvPr>
          <p:cNvSpPr>
            <a:spLocks noGrp="1"/>
          </p:cNvSpPr>
          <p:nvPr>
            <p:ph type="subTitle" idx="1"/>
          </p:nvPr>
        </p:nvSpPr>
        <p:spPr>
          <a:xfrm>
            <a:off x="1154955" y="1820008"/>
            <a:ext cx="8825658" cy="3818792"/>
          </a:xfrm>
        </p:spPr>
        <p:txBody>
          <a:bodyPr>
            <a:normAutofit/>
          </a:bodyPr>
          <a:lstStyle/>
          <a:p>
            <a:pPr marL="342900" indent="-342900">
              <a:spcAft>
                <a:spcPts val="2400"/>
              </a:spcAft>
              <a:buFont typeface="Arial" panose="020B0604020202020204" pitchFamily="34" charset="0"/>
              <a:buChar char="•"/>
            </a:pPr>
            <a:r>
              <a:rPr lang="en-US" sz="3200" dirty="0"/>
              <a:t>Tiny Homes</a:t>
            </a:r>
          </a:p>
          <a:p>
            <a:pPr marL="342900" indent="-342900">
              <a:spcAft>
                <a:spcPts val="2400"/>
              </a:spcAft>
              <a:buFont typeface="Arial" panose="020B0604020202020204" pitchFamily="34" charset="0"/>
              <a:buChar char="•"/>
            </a:pPr>
            <a:r>
              <a:rPr lang="en-US" sz="3200" dirty="0"/>
              <a:t>FHA Homes involving Bare Land</a:t>
            </a:r>
          </a:p>
          <a:p>
            <a:pPr marL="342900" indent="-342900">
              <a:spcAft>
                <a:spcPts val="2400"/>
              </a:spcAft>
              <a:buFont typeface="Arial" panose="020B0604020202020204" pitchFamily="34" charset="0"/>
              <a:buChar char="•"/>
            </a:pPr>
            <a:r>
              <a:rPr lang="en-US" sz="3200" dirty="0"/>
              <a:t>Powers of Attorney</a:t>
            </a:r>
          </a:p>
          <a:p>
            <a:pPr>
              <a:spcAft>
                <a:spcPts val="2400"/>
              </a:spcAft>
            </a:pPr>
            <a:endParaRPr lang="en-US" sz="3200" dirty="0"/>
          </a:p>
        </p:txBody>
      </p:sp>
    </p:spTree>
    <p:extLst>
      <p:ext uri="{BB962C8B-B14F-4D97-AF65-F5344CB8AC3E}">
        <p14:creationId xmlns:p14="http://schemas.microsoft.com/office/powerpoint/2010/main" val="99904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Client Solution</a:t>
            </a:r>
          </a:p>
        </p:txBody>
      </p:sp>
      <p:sp>
        <p:nvSpPr>
          <p:cNvPr id="3" name="Content Placeholder 2"/>
          <p:cNvSpPr>
            <a:spLocks noGrp="1"/>
          </p:cNvSpPr>
          <p:nvPr>
            <p:ph idx="1"/>
          </p:nvPr>
        </p:nvSpPr>
        <p:spPr/>
        <p:txBody>
          <a:bodyPr/>
          <a:lstStyle/>
          <a:p>
            <a:r>
              <a:rPr lang="en-US" sz="2600" dirty="0"/>
              <a:t>Sign an addendum to the Sale Agreement for sale to “only” be on lot 2 using original dollar amounts.  </a:t>
            </a:r>
          </a:p>
          <a:p>
            <a:r>
              <a:rPr lang="en-US" sz="2600" dirty="0"/>
              <a:t>Loan to only encumber lot 2.</a:t>
            </a:r>
          </a:p>
          <a:p>
            <a:r>
              <a:rPr lang="en-US" sz="2600" dirty="0"/>
              <a:t>Execute a New Sale Agreement on lot 1 for a dollar</a:t>
            </a:r>
            <a:r>
              <a:rPr lang="en-US" sz="2400" dirty="0"/>
              <a:t>. </a:t>
            </a:r>
          </a:p>
          <a:p>
            <a:pPr marL="0" indent="0">
              <a:buNone/>
            </a:pPr>
            <a:endParaRPr lang="en-US" sz="2400" dirty="0"/>
          </a:p>
          <a:p>
            <a:pPr marL="0" indent="0">
              <a:buNone/>
            </a:pPr>
            <a:endParaRPr lang="en-US" sz="2400" dirty="0"/>
          </a:p>
          <a:p>
            <a:pPr marL="0" indent="0">
              <a:buNone/>
            </a:pPr>
            <a:r>
              <a:rPr lang="en-US" sz="2400" dirty="0"/>
              <a:t>“</a:t>
            </a:r>
            <a:r>
              <a:rPr lang="en-US" sz="2600" dirty="0"/>
              <a:t>It’s the only way we can get the Lender to loan on it!” </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647951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B8833-990A-44C6-9BB8-0DE4583C0712}"/>
              </a:ext>
            </a:extLst>
          </p:cNvPr>
          <p:cNvSpPr>
            <a:spLocks noGrp="1"/>
          </p:cNvSpPr>
          <p:nvPr>
            <p:ph type="title"/>
          </p:nvPr>
        </p:nvSpPr>
        <p:spPr/>
        <p:txBody>
          <a:bodyPr/>
          <a:lstStyle/>
          <a:p>
            <a:r>
              <a:rPr lang="en-US" dirty="0"/>
              <a:t>Client Solution</a:t>
            </a:r>
          </a:p>
        </p:txBody>
      </p:sp>
      <p:sp>
        <p:nvSpPr>
          <p:cNvPr id="3" name="Content Placeholder 2">
            <a:extLst>
              <a:ext uri="{FF2B5EF4-FFF2-40B4-BE49-F238E27FC236}">
                <a16:creationId xmlns:a16="http://schemas.microsoft.com/office/drawing/2014/main" id="{07DB2DFC-3456-4D21-8C82-D333F3A64A8F}"/>
              </a:ext>
            </a:extLst>
          </p:cNvPr>
          <p:cNvSpPr>
            <a:spLocks noGrp="1"/>
          </p:cNvSpPr>
          <p:nvPr>
            <p:ph idx="1"/>
          </p:nvPr>
        </p:nvSpPr>
        <p:spPr/>
        <p:txBody>
          <a:bodyPr>
            <a:normAutofit lnSpcReduction="10000"/>
          </a:bodyPr>
          <a:lstStyle/>
          <a:p>
            <a:r>
              <a:rPr lang="en-US" sz="2400" dirty="0"/>
              <a:t>Deed for Lot 2 has a consideration of $400,000</a:t>
            </a:r>
          </a:p>
          <a:p>
            <a:endParaRPr lang="en-US" sz="2400" dirty="0"/>
          </a:p>
          <a:p>
            <a:r>
              <a:rPr lang="en-US" sz="2400" dirty="0"/>
              <a:t>Followed by the Trust Deed for $375,000 </a:t>
            </a:r>
          </a:p>
          <a:p>
            <a:endParaRPr lang="en-US" sz="2400" dirty="0"/>
          </a:p>
          <a:p>
            <a:r>
              <a:rPr lang="en-US" sz="2400" dirty="0"/>
              <a:t>Deed for Lot 1 has a consideration of $1.00 </a:t>
            </a:r>
          </a:p>
          <a:p>
            <a:endParaRPr lang="en-US" sz="2400" dirty="0"/>
          </a:p>
          <a:p>
            <a:r>
              <a:rPr lang="en-US" sz="2400" dirty="0"/>
              <a:t>How would the Title Insurance work in this scenario?</a:t>
            </a:r>
          </a:p>
          <a:p>
            <a:endParaRPr lang="en-US" sz="2400" dirty="0"/>
          </a:p>
          <a:p>
            <a:r>
              <a:rPr lang="en-US" sz="2400" dirty="0"/>
              <a:t>Can we really insure the one lot for $1.00  </a:t>
            </a:r>
          </a:p>
          <a:p>
            <a:endParaRPr lang="en-US" dirty="0"/>
          </a:p>
          <a:p>
            <a:endParaRPr lang="en-US" dirty="0"/>
          </a:p>
          <a:p>
            <a:endParaRPr lang="en-US" dirty="0"/>
          </a:p>
        </p:txBody>
      </p:sp>
    </p:spTree>
    <p:extLst>
      <p:ext uri="{BB962C8B-B14F-4D97-AF65-F5344CB8AC3E}">
        <p14:creationId xmlns:p14="http://schemas.microsoft.com/office/powerpoint/2010/main" val="3128587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2" y="452718"/>
            <a:ext cx="9403742" cy="1035260"/>
          </a:xfrm>
        </p:spPr>
        <p:txBody>
          <a:bodyPr/>
          <a:lstStyle/>
          <a:p>
            <a:r>
              <a:rPr lang="en-US" sz="4400" dirty="0"/>
              <a:t>Client Solution Title Insurance </a:t>
            </a:r>
            <a:r>
              <a:rPr lang="en-US" sz="4000" dirty="0"/>
              <a:t>Questions…..</a:t>
            </a:r>
          </a:p>
        </p:txBody>
      </p:sp>
      <p:sp>
        <p:nvSpPr>
          <p:cNvPr id="3" name="Content Placeholder 2"/>
          <p:cNvSpPr>
            <a:spLocks noGrp="1"/>
          </p:cNvSpPr>
          <p:nvPr>
            <p:ph idx="1"/>
          </p:nvPr>
        </p:nvSpPr>
        <p:spPr>
          <a:xfrm>
            <a:off x="1103313" y="2152651"/>
            <a:ext cx="9939825" cy="3619500"/>
          </a:xfrm>
        </p:spPr>
        <p:txBody>
          <a:bodyPr>
            <a:noAutofit/>
          </a:bodyPr>
          <a:lstStyle/>
          <a:p>
            <a:r>
              <a:rPr lang="en-US" sz="2400" dirty="0"/>
              <a:t>Break into two owner’s policies - one for each lot? </a:t>
            </a:r>
          </a:p>
          <a:p>
            <a:pPr marL="457200" lvl="1" indent="0">
              <a:buNone/>
            </a:pPr>
            <a:endParaRPr lang="en-US" sz="2400" dirty="0"/>
          </a:p>
          <a:p>
            <a:r>
              <a:rPr lang="en-US" sz="2400" dirty="0"/>
              <a:t>Allocate owner’s title insurance amounts for each owner policy</a:t>
            </a:r>
          </a:p>
          <a:p>
            <a:pPr lvl="1"/>
            <a:r>
              <a:rPr lang="en-US" sz="2400" dirty="0"/>
              <a:t>$400,000 sale with $375,000 loan</a:t>
            </a:r>
          </a:p>
          <a:p>
            <a:pPr lvl="2"/>
            <a:r>
              <a:rPr lang="en-US" sz="2400" dirty="0"/>
              <a:t>Do you reflect 1st prelim for the house as a $350,000 owner’s policy with a $375,000 lender’s policy and the second prelim as a $50,000 owner’s policy?</a:t>
            </a:r>
          </a:p>
          <a:p>
            <a:pPr lvl="2"/>
            <a:endParaRPr lang="en-US" sz="2400" dirty="0"/>
          </a:p>
          <a:p>
            <a:r>
              <a:rPr lang="en-US" sz="2400" dirty="0"/>
              <a:t>Will the lender accept that?</a:t>
            </a:r>
            <a:endParaRPr lang="en-US" sz="2800" dirty="0"/>
          </a:p>
        </p:txBody>
      </p:sp>
      <p:pic>
        <p:nvPicPr>
          <p:cNvPr id="4" name="Picture 3">
            <a:extLst>
              <a:ext uri="{FF2B5EF4-FFF2-40B4-BE49-F238E27FC236}">
                <a16:creationId xmlns:a16="http://schemas.microsoft.com/office/drawing/2014/main" id="{E4B86B7F-DAB1-44CB-9DC9-CE2788138AEB}"/>
              </a:ext>
            </a:extLst>
          </p:cNvPr>
          <p:cNvPicPr>
            <a:picLocks noChangeAspect="1"/>
          </p:cNvPicPr>
          <p:nvPr/>
        </p:nvPicPr>
        <p:blipFill>
          <a:blip r:embed="rId2"/>
          <a:stretch>
            <a:fillRect/>
          </a:stretch>
        </p:blipFill>
        <p:spPr>
          <a:xfrm>
            <a:off x="8594540" y="106853"/>
            <a:ext cx="1800225" cy="1381125"/>
          </a:xfrm>
          <a:prstGeom prst="rect">
            <a:avLst/>
          </a:prstGeom>
        </p:spPr>
      </p:pic>
    </p:spTree>
    <p:extLst>
      <p:ext uri="{BB962C8B-B14F-4D97-AF65-F5344CB8AC3E}">
        <p14:creationId xmlns:p14="http://schemas.microsoft.com/office/powerpoint/2010/main" val="414169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50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grpId="0" nodeType="afterEffect">
                                  <p:stCondLst>
                                    <p:cond delay="10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46D50-0FC6-4E55-B514-F04B01A59E38}"/>
              </a:ext>
            </a:extLst>
          </p:cNvPr>
          <p:cNvSpPr>
            <a:spLocks noGrp="1"/>
          </p:cNvSpPr>
          <p:nvPr>
            <p:ph type="title"/>
          </p:nvPr>
        </p:nvSpPr>
        <p:spPr/>
        <p:txBody>
          <a:bodyPr/>
          <a:lstStyle/>
          <a:p>
            <a:r>
              <a:rPr lang="en-US" sz="4000" dirty="0"/>
              <a:t>Client Solution Title Insurance </a:t>
            </a:r>
            <a:r>
              <a:rPr lang="en-US" sz="3600" dirty="0"/>
              <a:t>Questions…..</a:t>
            </a:r>
            <a:endParaRPr lang="en-US" dirty="0"/>
          </a:p>
        </p:txBody>
      </p:sp>
      <p:sp>
        <p:nvSpPr>
          <p:cNvPr id="3" name="Content Placeholder 2">
            <a:extLst>
              <a:ext uri="{FF2B5EF4-FFF2-40B4-BE49-F238E27FC236}">
                <a16:creationId xmlns:a16="http://schemas.microsoft.com/office/drawing/2014/main" id="{2655CF2B-1A9F-4065-91E7-2F3766AE9D08}"/>
              </a:ext>
            </a:extLst>
          </p:cNvPr>
          <p:cNvSpPr>
            <a:spLocks noGrp="1"/>
          </p:cNvSpPr>
          <p:nvPr>
            <p:ph idx="1"/>
          </p:nvPr>
        </p:nvSpPr>
        <p:spPr/>
        <p:txBody>
          <a:bodyPr/>
          <a:lstStyle/>
          <a:p>
            <a:r>
              <a:rPr lang="en-US" dirty="0"/>
              <a:t>How about Issuing an Owners Policy on both lots and just issuing the Loan policy on lot 2? </a:t>
            </a:r>
          </a:p>
          <a:p>
            <a:endParaRPr lang="en-US" dirty="0"/>
          </a:p>
          <a:p>
            <a:r>
              <a:rPr lang="en-US" dirty="0"/>
              <a:t>This works fine for the Title Department but the Lender will probably not be ok with the second lot showing on their prelim. </a:t>
            </a:r>
          </a:p>
          <a:p>
            <a:endParaRPr lang="en-US" dirty="0"/>
          </a:p>
          <a:p>
            <a:pPr marL="0" indent="0">
              <a:buNone/>
            </a:pPr>
            <a:r>
              <a:rPr lang="en-US" dirty="0"/>
              <a:t> </a:t>
            </a:r>
          </a:p>
          <a:p>
            <a:endParaRPr lang="en-US" dirty="0"/>
          </a:p>
          <a:p>
            <a:endParaRPr lang="en-US" dirty="0"/>
          </a:p>
        </p:txBody>
      </p:sp>
    </p:spTree>
    <p:extLst>
      <p:ext uri="{BB962C8B-B14F-4D97-AF65-F5344CB8AC3E}">
        <p14:creationId xmlns:p14="http://schemas.microsoft.com/office/powerpoint/2010/main" val="1632770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Client Solution Title Insurance </a:t>
            </a:r>
            <a:r>
              <a:rPr lang="en-US" sz="4000" dirty="0"/>
              <a:t>Questions…..</a:t>
            </a:r>
          </a:p>
        </p:txBody>
      </p:sp>
      <p:sp>
        <p:nvSpPr>
          <p:cNvPr id="3" name="Content Placeholder 2"/>
          <p:cNvSpPr>
            <a:spLocks noGrp="1"/>
          </p:cNvSpPr>
          <p:nvPr>
            <p:ph idx="1"/>
          </p:nvPr>
        </p:nvSpPr>
        <p:spPr>
          <a:xfrm>
            <a:off x="773084" y="2052918"/>
            <a:ext cx="10675966" cy="4195481"/>
          </a:xfrm>
        </p:spPr>
        <p:txBody>
          <a:bodyPr>
            <a:normAutofit/>
          </a:bodyPr>
          <a:lstStyle/>
          <a:p>
            <a:r>
              <a:rPr lang="en-US" sz="2400" dirty="0"/>
              <a:t>“If the tax assessment is high enough, can't we just write an owner’s policy on Lot 2 for $400,000 and also write an owner’s policy on Lot 1 for $50,000?</a:t>
            </a:r>
          </a:p>
          <a:p>
            <a:r>
              <a:rPr lang="en-US" sz="2400" dirty="0"/>
              <a:t>Maybe…  but what is “The Value of the Estate”?</a:t>
            </a:r>
          </a:p>
        </p:txBody>
      </p:sp>
      <p:sp>
        <p:nvSpPr>
          <p:cNvPr id="4" name="Rectangle 3"/>
          <p:cNvSpPr/>
          <p:nvPr/>
        </p:nvSpPr>
        <p:spPr>
          <a:xfrm>
            <a:off x="895493" y="4150658"/>
            <a:ext cx="10391632" cy="2246769"/>
          </a:xfrm>
          <a:prstGeom prst="rect">
            <a:avLst/>
          </a:prstGeom>
        </p:spPr>
        <p:txBody>
          <a:bodyPr wrap="square">
            <a:spAutoFit/>
          </a:bodyPr>
          <a:lstStyle/>
          <a:p>
            <a:r>
              <a:rPr lang="en-US" sz="2000" b="1" dirty="0"/>
              <a:t>OTIRO 3.001 BASIS OF CHARGE</a:t>
            </a:r>
          </a:p>
          <a:p>
            <a:r>
              <a:rPr lang="en-US" sz="2000" dirty="0"/>
              <a:t>The charge for an owner’s policy shall be based upon the full value of the estate or interest covered by the policy without reduction for the amount of liens and encumbrances thereon.  Insurance in excess of the full value of the estate or interest covered by the policy may be purchased to cover anticipated improvements, in which case the Company, in its discretion, may include a pending improvements endorsement with the policy.</a:t>
            </a:r>
          </a:p>
        </p:txBody>
      </p:sp>
      <p:pic>
        <p:nvPicPr>
          <p:cNvPr id="5" name="Picture 4">
            <a:extLst>
              <a:ext uri="{FF2B5EF4-FFF2-40B4-BE49-F238E27FC236}">
                <a16:creationId xmlns:a16="http://schemas.microsoft.com/office/drawing/2014/main" id="{33F57841-F030-44DD-B9A9-15DE97CC8171}"/>
              </a:ext>
            </a:extLst>
          </p:cNvPr>
          <p:cNvPicPr>
            <a:picLocks noChangeAspect="1"/>
          </p:cNvPicPr>
          <p:nvPr/>
        </p:nvPicPr>
        <p:blipFill>
          <a:blip r:embed="rId2"/>
          <a:stretch>
            <a:fillRect/>
          </a:stretch>
        </p:blipFill>
        <p:spPr>
          <a:xfrm>
            <a:off x="8613590" y="0"/>
            <a:ext cx="1800225" cy="1381125"/>
          </a:xfrm>
          <a:prstGeom prst="rect">
            <a:avLst/>
          </a:prstGeom>
        </p:spPr>
      </p:pic>
    </p:spTree>
    <p:extLst>
      <p:ext uri="{BB962C8B-B14F-4D97-AF65-F5344CB8AC3E}">
        <p14:creationId xmlns:p14="http://schemas.microsoft.com/office/powerpoint/2010/main" val="17677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50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9F11A-A01E-4DF8-81DA-689431E5F09D}"/>
              </a:ext>
            </a:extLst>
          </p:cNvPr>
          <p:cNvSpPr>
            <a:spLocks noGrp="1"/>
          </p:cNvSpPr>
          <p:nvPr>
            <p:ph type="title"/>
          </p:nvPr>
        </p:nvSpPr>
        <p:spPr/>
        <p:txBody>
          <a:bodyPr/>
          <a:lstStyle/>
          <a:p>
            <a:r>
              <a:rPr lang="en-US" dirty="0"/>
              <a:t>Challenges with Client solution</a:t>
            </a:r>
          </a:p>
        </p:txBody>
      </p:sp>
      <p:sp>
        <p:nvSpPr>
          <p:cNvPr id="3" name="Content Placeholder 2">
            <a:extLst>
              <a:ext uri="{FF2B5EF4-FFF2-40B4-BE49-F238E27FC236}">
                <a16:creationId xmlns:a16="http://schemas.microsoft.com/office/drawing/2014/main" id="{73DA0999-2145-4DB5-B8C9-2EBE414BCECD}"/>
              </a:ext>
            </a:extLst>
          </p:cNvPr>
          <p:cNvSpPr>
            <a:spLocks noGrp="1"/>
          </p:cNvSpPr>
          <p:nvPr>
            <p:ph idx="1"/>
          </p:nvPr>
        </p:nvSpPr>
        <p:spPr/>
        <p:txBody>
          <a:bodyPr/>
          <a:lstStyle/>
          <a:p>
            <a:r>
              <a:rPr lang="en-US" dirty="0"/>
              <a:t>Now you have issued Owner’s Title Insurance for $450,000</a:t>
            </a:r>
          </a:p>
          <a:p>
            <a:endParaRPr lang="en-US" dirty="0"/>
          </a:p>
          <a:p>
            <a:r>
              <a:rPr lang="en-US" dirty="0"/>
              <a:t>For a property that sold to a BFP for $400,000</a:t>
            </a:r>
          </a:p>
          <a:p>
            <a:endParaRPr lang="en-US" dirty="0"/>
          </a:p>
          <a:p>
            <a:r>
              <a:rPr lang="en-US" dirty="0"/>
              <a:t>Boy, I sure hope there isn’t a claim!!   </a:t>
            </a:r>
          </a:p>
        </p:txBody>
      </p:sp>
    </p:spTree>
    <p:extLst>
      <p:ext uri="{BB962C8B-B14F-4D97-AF65-F5344CB8AC3E}">
        <p14:creationId xmlns:p14="http://schemas.microsoft.com/office/powerpoint/2010/main" val="4074118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with Client solution</a:t>
            </a:r>
          </a:p>
        </p:txBody>
      </p:sp>
      <p:sp>
        <p:nvSpPr>
          <p:cNvPr id="3" name="Content Placeholder 2"/>
          <p:cNvSpPr>
            <a:spLocks noGrp="1"/>
          </p:cNvSpPr>
          <p:nvPr>
            <p:ph idx="1"/>
          </p:nvPr>
        </p:nvSpPr>
        <p:spPr/>
        <p:txBody>
          <a:bodyPr>
            <a:normAutofit fontScale="92500" lnSpcReduction="20000"/>
          </a:bodyPr>
          <a:lstStyle/>
          <a:p>
            <a:r>
              <a:rPr lang="en-US" sz="2400" dirty="0"/>
              <a:t>If the loan only encumbers lot 2 and the lender has to foreclose…</a:t>
            </a:r>
          </a:p>
          <a:p>
            <a:endParaRPr lang="en-US" sz="2400" dirty="0"/>
          </a:p>
          <a:p>
            <a:pPr lvl="1"/>
            <a:r>
              <a:rPr lang="en-US" sz="2400" dirty="0"/>
              <a:t>What if there are encroachments ?</a:t>
            </a:r>
          </a:p>
          <a:p>
            <a:pPr lvl="2"/>
            <a:r>
              <a:rPr lang="en-US" sz="2400" dirty="0"/>
              <a:t>Highly likely when developed as one property.</a:t>
            </a:r>
          </a:p>
          <a:p>
            <a:pPr lvl="2"/>
            <a:r>
              <a:rPr lang="en-US" sz="2400" dirty="0"/>
              <a:t>Septic can be an easily overlooked problem.</a:t>
            </a:r>
          </a:p>
          <a:p>
            <a:pPr lvl="2"/>
            <a:r>
              <a:rPr lang="en-US" sz="2400" dirty="0"/>
              <a:t>What about power and water?</a:t>
            </a:r>
          </a:p>
          <a:p>
            <a:pPr lvl="2"/>
            <a:r>
              <a:rPr lang="en-US" sz="2400" dirty="0"/>
              <a:t>Driveways? Parking?</a:t>
            </a:r>
          </a:p>
          <a:p>
            <a:pPr lvl="2"/>
            <a:endParaRPr lang="en-US" sz="2400" dirty="0"/>
          </a:p>
          <a:p>
            <a:pPr lvl="2"/>
            <a:endParaRPr lang="en-US" sz="2400" dirty="0"/>
          </a:p>
          <a:p>
            <a:pPr marL="914400" lvl="2" indent="0">
              <a:buNone/>
            </a:pPr>
            <a:r>
              <a:rPr lang="en-US" sz="2400" dirty="0"/>
              <a:t>What if a Survey is now required?  </a:t>
            </a:r>
          </a:p>
        </p:txBody>
      </p:sp>
    </p:spTree>
    <p:extLst>
      <p:ext uri="{BB962C8B-B14F-4D97-AF65-F5344CB8AC3E}">
        <p14:creationId xmlns:p14="http://schemas.microsoft.com/office/powerpoint/2010/main" val="2648241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8FB4F6-9FE3-4C85-BC2A-2A46223DE27F}"/>
              </a:ext>
            </a:extLst>
          </p:cNvPr>
          <p:cNvPicPr>
            <a:picLocks noChangeAspect="1"/>
          </p:cNvPicPr>
          <p:nvPr/>
        </p:nvPicPr>
        <p:blipFill>
          <a:blip r:embed="rId2"/>
          <a:stretch>
            <a:fillRect/>
          </a:stretch>
        </p:blipFill>
        <p:spPr>
          <a:xfrm>
            <a:off x="1852612" y="671512"/>
            <a:ext cx="8486775" cy="5514975"/>
          </a:xfrm>
          <a:prstGeom prst="rect">
            <a:avLst/>
          </a:prstGeom>
        </p:spPr>
      </p:pic>
    </p:spTree>
    <p:extLst>
      <p:ext uri="{BB962C8B-B14F-4D97-AF65-F5344CB8AC3E}">
        <p14:creationId xmlns:p14="http://schemas.microsoft.com/office/powerpoint/2010/main" val="3162822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5CFA09-D5B5-4929-AFFC-6599521A20C8}"/>
              </a:ext>
            </a:extLst>
          </p:cNvPr>
          <p:cNvPicPr>
            <a:picLocks noChangeAspect="1"/>
          </p:cNvPicPr>
          <p:nvPr/>
        </p:nvPicPr>
        <p:blipFill>
          <a:blip r:embed="rId2"/>
          <a:stretch>
            <a:fillRect/>
          </a:stretch>
        </p:blipFill>
        <p:spPr>
          <a:xfrm>
            <a:off x="0" y="462518"/>
            <a:ext cx="12192000" cy="5932963"/>
          </a:xfrm>
          <a:prstGeom prst="rect">
            <a:avLst/>
          </a:prstGeom>
        </p:spPr>
      </p:pic>
    </p:spTree>
    <p:extLst>
      <p:ext uri="{BB962C8B-B14F-4D97-AF65-F5344CB8AC3E}">
        <p14:creationId xmlns:p14="http://schemas.microsoft.com/office/powerpoint/2010/main" val="30034868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476F1FB-2745-4EF7-90DA-99024B4F9969}"/>
              </a:ext>
            </a:extLst>
          </p:cNvPr>
          <p:cNvPicPr>
            <a:picLocks noChangeAspect="1"/>
          </p:cNvPicPr>
          <p:nvPr/>
        </p:nvPicPr>
        <p:blipFill>
          <a:blip r:embed="rId2"/>
          <a:stretch>
            <a:fillRect/>
          </a:stretch>
        </p:blipFill>
        <p:spPr>
          <a:xfrm>
            <a:off x="1028700" y="276225"/>
            <a:ext cx="10134600" cy="6305550"/>
          </a:xfrm>
          <a:prstGeom prst="rect">
            <a:avLst/>
          </a:prstGeom>
        </p:spPr>
      </p:pic>
    </p:spTree>
    <p:extLst>
      <p:ext uri="{BB962C8B-B14F-4D97-AF65-F5344CB8AC3E}">
        <p14:creationId xmlns:p14="http://schemas.microsoft.com/office/powerpoint/2010/main" val="2747962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Tiny Homes	</a:t>
            </a:r>
          </a:p>
        </p:txBody>
      </p:sp>
      <p:sp>
        <p:nvSpPr>
          <p:cNvPr id="6" name="Subtitle 5">
            <a:extLst>
              <a:ext uri="{FF2B5EF4-FFF2-40B4-BE49-F238E27FC236}">
                <a16:creationId xmlns:a16="http://schemas.microsoft.com/office/drawing/2014/main" id="{56E38036-9D7E-4E55-AE56-79E36C030D17}"/>
              </a:ext>
            </a:extLst>
          </p:cNvPr>
          <p:cNvSpPr>
            <a:spLocks noGrp="1"/>
          </p:cNvSpPr>
          <p:nvPr>
            <p:ph type="subTitle" idx="1"/>
          </p:nvPr>
        </p:nvSpPr>
        <p:spPr/>
        <p:txBody>
          <a:bodyPr/>
          <a:lstStyle/>
          <a:p>
            <a:endParaRPr lang="en-US" dirty="0"/>
          </a:p>
        </p:txBody>
      </p:sp>
      <p:pic>
        <p:nvPicPr>
          <p:cNvPr id="4" name="Picture 3" descr="A picture containing sky, outdoor, building, tree&#10;&#10;Description automatically generated">
            <a:extLst>
              <a:ext uri="{FF2B5EF4-FFF2-40B4-BE49-F238E27FC236}">
                <a16:creationId xmlns:a16="http://schemas.microsoft.com/office/drawing/2014/main" id="{80D5C7A8-1186-4226-AF01-BE26AEFBCD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17232" y="794464"/>
            <a:ext cx="4200006" cy="2382982"/>
          </a:xfrm>
          <a:prstGeom prst="rect">
            <a:avLst/>
          </a:prstGeom>
        </p:spPr>
      </p:pic>
    </p:spTree>
    <p:extLst>
      <p:ext uri="{BB962C8B-B14F-4D97-AF65-F5344CB8AC3E}">
        <p14:creationId xmlns:p14="http://schemas.microsoft.com/office/powerpoint/2010/main" val="31024756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with Client solution</a:t>
            </a:r>
          </a:p>
        </p:txBody>
      </p:sp>
      <p:sp>
        <p:nvSpPr>
          <p:cNvPr id="3" name="Content Placeholder 2"/>
          <p:cNvSpPr>
            <a:spLocks noGrp="1"/>
          </p:cNvSpPr>
          <p:nvPr>
            <p:ph idx="1"/>
          </p:nvPr>
        </p:nvSpPr>
        <p:spPr/>
        <p:txBody>
          <a:bodyPr/>
          <a:lstStyle/>
          <a:p>
            <a:r>
              <a:rPr lang="en-US" dirty="0"/>
              <a:t>What is the plan for Title Insurance?</a:t>
            </a:r>
          </a:p>
          <a:p>
            <a:pPr lvl="1"/>
            <a:r>
              <a:rPr lang="en-US" dirty="0"/>
              <a:t>If allocated, will the lender approve the owner’s policy amount being reflected as a lower amount on the prelim?</a:t>
            </a:r>
          </a:p>
          <a:p>
            <a:pPr marL="457200" lvl="1" indent="0">
              <a:buNone/>
            </a:pPr>
            <a:r>
              <a:rPr lang="en-US" dirty="0"/>
              <a:t>  </a:t>
            </a:r>
          </a:p>
          <a:p>
            <a:r>
              <a:rPr lang="en-US" dirty="0"/>
              <a:t>In most cases, a lower sales prices on the prelim will raise Red Flags with a Lender </a:t>
            </a:r>
          </a:p>
          <a:p>
            <a:endParaRPr lang="en-US" dirty="0"/>
          </a:p>
          <a:p>
            <a:r>
              <a:rPr lang="en-US" dirty="0"/>
              <a:t>I wonder what the appraisal reflected?</a:t>
            </a:r>
          </a:p>
        </p:txBody>
      </p:sp>
    </p:spTree>
    <p:extLst>
      <p:ext uri="{BB962C8B-B14F-4D97-AF65-F5344CB8AC3E}">
        <p14:creationId xmlns:p14="http://schemas.microsoft.com/office/powerpoint/2010/main" val="3471003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Possible Solution</a:t>
            </a:r>
          </a:p>
        </p:txBody>
      </p:sp>
      <p:sp>
        <p:nvSpPr>
          <p:cNvPr id="3" name="Content Placeholder 2"/>
          <p:cNvSpPr>
            <a:spLocks noGrp="1"/>
          </p:cNvSpPr>
          <p:nvPr>
            <p:ph idx="1"/>
          </p:nvPr>
        </p:nvSpPr>
        <p:spPr>
          <a:xfrm>
            <a:off x="1103312" y="2052918"/>
            <a:ext cx="8946541" cy="4507273"/>
          </a:xfrm>
        </p:spPr>
        <p:txBody>
          <a:bodyPr>
            <a:normAutofit fontScale="92500" lnSpcReduction="10000"/>
          </a:bodyPr>
          <a:lstStyle/>
          <a:p>
            <a:r>
              <a:rPr lang="en-US" sz="2400" dirty="0"/>
              <a:t>Has anyone spoken with the Lenders Underwriter to discuss the problem? </a:t>
            </a:r>
          </a:p>
          <a:p>
            <a:endParaRPr lang="en-US" sz="2400" dirty="0"/>
          </a:p>
          <a:p>
            <a:r>
              <a:rPr lang="en-US" sz="2400" dirty="0"/>
              <a:t>FHA Waiver?</a:t>
            </a:r>
          </a:p>
          <a:p>
            <a:pPr lvl="1"/>
            <a:r>
              <a:rPr lang="en-US" sz="2200" dirty="0"/>
              <a:t>This is the best answer!  It allows both lots to be on the loan and for the transaction to be closed in a normal manner </a:t>
            </a:r>
          </a:p>
          <a:p>
            <a:endParaRPr lang="en-US" sz="2400" dirty="0"/>
          </a:p>
          <a:p>
            <a:r>
              <a:rPr lang="en-US" sz="2400" dirty="0"/>
              <a:t> Have your Broker loop in Underwriting. </a:t>
            </a:r>
          </a:p>
          <a:p>
            <a:endParaRPr lang="en-US" sz="2400" dirty="0"/>
          </a:p>
          <a:p>
            <a:r>
              <a:rPr lang="en-US" sz="2400" dirty="0"/>
              <a:t> A direct conversation early in the Transaction is the best path to a solution! </a:t>
            </a:r>
          </a:p>
        </p:txBody>
      </p:sp>
    </p:spTree>
    <p:extLst>
      <p:ext uri="{BB962C8B-B14F-4D97-AF65-F5344CB8AC3E}">
        <p14:creationId xmlns:p14="http://schemas.microsoft.com/office/powerpoint/2010/main" val="2637500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4" y="1447800"/>
            <a:ext cx="10486061" cy="3329581"/>
          </a:xfrm>
        </p:spPr>
        <p:txBody>
          <a:bodyPr/>
          <a:lstStyle/>
          <a:p>
            <a:r>
              <a:rPr lang="en-US" b="1" dirty="0"/>
              <a:t>POWERS OF ATTORNEY	</a:t>
            </a:r>
          </a:p>
        </p:txBody>
      </p:sp>
      <p:sp>
        <p:nvSpPr>
          <p:cNvPr id="6" name="Subtitle 5">
            <a:extLst>
              <a:ext uri="{FF2B5EF4-FFF2-40B4-BE49-F238E27FC236}">
                <a16:creationId xmlns:a16="http://schemas.microsoft.com/office/drawing/2014/main" id="{56E38036-9D7E-4E55-AE56-79E36C030D1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420578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br>
              <a:rPr lang="en-US" dirty="0"/>
            </a:br>
            <a:r>
              <a:rPr lang="en-US" dirty="0"/>
              <a:t>		</a:t>
            </a:r>
          </a:p>
        </p:txBody>
      </p:sp>
      <p:sp>
        <p:nvSpPr>
          <p:cNvPr id="3" name="Content Placeholder 2"/>
          <p:cNvSpPr>
            <a:spLocks noGrp="1"/>
          </p:cNvSpPr>
          <p:nvPr>
            <p:ph idx="1"/>
          </p:nvPr>
        </p:nvSpPr>
        <p:spPr/>
        <p:txBody>
          <a:bodyPr>
            <a:normAutofit fontScale="92500" lnSpcReduction="20000"/>
          </a:bodyPr>
          <a:lstStyle/>
          <a:p>
            <a:pPr lvl="1"/>
            <a:r>
              <a:rPr lang="en-US" sz="2800" dirty="0"/>
              <a:t>Breach of Fiduciary Duty</a:t>
            </a:r>
          </a:p>
          <a:p>
            <a:pPr lvl="1"/>
            <a:endParaRPr lang="en-US" sz="2800" dirty="0"/>
          </a:p>
          <a:p>
            <a:pPr lvl="1"/>
            <a:r>
              <a:rPr lang="en-US" sz="2800" dirty="0"/>
              <a:t>Fraud</a:t>
            </a:r>
          </a:p>
          <a:p>
            <a:pPr lvl="1"/>
            <a:endParaRPr lang="en-US" sz="2800" dirty="0"/>
          </a:p>
          <a:p>
            <a:pPr lvl="1"/>
            <a:r>
              <a:rPr lang="en-US" sz="2800" dirty="0"/>
              <a:t>Forgery</a:t>
            </a:r>
          </a:p>
          <a:p>
            <a:pPr lvl="1"/>
            <a:endParaRPr lang="en-US" sz="2800" dirty="0"/>
          </a:p>
          <a:p>
            <a:pPr lvl="1"/>
            <a:r>
              <a:rPr lang="en-US" sz="2800" dirty="0"/>
              <a:t>Elder Abuse</a:t>
            </a:r>
          </a:p>
          <a:p>
            <a:pPr lvl="1"/>
            <a:endParaRPr lang="en-US" sz="2800" dirty="0"/>
          </a:p>
          <a:p>
            <a:pPr lvl="1"/>
            <a:r>
              <a:rPr lang="en-US" sz="2800" dirty="0"/>
              <a:t>A Misunderstanding</a:t>
            </a:r>
          </a:p>
        </p:txBody>
      </p:sp>
      <p:sp>
        <p:nvSpPr>
          <p:cNvPr id="4" name="TextBox 3">
            <a:extLst>
              <a:ext uri="{FF2B5EF4-FFF2-40B4-BE49-F238E27FC236}">
                <a16:creationId xmlns:a16="http://schemas.microsoft.com/office/drawing/2014/main" id="{02120A9E-03DD-4C6E-96EF-32B8065C45D2}"/>
              </a:ext>
            </a:extLst>
          </p:cNvPr>
          <p:cNvSpPr txBox="1"/>
          <p:nvPr/>
        </p:nvSpPr>
        <p:spPr>
          <a:xfrm>
            <a:off x="1246689" y="1152983"/>
            <a:ext cx="7491045" cy="1200329"/>
          </a:xfrm>
          <a:prstGeom prst="rect">
            <a:avLst/>
          </a:prstGeom>
          <a:noFill/>
        </p:spPr>
        <p:txBody>
          <a:bodyPr wrap="square" rtlCol="0">
            <a:spAutoFit/>
          </a:bodyPr>
          <a:lstStyle/>
          <a:p>
            <a:r>
              <a:rPr lang="en-US" sz="3600" i="1" dirty="0"/>
              <a:t>Why all the questions??</a:t>
            </a:r>
            <a:br>
              <a:rPr lang="en-US" sz="3600" i="1" dirty="0"/>
            </a:br>
            <a:endParaRPr lang="en-US" sz="3600" i="1" dirty="0"/>
          </a:p>
        </p:txBody>
      </p:sp>
      <p:pic>
        <p:nvPicPr>
          <p:cNvPr id="6" name="Picture 4" descr="Image result for power of attorney image">
            <a:extLst>
              <a:ext uri="{FF2B5EF4-FFF2-40B4-BE49-F238E27FC236}">
                <a16:creationId xmlns:a16="http://schemas.microsoft.com/office/drawing/2014/main" id="{B1E50F5D-C91E-485E-83A3-CDBA964B8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93510" y="5114925"/>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313A863E-42DE-4BA1-A2DE-D1BAC85FEF5A}"/>
              </a:ext>
            </a:extLst>
          </p:cNvPr>
          <p:cNvPicPr>
            <a:picLocks noChangeAspect="1"/>
          </p:cNvPicPr>
          <p:nvPr/>
        </p:nvPicPr>
        <p:blipFill>
          <a:blip r:embed="rId3"/>
          <a:srcRect/>
          <a:stretch/>
        </p:blipFill>
        <p:spPr>
          <a:xfrm>
            <a:off x="6375881" y="1707775"/>
            <a:ext cx="5837004" cy="5148869"/>
          </a:xfrm>
          <a:prstGeom prst="rect">
            <a:avLst/>
          </a:prstGeom>
        </p:spPr>
      </p:pic>
    </p:spTree>
    <p:extLst>
      <p:ext uri="{BB962C8B-B14F-4D97-AF65-F5344CB8AC3E}">
        <p14:creationId xmlns:p14="http://schemas.microsoft.com/office/powerpoint/2010/main" val="147738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1" nodeType="afterEffect">
                                  <p:stCondLst>
                                    <p:cond delay="500"/>
                                  </p:stCondLst>
                                  <p:iterate type="wd">
                                    <p:tmPct val="5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0-#ppt_h/2"/>
                                          </p:val>
                                        </p:tav>
                                        <p:tav tm="100000">
                                          <p:val>
                                            <p:strVal val="#ppt_y"/>
                                          </p:val>
                                        </p:tav>
                                      </p:tavLst>
                                    </p:anim>
                                  </p:childTnLst>
                                </p:cTn>
                              </p:par>
                              <p:par>
                                <p:cTn id="9" presetID="24" presetClass="emph" presetSubtype="0" fill="hold" grpId="0" nodeType="withEffect">
                                  <p:stCondLst>
                                    <p:cond delay="500"/>
                                  </p:stCondLst>
                                  <p:iterate type="wd">
                                    <p:tmPct val="5000"/>
                                  </p:iterate>
                                  <p:childTnLst>
                                    <p:animClr clrSpc="hsl" dir="cw">
                                      <p:cBhvr override="childStyle">
                                        <p:cTn id="10" dur="3000" fill="hold"/>
                                        <p:tgtEl>
                                          <p:spTgt spid="4"/>
                                        </p:tgtEl>
                                        <p:attrNameLst>
                                          <p:attrName>style.color</p:attrName>
                                        </p:attrNameLst>
                                      </p:cBhvr>
                                      <p:by>
                                        <p:hsl h="0" s="-12549" l="-25098"/>
                                      </p:by>
                                    </p:animClr>
                                    <p:animClr clrSpc="hsl" dir="cw">
                                      <p:cBhvr>
                                        <p:cTn id="11" dur="3000" fill="hold"/>
                                        <p:tgtEl>
                                          <p:spTgt spid="4"/>
                                        </p:tgtEl>
                                        <p:attrNameLst>
                                          <p:attrName>fillcolor</p:attrName>
                                        </p:attrNameLst>
                                      </p:cBhvr>
                                      <p:by>
                                        <p:hsl h="0" s="-12549" l="-25098"/>
                                      </p:by>
                                    </p:animClr>
                                    <p:animClr clrSpc="hsl" dir="cw">
                                      <p:cBhvr>
                                        <p:cTn id="12" dur="3000" fill="hold"/>
                                        <p:tgtEl>
                                          <p:spTgt spid="4"/>
                                        </p:tgtEl>
                                        <p:attrNameLst>
                                          <p:attrName>stroke.color</p:attrName>
                                        </p:attrNameLst>
                                      </p:cBhvr>
                                      <p:by>
                                        <p:hsl h="0" s="-12549" l="-25098"/>
                                      </p:by>
                                    </p:animClr>
                                    <p:set>
                                      <p:cBhvr>
                                        <p:cTn id="13" dur="3000" fill="hold"/>
                                        <p:tgtEl>
                                          <p:spTgt spid="4"/>
                                        </p:tgtEl>
                                        <p:attrNameLst>
                                          <p:attrName>fill.type</p:attrName>
                                        </p:attrNameLst>
                                      </p:cBhvr>
                                      <p:to>
                                        <p:strVal val="solid"/>
                                      </p:to>
                                    </p:set>
                                  </p:childTnLst>
                                </p:cTn>
                              </p:par>
                            </p:childTnLst>
                          </p:cTn>
                        </p:par>
                        <p:par>
                          <p:cTn id="14" fill="hold">
                            <p:stCondLst>
                              <p:cond delay="4100"/>
                            </p:stCondLst>
                            <p:childTnLst>
                              <p:par>
                                <p:cTn id="15" presetID="2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1000"/>
                                        <p:tgtEl>
                                          <p:spTgt spid="3">
                                            <p:txEl>
                                              <p:pRg st="0" end="0"/>
                                            </p:txEl>
                                          </p:spTgt>
                                        </p:tgtEl>
                                      </p:cBhvr>
                                    </p:animEffect>
                                    <p:anim calcmode="lin" valueType="num">
                                      <p:cBhvr>
                                        <p:cTn id="2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fade">
                                      <p:cBhvr>
                                        <p:cTn id="29" dur="1000"/>
                                        <p:tgtEl>
                                          <p:spTgt spid="3">
                                            <p:txEl>
                                              <p:pRg st="2" end="2"/>
                                            </p:txEl>
                                          </p:spTgt>
                                        </p:tgtEl>
                                      </p:cBhvr>
                                    </p:animEffect>
                                    <p:anim calcmode="lin" valueType="num">
                                      <p:cBhvr>
                                        <p:cTn id="3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1000"/>
                                        <p:tgtEl>
                                          <p:spTgt spid="3">
                                            <p:txEl>
                                              <p:pRg st="8" end="8"/>
                                            </p:txEl>
                                          </p:spTgt>
                                        </p:tgtEl>
                                      </p:cBhvr>
                                    </p:animEffect>
                                    <p:anim calcmode="lin" valueType="num">
                                      <p:cBhvr>
                                        <p:cTn id="4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xit" presetSubtype="0" fill="hold" nodeType="clickEffect">
                                  <p:stCondLst>
                                    <p:cond delay="0"/>
                                  </p:stCondLst>
                                  <p:childTnLst>
                                    <p:anim calcmode="lin" valueType="num">
                                      <p:cBhvr>
                                        <p:cTn id="54" dur="1000"/>
                                        <p:tgtEl>
                                          <p:spTgt spid="7"/>
                                        </p:tgtEl>
                                        <p:attrNameLst>
                                          <p:attrName>ppt_w</p:attrName>
                                        </p:attrNameLst>
                                      </p:cBhvr>
                                      <p:tavLst>
                                        <p:tav tm="0">
                                          <p:val>
                                            <p:strVal val="ppt_w"/>
                                          </p:val>
                                        </p:tav>
                                        <p:tav tm="100000">
                                          <p:val>
                                            <p:fltVal val="0"/>
                                          </p:val>
                                        </p:tav>
                                      </p:tavLst>
                                    </p:anim>
                                    <p:anim calcmode="lin" valueType="num">
                                      <p:cBhvr>
                                        <p:cTn id="55" dur="1000"/>
                                        <p:tgtEl>
                                          <p:spTgt spid="7"/>
                                        </p:tgtEl>
                                        <p:attrNameLst>
                                          <p:attrName>ppt_h</p:attrName>
                                        </p:attrNameLst>
                                      </p:cBhvr>
                                      <p:tavLst>
                                        <p:tav tm="0">
                                          <p:val>
                                            <p:strVal val="ppt_h"/>
                                          </p:val>
                                        </p:tav>
                                        <p:tav tm="100000">
                                          <p:val>
                                            <p:fltVal val="0"/>
                                          </p:val>
                                        </p:tav>
                                      </p:tavLst>
                                    </p:anim>
                                    <p:anim calcmode="lin" valueType="num">
                                      <p:cBhvr>
                                        <p:cTn id="56" dur="1000"/>
                                        <p:tgtEl>
                                          <p:spTgt spid="7"/>
                                        </p:tgtEl>
                                        <p:attrNameLst>
                                          <p:attrName>style.rotation</p:attrName>
                                        </p:attrNameLst>
                                      </p:cBhvr>
                                      <p:tavLst>
                                        <p:tav tm="0">
                                          <p:val>
                                            <p:fltVal val="0"/>
                                          </p:val>
                                        </p:tav>
                                        <p:tav tm="100000">
                                          <p:val>
                                            <p:fltVal val="90"/>
                                          </p:val>
                                        </p:tav>
                                      </p:tavLst>
                                    </p:anim>
                                    <p:animEffect transition="out" filter="fade">
                                      <p:cBhvr>
                                        <p:cTn id="57" dur="1000"/>
                                        <p:tgtEl>
                                          <p:spTgt spid="7"/>
                                        </p:tgtEl>
                                      </p:cBhvr>
                                    </p:animEffect>
                                    <p:set>
                                      <p:cBhvr>
                                        <p:cTn id="5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4"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1097408"/>
          </a:xfrm>
        </p:spPr>
        <p:txBody>
          <a:bodyPr/>
          <a:lstStyle/>
          <a:p>
            <a:r>
              <a:rPr lang="en-US" dirty="0"/>
              <a:t>Power of Attorney</a:t>
            </a:r>
            <a:br>
              <a:rPr lang="en-US" dirty="0"/>
            </a:br>
            <a:r>
              <a:rPr lang="en-US" dirty="0"/>
              <a:t>		</a:t>
            </a:r>
          </a:p>
        </p:txBody>
      </p:sp>
      <p:sp>
        <p:nvSpPr>
          <p:cNvPr id="3" name="Content Placeholder 2"/>
          <p:cNvSpPr>
            <a:spLocks noGrp="1"/>
          </p:cNvSpPr>
          <p:nvPr>
            <p:ph idx="1"/>
          </p:nvPr>
        </p:nvSpPr>
        <p:spPr>
          <a:xfrm>
            <a:off x="175846" y="1373649"/>
            <a:ext cx="11641015" cy="4983608"/>
          </a:xfrm>
        </p:spPr>
        <p:txBody>
          <a:bodyPr>
            <a:normAutofit/>
          </a:bodyPr>
          <a:lstStyle/>
          <a:p>
            <a:pPr lvl="1"/>
            <a:r>
              <a:rPr lang="en-US" sz="2800" dirty="0"/>
              <a:t>Why is a Power of Attorney being used?</a:t>
            </a:r>
          </a:p>
          <a:p>
            <a:pPr lvl="2"/>
            <a:r>
              <a:rPr lang="en-US" sz="2600" dirty="0"/>
              <a:t>	Health? </a:t>
            </a:r>
          </a:p>
          <a:p>
            <a:pPr lvl="2"/>
            <a:r>
              <a:rPr lang="en-US" sz="2600" dirty="0"/>
              <a:t>	Convenience?</a:t>
            </a:r>
          </a:p>
          <a:p>
            <a:pPr lvl="2"/>
            <a:r>
              <a:rPr lang="en-US" sz="2600" dirty="0"/>
              <a:t>	Competence?</a:t>
            </a:r>
          </a:p>
          <a:p>
            <a:pPr lvl="2"/>
            <a:r>
              <a:rPr lang="en-US" sz="2600" dirty="0"/>
              <a:t>   Traveling? Out of the Country?</a:t>
            </a:r>
          </a:p>
          <a:p>
            <a:pPr marL="457200" lvl="1" indent="0">
              <a:buNone/>
            </a:pPr>
            <a:endParaRPr lang="en-US" sz="2800" dirty="0"/>
          </a:p>
          <a:p>
            <a:pPr lvl="1"/>
            <a:r>
              <a:rPr lang="en-US" sz="2800" dirty="0"/>
              <a:t>	If signing a new Power of Attorney, how will it be notarized? </a:t>
            </a:r>
          </a:p>
          <a:p>
            <a:pPr marL="457200" lvl="1" indent="0">
              <a:buNone/>
            </a:pPr>
            <a:endParaRPr lang="en-US" sz="2800" dirty="0"/>
          </a:p>
        </p:txBody>
      </p:sp>
      <p:pic>
        <p:nvPicPr>
          <p:cNvPr id="5" name="Picture 4" descr="Image result for power of attorney image">
            <a:extLst>
              <a:ext uri="{FF2B5EF4-FFF2-40B4-BE49-F238E27FC236}">
                <a16:creationId xmlns:a16="http://schemas.microsoft.com/office/drawing/2014/main" id="{9E6DCE6E-C144-42D5-82E6-2BECBC4AB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51149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19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50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grpId="0" nodeType="afterEffect">
                                  <p:stCondLst>
                                    <p:cond delay="50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50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2000"/>
                                        <p:tgtEl>
                                          <p:spTgt spid="3">
                                            <p:txEl>
                                              <p:pRg st="6" end="6"/>
                                            </p:txEl>
                                          </p:spTgt>
                                        </p:tgtEl>
                                      </p:cBhvr>
                                    </p:animEffect>
                                    <p:anim calcmode="lin" valueType="num">
                                      <p:cBhvr>
                                        <p:cTn id="39"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a:xfrm>
            <a:off x="415667" y="1152983"/>
            <a:ext cx="11130222" cy="5400217"/>
          </a:xfrm>
        </p:spPr>
        <p:txBody>
          <a:bodyPr>
            <a:normAutofit/>
          </a:bodyPr>
          <a:lstStyle/>
          <a:p>
            <a:pPr marL="457200" lvl="1" indent="0">
              <a:buNone/>
            </a:pPr>
            <a:endParaRPr lang="en-US" sz="2400" dirty="0"/>
          </a:p>
          <a:p>
            <a:r>
              <a:rPr lang="en-US" sz="2600" dirty="0"/>
              <a:t>How/where was it signed and notarized?</a:t>
            </a:r>
          </a:p>
          <a:p>
            <a:pPr lvl="2"/>
            <a:r>
              <a:rPr lang="en-US" sz="2400" dirty="0"/>
              <a:t>Competency?</a:t>
            </a:r>
          </a:p>
          <a:p>
            <a:pPr lvl="2"/>
            <a:r>
              <a:rPr lang="en-US" sz="2400" dirty="0"/>
              <a:t>Was it handled by an attorney?</a:t>
            </a:r>
          </a:p>
          <a:p>
            <a:pPr lvl="2"/>
            <a:endParaRPr lang="en-US" sz="2400" dirty="0"/>
          </a:p>
          <a:p>
            <a:pPr lvl="2"/>
            <a:endParaRPr lang="en-US" sz="2400" dirty="0"/>
          </a:p>
          <a:p>
            <a:pPr lvl="2"/>
            <a:endParaRPr lang="en-US" sz="2400" dirty="0"/>
          </a:p>
          <a:p>
            <a:pPr lvl="1"/>
            <a:endParaRPr lang="en-US" sz="2400" dirty="0"/>
          </a:p>
          <a:p>
            <a:pPr marL="0" indent="0">
              <a:buNone/>
            </a:pPr>
            <a:endParaRPr lang="en-US" sz="2600" dirty="0"/>
          </a:p>
        </p:txBody>
      </p:sp>
      <p:pic>
        <p:nvPicPr>
          <p:cNvPr id="5" name="Picture 4" descr="Image result for power of attorney image">
            <a:extLst>
              <a:ext uri="{FF2B5EF4-FFF2-40B4-BE49-F238E27FC236}">
                <a16:creationId xmlns:a16="http://schemas.microsoft.com/office/drawing/2014/main" id="{CF722372-52FC-4D52-8C27-41A2B3908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5119114"/>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45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a:xfrm>
            <a:off x="402607" y="1769555"/>
            <a:ext cx="10605362" cy="4195481"/>
          </a:xfrm>
        </p:spPr>
        <p:txBody>
          <a:bodyPr>
            <a:normAutofit/>
          </a:bodyPr>
          <a:lstStyle/>
          <a:p>
            <a:r>
              <a:rPr lang="en-US" sz="4000" dirty="0"/>
              <a:t>Have you spoken with the Principal?</a:t>
            </a:r>
          </a:p>
          <a:p>
            <a:pPr lvl="1"/>
            <a:r>
              <a:rPr lang="en-US" sz="2600" dirty="0"/>
              <a:t>Why not?   The answer can be crucial in identifying risks.</a:t>
            </a:r>
          </a:p>
          <a:p>
            <a:pPr lvl="1"/>
            <a:r>
              <a:rPr lang="en-US" sz="2600" dirty="0"/>
              <a:t>Opportunity to verify their understanding and terms of the transaction.</a:t>
            </a:r>
          </a:p>
          <a:p>
            <a:pPr lvl="1"/>
            <a:r>
              <a:rPr lang="en-US" sz="2600" dirty="0"/>
              <a:t>If using a recent Power of Attorney, an answer of NO may raise some red flags.</a:t>
            </a:r>
          </a:p>
          <a:p>
            <a:pPr lvl="1"/>
            <a:endParaRPr lang="en-US" sz="2600" dirty="0"/>
          </a:p>
        </p:txBody>
      </p:sp>
      <p:pic>
        <p:nvPicPr>
          <p:cNvPr id="5" name="Picture 4" descr="Image result for power of attorney image">
            <a:extLst>
              <a:ext uri="{FF2B5EF4-FFF2-40B4-BE49-F238E27FC236}">
                <a16:creationId xmlns:a16="http://schemas.microsoft.com/office/drawing/2014/main" id="{8F20BE29-047C-467A-85A7-A570B05945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941" y="5093498"/>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a:extLst>
              <a:ext uri="{FF2B5EF4-FFF2-40B4-BE49-F238E27FC236}">
                <a16:creationId xmlns:a16="http://schemas.microsoft.com/office/drawing/2014/main" id="{B26D29AC-CF2F-4D81-AA92-DC81B77E44B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1486" y="4275249"/>
            <a:ext cx="1691495" cy="268369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30230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500"/>
                                  </p:stCondLst>
                                  <p:childTnLst>
                                    <p:set>
                                      <p:cBhvr>
                                        <p:cTn id="31" dur="1" fill="hold">
                                          <p:stCondLst>
                                            <p:cond delay="0"/>
                                          </p:stCondLst>
                                        </p:cTn>
                                        <p:tgtEl>
                                          <p:spTgt spid="8196"/>
                                        </p:tgtEl>
                                        <p:attrNameLst>
                                          <p:attrName>style.visibility</p:attrName>
                                        </p:attrNameLst>
                                      </p:cBhvr>
                                      <p:to>
                                        <p:strVal val="visible"/>
                                      </p:to>
                                    </p:set>
                                    <p:anim calcmode="lin" valueType="num">
                                      <p:cBhvr additive="base">
                                        <p:cTn id="32" dur="500" fill="hold"/>
                                        <p:tgtEl>
                                          <p:spTgt spid="8196"/>
                                        </p:tgtEl>
                                        <p:attrNameLst>
                                          <p:attrName>ppt_x</p:attrName>
                                        </p:attrNameLst>
                                      </p:cBhvr>
                                      <p:tavLst>
                                        <p:tav tm="0">
                                          <p:val>
                                            <p:strVal val="#ppt_x"/>
                                          </p:val>
                                        </p:tav>
                                        <p:tav tm="100000">
                                          <p:val>
                                            <p:strVal val="#ppt_x"/>
                                          </p:val>
                                        </p:tav>
                                      </p:tavLst>
                                    </p:anim>
                                    <p:anim calcmode="lin" valueType="num">
                                      <p:cBhvr additive="base">
                                        <p:cTn id="33" dur="500" fill="hold"/>
                                        <p:tgtEl>
                                          <p:spTgt spid="8196"/>
                                        </p:tgtEl>
                                        <p:attrNameLst>
                                          <p:attrName>ppt_y</p:attrName>
                                        </p:attrNameLst>
                                      </p:cBhvr>
                                      <p:tavLst>
                                        <p:tav tm="0">
                                          <p:val>
                                            <p:strVal val="1+#ppt_h/2"/>
                                          </p:val>
                                        </p:tav>
                                        <p:tav tm="100000">
                                          <p:val>
                                            <p:strVal val="#ppt_y"/>
                                          </p:val>
                                        </p:tav>
                                      </p:tavLst>
                                    </p:anim>
                                  </p:childTnLst>
                                </p:cTn>
                              </p:par>
                              <p:par>
                                <p:cTn id="34" presetID="32" presetClass="emph" presetSubtype="0" repeatCount="indefinite" fill="hold" nodeType="withEffect">
                                  <p:stCondLst>
                                    <p:cond delay="0"/>
                                  </p:stCondLst>
                                  <p:endCondLst>
                                    <p:cond evt="onNext" delay="0">
                                      <p:tgtEl>
                                        <p:sldTgt/>
                                      </p:tgtEl>
                                    </p:cond>
                                  </p:endCondLst>
                                  <p:childTnLst>
                                    <p:animRot by="120000">
                                      <p:cBhvr>
                                        <p:cTn id="35" dur="100" fill="hold">
                                          <p:stCondLst>
                                            <p:cond delay="0"/>
                                          </p:stCondLst>
                                        </p:cTn>
                                        <p:tgtEl>
                                          <p:spTgt spid="8196"/>
                                        </p:tgtEl>
                                        <p:attrNameLst>
                                          <p:attrName>r</p:attrName>
                                        </p:attrNameLst>
                                      </p:cBhvr>
                                    </p:animRot>
                                    <p:animRot by="-240000">
                                      <p:cBhvr>
                                        <p:cTn id="36" dur="200" fill="hold">
                                          <p:stCondLst>
                                            <p:cond delay="200"/>
                                          </p:stCondLst>
                                        </p:cTn>
                                        <p:tgtEl>
                                          <p:spTgt spid="8196"/>
                                        </p:tgtEl>
                                        <p:attrNameLst>
                                          <p:attrName>r</p:attrName>
                                        </p:attrNameLst>
                                      </p:cBhvr>
                                    </p:animRot>
                                    <p:animRot by="240000">
                                      <p:cBhvr>
                                        <p:cTn id="37" dur="200" fill="hold">
                                          <p:stCondLst>
                                            <p:cond delay="400"/>
                                          </p:stCondLst>
                                        </p:cTn>
                                        <p:tgtEl>
                                          <p:spTgt spid="8196"/>
                                        </p:tgtEl>
                                        <p:attrNameLst>
                                          <p:attrName>r</p:attrName>
                                        </p:attrNameLst>
                                      </p:cBhvr>
                                    </p:animRot>
                                    <p:animRot by="-240000">
                                      <p:cBhvr>
                                        <p:cTn id="38" dur="200" fill="hold">
                                          <p:stCondLst>
                                            <p:cond delay="600"/>
                                          </p:stCondLst>
                                        </p:cTn>
                                        <p:tgtEl>
                                          <p:spTgt spid="8196"/>
                                        </p:tgtEl>
                                        <p:attrNameLst>
                                          <p:attrName>r</p:attrName>
                                        </p:attrNameLst>
                                      </p:cBhvr>
                                    </p:animRot>
                                    <p:animRot by="120000">
                                      <p:cBhvr>
                                        <p:cTn id="39" dur="200" fill="hold">
                                          <p:stCondLst>
                                            <p:cond delay="800"/>
                                          </p:stCondLst>
                                        </p:cTn>
                                        <p:tgtEl>
                                          <p:spTgt spid="819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 </a:t>
            </a:r>
          </a:p>
        </p:txBody>
      </p:sp>
      <p:sp>
        <p:nvSpPr>
          <p:cNvPr id="3" name="Content Placeholder 2"/>
          <p:cNvSpPr>
            <a:spLocks noGrp="1"/>
          </p:cNvSpPr>
          <p:nvPr>
            <p:ph idx="1"/>
          </p:nvPr>
        </p:nvSpPr>
        <p:spPr>
          <a:xfrm>
            <a:off x="528546" y="1452026"/>
            <a:ext cx="10795946" cy="1243549"/>
          </a:xfrm>
        </p:spPr>
        <p:txBody>
          <a:bodyPr/>
          <a:lstStyle/>
          <a:p>
            <a:r>
              <a:rPr lang="en-US" sz="3000" dirty="0"/>
              <a:t>Is it self-serving?  Where are the proceeds going? </a:t>
            </a:r>
          </a:p>
          <a:p>
            <a:pPr lvl="1"/>
            <a:r>
              <a:rPr lang="en-US" sz="2400" dirty="0"/>
              <a:t>Self-serving use should be an immediate red flag. </a:t>
            </a:r>
          </a:p>
          <a:p>
            <a:pPr lvl="1"/>
            <a:endParaRPr lang="en-US" dirty="0"/>
          </a:p>
        </p:txBody>
      </p:sp>
      <p:pic>
        <p:nvPicPr>
          <p:cNvPr id="4" name="Picture 4" descr="Image result for power of attorney image">
            <a:extLst>
              <a:ext uri="{FF2B5EF4-FFF2-40B4-BE49-F238E27FC236}">
                <a16:creationId xmlns:a16="http://schemas.microsoft.com/office/drawing/2014/main" id="{E22CCFCB-91C7-48F4-8A9C-122CDBDA21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942" y="5049285"/>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E27388BE-CE70-40D4-936D-4EB769979F4D}"/>
              </a:ext>
            </a:extLst>
          </p:cNvPr>
          <p:cNvSpPr/>
          <p:nvPr/>
        </p:nvSpPr>
        <p:spPr>
          <a:xfrm>
            <a:off x="7285597" y="2044621"/>
            <a:ext cx="1348446" cy="461665"/>
          </a:xfrm>
          <a:prstGeom prst="rect">
            <a:avLst/>
          </a:prstGeom>
        </p:spPr>
        <p:txBody>
          <a:bodyPr wrap="none">
            <a:spAutoFit/>
          </a:bodyPr>
          <a:lstStyle/>
          <a:p>
            <a:r>
              <a:rPr lang="en-US" sz="2400" u="sng" kern="1400" dirty="0">
                <a:solidFill>
                  <a:srgbClr val="C00000"/>
                </a:solidFill>
                <a:uFill>
                  <a:solidFill>
                    <a:srgbClr val="C00000"/>
                  </a:solidFill>
                </a:uFill>
              </a:rPr>
              <a:t>red</a:t>
            </a:r>
            <a:r>
              <a:rPr lang="en-US" sz="2400" kern="1400" dirty="0">
                <a:solidFill>
                  <a:srgbClr val="C00000"/>
                </a:solidFill>
              </a:rPr>
              <a:t> </a:t>
            </a:r>
            <a:r>
              <a:rPr lang="en-US" sz="2400" u="sng" kern="1400" dirty="0">
                <a:solidFill>
                  <a:srgbClr val="C00000"/>
                </a:solidFill>
                <a:uFill>
                  <a:solidFill>
                    <a:srgbClr val="C00000"/>
                  </a:solidFill>
                </a:uFill>
              </a:rPr>
              <a:t>flag</a:t>
            </a:r>
          </a:p>
        </p:txBody>
      </p:sp>
      <p:sp>
        <p:nvSpPr>
          <p:cNvPr id="6" name="Content Placeholder 2">
            <a:extLst>
              <a:ext uri="{FF2B5EF4-FFF2-40B4-BE49-F238E27FC236}">
                <a16:creationId xmlns:a16="http://schemas.microsoft.com/office/drawing/2014/main" id="{064A15FB-4399-4436-8235-8AAEC0347B13}"/>
              </a:ext>
            </a:extLst>
          </p:cNvPr>
          <p:cNvSpPr txBox="1">
            <a:spLocks/>
          </p:cNvSpPr>
          <p:nvPr/>
        </p:nvSpPr>
        <p:spPr>
          <a:xfrm>
            <a:off x="528546" y="2695575"/>
            <a:ext cx="10795946" cy="41954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a:lstStyle>
          <a:p>
            <a:pPr lvl="1"/>
            <a:r>
              <a:rPr lang="en-US" sz="2400" dirty="0"/>
              <a:t>Self-serving can be as obvious as deeding property to one’s own self.</a:t>
            </a:r>
          </a:p>
          <a:p>
            <a:pPr lvl="1"/>
            <a:r>
              <a:rPr lang="en-US" sz="2400" dirty="0"/>
              <a:t>Can also happen when funds are disbursed to parties other than the Principal.</a:t>
            </a:r>
          </a:p>
          <a:p>
            <a:pPr lvl="1"/>
            <a:endParaRPr lang="en-US" dirty="0"/>
          </a:p>
        </p:txBody>
      </p:sp>
    </p:spTree>
    <p:extLst>
      <p:ext uri="{BB962C8B-B14F-4D97-AF65-F5344CB8AC3E}">
        <p14:creationId xmlns:p14="http://schemas.microsoft.com/office/powerpoint/2010/main" val="2142309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26" presetClass="emph" presetSubtype="0" repeatCount="5000" fill="hold" grpId="1" nodeType="withEffect">
                                  <p:stCondLst>
                                    <p:cond delay="0"/>
                                  </p:stCondLst>
                                  <p:childTnLst>
                                    <p:animEffect transition="out" filter="fade">
                                      <p:cBhvr>
                                        <p:cTn id="20" dur="1000" tmFilter="0, 0; .2, .5; .8, .5; 1, 0"/>
                                        <p:tgtEl>
                                          <p:spTgt spid="5"/>
                                        </p:tgtEl>
                                      </p:cBhvr>
                                    </p:animEffect>
                                    <p:animScale>
                                      <p:cBhvr>
                                        <p:cTn id="21" dur="500" autoRev="1" fill="hold"/>
                                        <p:tgtEl>
                                          <p:spTgt spid="5"/>
                                        </p:tgtEl>
                                      </p:cBhvr>
                                      <p:by x="105000" y="105000"/>
                                    </p:animScale>
                                  </p:childTnLst>
                                </p:cTn>
                              </p:par>
                              <p:par>
                                <p:cTn id="22" presetID="42" presetClass="entr" presetSubtype="0" fill="hold" grpId="0" nodeType="withEffect">
                                  <p:stCondLst>
                                    <p:cond delay="50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1000"/>
                                        <p:tgtEl>
                                          <p:spTgt spid="6">
                                            <p:txEl>
                                              <p:pRg st="0" end="0"/>
                                            </p:txEl>
                                          </p:spTgt>
                                        </p:tgtEl>
                                      </p:cBhvr>
                                    </p:animEffect>
                                    <p:anim calcmode="lin" valueType="num">
                                      <p:cBhvr>
                                        <p:cTn id="2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1500"/>
                                  </p:stCondLst>
                                  <p:childTnLst>
                                    <p:set>
                                      <p:cBhvr>
                                        <p:cTn id="28" dur="1" fill="hold">
                                          <p:stCondLst>
                                            <p:cond delay="0"/>
                                          </p:stCondLst>
                                        </p:cTn>
                                        <p:tgtEl>
                                          <p:spTgt spid="6">
                                            <p:txEl>
                                              <p:pRg st="1" end="1"/>
                                            </p:txEl>
                                          </p:spTgt>
                                        </p:tgtEl>
                                        <p:attrNameLst>
                                          <p:attrName>style.visibility</p:attrName>
                                        </p:attrNameLst>
                                      </p:cBhvr>
                                      <p:to>
                                        <p:strVal val="visible"/>
                                      </p:to>
                                    </p:set>
                                    <p:animEffect transition="in" filter="fade">
                                      <p:cBhvr>
                                        <p:cTn id="29" dur="1000"/>
                                        <p:tgtEl>
                                          <p:spTgt spid="6">
                                            <p:txEl>
                                              <p:pRg st="1" end="1"/>
                                            </p:txEl>
                                          </p:spTgt>
                                        </p:tgtEl>
                                      </p:cBhvr>
                                    </p:animEffect>
                                    <p:anim calcmode="lin" valueType="num">
                                      <p:cBhvr>
                                        <p:cTn id="3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5" grpId="1"/>
      <p:bldP spid="6"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a:xfrm>
            <a:off x="1104293" y="1079501"/>
            <a:ext cx="8946541" cy="4704330"/>
          </a:xfrm>
        </p:spPr>
        <p:txBody>
          <a:bodyPr>
            <a:normAutofit/>
          </a:bodyPr>
          <a:lstStyle/>
          <a:p>
            <a:r>
              <a:rPr lang="en-US" sz="2800" dirty="0"/>
              <a:t>Why is it important to have the Power of Attorney reviewed ahead of time ?</a:t>
            </a:r>
          </a:p>
          <a:p>
            <a:endParaRPr lang="en-US" sz="2800" dirty="0"/>
          </a:p>
          <a:p>
            <a:endParaRPr lang="en-US" sz="2800" dirty="0"/>
          </a:p>
          <a:p>
            <a:r>
              <a:rPr lang="en-US" sz="2800" dirty="0"/>
              <a:t>Does the Power of Attorney have any limitations on use?</a:t>
            </a:r>
          </a:p>
          <a:p>
            <a:endParaRPr lang="en-US" sz="2800" dirty="0"/>
          </a:p>
          <a:p>
            <a:endParaRPr lang="en-US" sz="2800" dirty="0"/>
          </a:p>
          <a:p>
            <a:pPr marL="0" indent="0">
              <a:buNone/>
            </a:pPr>
            <a:endParaRPr lang="en-US" sz="2800" dirty="0"/>
          </a:p>
          <a:p>
            <a:pPr marL="457200" lvl="1" indent="0">
              <a:buNone/>
            </a:pPr>
            <a:endParaRPr lang="en-US" sz="2800" dirty="0"/>
          </a:p>
        </p:txBody>
      </p:sp>
      <p:pic>
        <p:nvPicPr>
          <p:cNvPr id="11268" name="Picture 4" descr="Image result for power of attorney image">
            <a:extLst>
              <a:ext uri="{FF2B5EF4-FFF2-40B4-BE49-F238E27FC236}">
                <a16:creationId xmlns:a16="http://schemas.microsoft.com/office/drawing/2014/main" id="{C6BC1074-BB91-4013-8793-5D363338B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942" y="504928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85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5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0A6A3E70-43FB-420D-B288-C68216FF9B38}"/>
              </a:ext>
            </a:extLst>
          </p:cNvPr>
          <p:cNvPicPr>
            <a:picLocks noGrp="1" noChangeAspect="1"/>
          </p:cNvPicPr>
          <p:nvPr>
            <p:ph idx="1"/>
          </p:nvPr>
        </p:nvPicPr>
        <p:blipFill>
          <a:blip r:embed="rId2"/>
          <a:stretch>
            <a:fillRect/>
          </a:stretch>
        </p:blipFill>
        <p:spPr>
          <a:xfrm>
            <a:off x="1591806" y="1603"/>
            <a:ext cx="6428789" cy="3427397"/>
          </a:xfrm>
          <a:prstGeom prst="rect">
            <a:avLst/>
          </a:prstGeom>
        </p:spPr>
      </p:pic>
      <p:pic>
        <p:nvPicPr>
          <p:cNvPr id="5" name="Picture 4">
            <a:extLst>
              <a:ext uri="{FF2B5EF4-FFF2-40B4-BE49-F238E27FC236}">
                <a16:creationId xmlns:a16="http://schemas.microsoft.com/office/drawing/2014/main" id="{95E14FAF-367E-4256-9E23-12628CE972CE}"/>
              </a:ext>
            </a:extLst>
          </p:cNvPr>
          <p:cNvPicPr>
            <a:picLocks noChangeAspect="1"/>
          </p:cNvPicPr>
          <p:nvPr/>
        </p:nvPicPr>
        <p:blipFill>
          <a:blip r:embed="rId3"/>
          <a:stretch>
            <a:fillRect/>
          </a:stretch>
        </p:blipFill>
        <p:spPr>
          <a:xfrm>
            <a:off x="1591806" y="3429000"/>
            <a:ext cx="6431739" cy="3870597"/>
          </a:xfrm>
          <a:prstGeom prst="rect">
            <a:avLst/>
          </a:prstGeom>
        </p:spPr>
      </p:pic>
    </p:spTree>
    <p:extLst>
      <p:ext uri="{BB962C8B-B14F-4D97-AF65-F5344CB8AC3E}">
        <p14:creationId xmlns:p14="http://schemas.microsoft.com/office/powerpoint/2010/main" val="742524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Classifications</a:t>
            </a:r>
          </a:p>
        </p:txBody>
      </p:sp>
      <p:sp>
        <p:nvSpPr>
          <p:cNvPr id="3" name="Content Placeholder 2"/>
          <p:cNvSpPr>
            <a:spLocks noGrp="1"/>
          </p:cNvSpPr>
          <p:nvPr>
            <p:ph idx="1"/>
          </p:nvPr>
        </p:nvSpPr>
        <p:spPr>
          <a:xfrm>
            <a:off x="363415" y="1583711"/>
            <a:ext cx="6295293" cy="4195481"/>
          </a:xfrm>
        </p:spPr>
        <p:txBody>
          <a:bodyPr/>
          <a:lstStyle/>
          <a:p>
            <a:r>
              <a:rPr lang="en-US" sz="2400" dirty="0"/>
              <a:t>Permanent (stick built on land)</a:t>
            </a:r>
          </a:p>
          <a:p>
            <a:pPr lvl="1"/>
            <a:r>
              <a:rPr lang="en-US" sz="2400" dirty="0"/>
              <a:t>Treat as a regular escrow transaction</a:t>
            </a:r>
          </a:p>
          <a:p>
            <a:r>
              <a:rPr lang="en-US" sz="2400" dirty="0"/>
              <a:t>Temporary (Park Model Recreational Vehicle or PMRV)</a:t>
            </a:r>
          </a:p>
          <a:p>
            <a:pPr lvl="1"/>
            <a:r>
              <a:rPr lang="en-US" sz="2400" dirty="0"/>
              <a:t>As of  January 1, 2020, these can be titled only, not registered through the DMV.  MHODS has not processed them for over a year.</a:t>
            </a:r>
          </a:p>
          <a:p>
            <a:endParaRPr lang="en-US" dirty="0"/>
          </a:p>
        </p:txBody>
      </p:sp>
      <p:pic>
        <p:nvPicPr>
          <p:cNvPr id="8" name="Picture 2" descr="image013">
            <a:extLst>
              <a:ext uri="{FF2B5EF4-FFF2-40B4-BE49-F238E27FC236}">
                <a16:creationId xmlns:a16="http://schemas.microsoft.com/office/drawing/2014/main" id="{6CA75B6D-2E4D-468D-95F8-338E87297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8973" y="-92279"/>
            <a:ext cx="5313028" cy="724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21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F02A1-D2A5-401F-903E-293AB59BA18F}"/>
              </a:ext>
            </a:extLst>
          </p:cNvPr>
          <p:cNvSpPr>
            <a:spLocks noGrp="1"/>
          </p:cNvSpPr>
          <p:nvPr>
            <p:ph type="title"/>
          </p:nvPr>
        </p:nvSpPr>
        <p:spPr/>
        <p:txBody>
          <a:bodyPr/>
          <a:lstStyle/>
          <a:p>
            <a:r>
              <a:rPr lang="en-US" dirty="0"/>
              <a:t>Power of Attorney</a:t>
            </a:r>
          </a:p>
        </p:txBody>
      </p:sp>
      <p:sp>
        <p:nvSpPr>
          <p:cNvPr id="3" name="Content Placeholder 2">
            <a:extLst>
              <a:ext uri="{FF2B5EF4-FFF2-40B4-BE49-F238E27FC236}">
                <a16:creationId xmlns:a16="http://schemas.microsoft.com/office/drawing/2014/main" id="{B25B5EFC-6F9C-4337-90C6-2D4C91238FD8}"/>
              </a:ext>
            </a:extLst>
          </p:cNvPr>
          <p:cNvSpPr>
            <a:spLocks noGrp="1"/>
          </p:cNvSpPr>
          <p:nvPr>
            <p:ph idx="1"/>
          </p:nvPr>
        </p:nvSpPr>
        <p:spPr/>
        <p:txBody>
          <a:bodyPr/>
          <a:lstStyle/>
          <a:p>
            <a:r>
              <a:rPr lang="en-US" sz="2800" dirty="0"/>
              <a:t>Do you have the original to record?</a:t>
            </a:r>
          </a:p>
          <a:p>
            <a:endParaRPr lang="en-US" sz="2800" dirty="0"/>
          </a:p>
          <a:p>
            <a:r>
              <a:rPr lang="en-US" sz="3000" dirty="0"/>
              <a:t>How do you know it hasn’t been revoked? 	</a:t>
            </a:r>
          </a:p>
          <a:p>
            <a:pPr lvl="1"/>
            <a:endParaRPr lang="en-US" sz="2800" dirty="0"/>
          </a:p>
          <a:p>
            <a:r>
              <a:rPr lang="en-US" sz="3000" dirty="0"/>
              <a:t>Why can’t we rely on a copy?</a:t>
            </a:r>
          </a:p>
          <a:p>
            <a:endParaRPr lang="en-US" dirty="0"/>
          </a:p>
        </p:txBody>
      </p:sp>
    </p:spTree>
    <p:extLst>
      <p:ext uri="{BB962C8B-B14F-4D97-AF65-F5344CB8AC3E}">
        <p14:creationId xmlns:p14="http://schemas.microsoft.com/office/powerpoint/2010/main" val="41220500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312" y="452718"/>
            <a:ext cx="8947522" cy="1400530"/>
          </a:xfrm>
        </p:spPr>
        <p:txBody>
          <a:bodyPr anchor="ctr">
            <a:normAutofit/>
          </a:bodyPr>
          <a:lstStyle/>
          <a:p>
            <a:r>
              <a:rPr lang="en-US">
                <a:solidFill>
                  <a:srgbClr val="FFFFFF"/>
                </a:solidFill>
              </a:rPr>
              <a:t>Power of Attorney</a:t>
            </a:r>
          </a:p>
        </p:txBody>
      </p:sp>
      <p:sp>
        <p:nvSpPr>
          <p:cNvPr id="3" name="Content Placeholder 2"/>
          <p:cNvSpPr>
            <a:spLocks noGrp="1"/>
          </p:cNvSpPr>
          <p:nvPr>
            <p:ph idx="1"/>
          </p:nvPr>
        </p:nvSpPr>
        <p:spPr>
          <a:xfrm>
            <a:off x="498652" y="2305967"/>
            <a:ext cx="10509774" cy="3797950"/>
          </a:xfrm>
        </p:spPr>
        <p:txBody>
          <a:bodyPr>
            <a:normAutofit/>
          </a:bodyPr>
          <a:lstStyle/>
          <a:p>
            <a:pPr algn="just">
              <a:lnSpc>
                <a:spcPct val="90000"/>
              </a:lnSpc>
            </a:pPr>
            <a:r>
              <a:rPr lang="en-US" sz="1800" b="1" dirty="0"/>
              <a:t>93.670 Power of attorney and executory contract for sale or purchase of lands; recordability; effect as evidence; revocation.</a:t>
            </a:r>
            <a:r>
              <a:rPr lang="en-US" sz="1800" dirty="0"/>
              <a:t> (1) Every letter of attorney, or other instrument containing a power to convey lands, as agent or attorney for the owner of such lands, and every executory contract for the sale or purchase of lands, when acknowledged or proved in the manner prescribed for the acknowledgment or proof of conveyances, may be recorded in the county clerk’s office of any county in which the lands to which such power or contract relates is situated. When so acknowledged or proved, such letter, instrument or contract, and the record thereof when recorded, or the certified transcript of such record, may be read in evidence in any court in this state without further proof of the same.</a:t>
            </a:r>
          </a:p>
          <a:p>
            <a:pPr algn="just">
              <a:lnSpc>
                <a:spcPct val="90000"/>
              </a:lnSpc>
            </a:pPr>
            <a:r>
              <a:rPr lang="en-US" sz="1800" dirty="0"/>
              <a:t>      (2) No letter of attorney, or other instrument so recorded, is deemed to be revoked by any act of the party by whom it was executed unless the instrument containing such revocation is also recorded in the same office in which the instrument containing the power was recorded.</a:t>
            </a:r>
          </a:p>
          <a:p>
            <a:pPr>
              <a:lnSpc>
                <a:spcPct val="90000"/>
              </a:lnSpc>
            </a:pPr>
            <a:endParaRPr lang="en-US" sz="1600" dirty="0"/>
          </a:p>
          <a:p>
            <a:pPr>
              <a:lnSpc>
                <a:spcPct val="90000"/>
              </a:lnSpc>
            </a:pPr>
            <a:endParaRPr lang="en-US" sz="1600" dirty="0"/>
          </a:p>
        </p:txBody>
      </p:sp>
    </p:spTree>
    <p:extLst>
      <p:ext uri="{BB962C8B-B14F-4D97-AF65-F5344CB8AC3E}">
        <p14:creationId xmlns:p14="http://schemas.microsoft.com/office/powerpoint/2010/main" val="40738299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a:xfrm>
            <a:off x="165466" y="1707255"/>
            <a:ext cx="11131184" cy="4195481"/>
          </a:xfrm>
        </p:spPr>
        <p:txBody>
          <a:bodyPr>
            <a:normAutofit/>
          </a:bodyPr>
          <a:lstStyle/>
          <a:p>
            <a:pPr lvl="1"/>
            <a:r>
              <a:rPr lang="en-US" sz="3600" dirty="0"/>
              <a:t>Will the county clerk require it?</a:t>
            </a:r>
          </a:p>
          <a:p>
            <a:pPr lvl="3"/>
            <a:r>
              <a:rPr lang="en-US" sz="2400" dirty="0"/>
              <a:t>In some counties, the clerk will not record a document that has been signed using a Power of Attorney unless the Power of Attorney is also of record in that county.</a:t>
            </a:r>
          </a:p>
          <a:p>
            <a:pPr lvl="1"/>
            <a:r>
              <a:rPr lang="en-US" sz="3200" dirty="0"/>
              <a:t>They are bringing the Power of Attorney with them to the signing…..</a:t>
            </a:r>
            <a:endParaRPr lang="en-US" sz="3400" dirty="0"/>
          </a:p>
          <a:p>
            <a:pPr lvl="2"/>
            <a:endParaRPr lang="en-US" sz="3600" dirty="0"/>
          </a:p>
          <a:p>
            <a:pPr lvl="2"/>
            <a:endParaRPr lang="en-US" sz="3600" dirty="0"/>
          </a:p>
          <a:p>
            <a:endParaRPr lang="en-US" dirty="0"/>
          </a:p>
        </p:txBody>
      </p:sp>
      <p:pic>
        <p:nvPicPr>
          <p:cNvPr id="5" name="Picture 4" descr="Image result for power of attorney image">
            <a:extLst>
              <a:ext uri="{FF2B5EF4-FFF2-40B4-BE49-F238E27FC236}">
                <a16:creationId xmlns:a16="http://schemas.microsoft.com/office/drawing/2014/main" id="{33020D4B-F0EC-4E24-A6EA-8F86875EF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159" y="5031198"/>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7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a:xfrm>
            <a:off x="554672" y="1486861"/>
            <a:ext cx="11156682" cy="4195481"/>
          </a:xfrm>
        </p:spPr>
        <p:txBody>
          <a:bodyPr>
            <a:normAutofit/>
          </a:bodyPr>
          <a:lstStyle/>
          <a:p>
            <a:r>
              <a:rPr lang="en-US" sz="2800" dirty="0"/>
              <a:t>Can we speak with other family members? </a:t>
            </a:r>
          </a:p>
          <a:p>
            <a:pPr lvl="1"/>
            <a:r>
              <a:rPr lang="en-US" sz="2800" dirty="0"/>
              <a:t>A corroborating conversation with a sibling can go a long way towards making one feel better about a transaction.</a:t>
            </a:r>
          </a:p>
          <a:p>
            <a:pPr lvl="1"/>
            <a:endParaRPr lang="en-US" sz="2400" dirty="0"/>
          </a:p>
        </p:txBody>
      </p:sp>
      <p:pic>
        <p:nvPicPr>
          <p:cNvPr id="4" name="Picture 4" descr="Image result for power of attorney image">
            <a:extLst>
              <a:ext uri="{FF2B5EF4-FFF2-40B4-BE49-F238E27FC236}">
                <a16:creationId xmlns:a16="http://schemas.microsoft.com/office/drawing/2014/main" id="{70C1E15C-3F48-4322-B136-02B76131F3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942" y="504928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26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Attorney</a:t>
            </a:r>
          </a:p>
        </p:txBody>
      </p:sp>
      <p:sp>
        <p:nvSpPr>
          <p:cNvPr id="3" name="Content Placeholder 2"/>
          <p:cNvSpPr>
            <a:spLocks noGrp="1"/>
          </p:cNvSpPr>
          <p:nvPr>
            <p:ph idx="1"/>
          </p:nvPr>
        </p:nvSpPr>
        <p:spPr>
          <a:xfrm>
            <a:off x="875201" y="1417192"/>
            <a:ext cx="8946541" cy="4209885"/>
          </a:xfrm>
        </p:spPr>
        <p:txBody>
          <a:bodyPr>
            <a:normAutofit lnSpcReduction="10000"/>
          </a:bodyPr>
          <a:lstStyle/>
          <a:p>
            <a:r>
              <a:rPr lang="en-US" sz="2400" dirty="0"/>
              <a:t>Who signed the Sales Agreement? </a:t>
            </a:r>
          </a:p>
          <a:p>
            <a:endParaRPr lang="en-US" sz="2400" dirty="0"/>
          </a:p>
          <a:p>
            <a:pPr lvl="1"/>
            <a:r>
              <a:rPr lang="en-US" sz="2400" dirty="0"/>
              <a:t>Did the Principal execute the Sales Agreement?</a:t>
            </a:r>
          </a:p>
          <a:p>
            <a:pPr lvl="1"/>
            <a:endParaRPr lang="en-US" sz="2400" dirty="0"/>
          </a:p>
          <a:p>
            <a:pPr lvl="1"/>
            <a:r>
              <a:rPr lang="en-US" sz="2400" dirty="0"/>
              <a:t>How was the Sales agreement signed? Via DocuSign?</a:t>
            </a:r>
          </a:p>
          <a:p>
            <a:pPr lvl="1"/>
            <a:endParaRPr lang="en-US" sz="2400" dirty="0"/>
          </a:p>
          <a:p>
            <a:pPr lvl="1"/>
            <a:r>
              <a:rPr lang="en-US" sz="2400" dirty="0"/>
              <a:t>If </a:t>
            </a:r>
            <a:r>
              <a:rPr lang="en-US" sz="2400" dirty="0" err="1"/>
              <a:t>DocuSigned</a:t>
            </a:r>
            <a:r>
              <a:rPr lang="en-US" sz="2400" dirty="0"/>
              <a:t>, what email address was it sent to? </a:t>
            </a:r>
          </a:p>
          <a:p>
            <a:pPr lvl="1"/>
            <a:endParaRPr lang="en-US" sz="2400" dirty="0"/>
          </a:p>
          <a:p>
            <a:pPr lvl="1"/>
            <a:r>
              <a:rPr lang="en-US" sz="2400" dirty="0"/>
              <a:t>Has anyone spoken with the Principal personally?</a:t>
            </a:r>
          </a:p>
          <a:p>
            <a:pPr lvl="1"/>
            <a:endParaRPr lang="en-US" sz="2400" dirty="0"/>
          </a:p>
          <a:p>
            <a:pPr lvl="1"/>
            <a:endParaRPr lang="en-US" sz="2400" dirty="0"/>
          </a:p>
          <a:p>
            <a:endParaRPr lang="en-US" dirty="0"/>
          </a:p>
          <a:p>
            <a:pPr lvl="1"/>
            <a:endParaRPr lang="en-US" dirty="0"/>
          </a:p>
        </p:txBody>
      </p:sp>
      <p:pic>
        <p:nvPicPr>
          <p:cNvPr id="5" name="Picture 4" descr="Image result for power of attorney image">
            <a:extLst>
              <a:ext uri="{FF2B5EF4-FFF2-40B4-BE49-F238E27FC236}">
                <a16:creationId xmlns:a16="http://schemas.microsoft.com/office/drawing/2014/main" id="{1E9DE1BB-9923-40C2-8E21-10777C34E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2625" y="5114925"/>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4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CE3C2-0523-4330-85E4-1444BA796036}"/>
              </a:ext>
            </a:extLst>
          </p:cNvPr>
          <p:cNvSpPr>
            <a:spLocks noGrp="1"/>
          </p:cNvSpPr>
          <p:nvPr>
            <p:ph type="title"/>
          </p:nvPr>
        </p:nvSpPr>
        <p:spPr/>
        <p:txBody>
          <a:bodyPr/>
          <a:lstStyle/>
          <a:p>
            <a:r>
              <a:rPr lang="en-US" dirty="0"/>
              <a:t>Power of Attorney</a:t>
            </a:r>
          </a:p>
        </p:txBody>
      </p:sp>
      <p:sp>
        <p:nvSpPr>
          <p:cNvPr id="3" name="Content Placeholder 2">
            <a:extLst>
              <a:ext uri="{FF2B5EF4-FFF2-40B4-BE49-F238E27FC236}">
                <a16:creationId xmlns:a16="http://schemas.microsoft.com/office/drawing/2014/main" id="{3EC1D1AB-4691-4FE1-A8B2-23BF5F6B0113}"/>
              </a:ext>
            </a:extLst>
          </p:cNvPr>
          <p:cNvSpPr>
            <a:spLocks noGrp="1"/>
          </p:cNvSpPr>
          <p:nvPr>
            <p:ph idx="1"/>
          </p:nvPr>
        </p:nvSpPr>
        <p:spPr/>
        <p:txBody>
          <a:bodyPr/>
          <a:lstStyle/>
          <a:p>
            <a:r>
              <a:rPr lang="en-US" sz="2800" dirty="0"/>
              <a:t>How is the property vested? </a:t>
            </a:r>
          </a:p>
          <a:p>
            <a:pPr lvl="1"/>
            <a:r>
              <a:rPr lang="en-US" sz="2800" dirty="0"/>
              <a:t>If vested in a Trust or a Corporation, a Power of Attorney may not be appropriate.</a:t>
            </a:r>
          </a:p>
          <a:p>
            <a:pPr lvl="1"/>
            <a:r>
              <a:rPr lang="en-US" sz="2800" dirty="0"/>
              <a:t>In most cases, a Power of Attorney is not appropriate for a fiduciary role.</a:t>
            </a:r>
          </a:p>
          <a:p>
            <a:endParaRPr lang="en-US" dirty="0"/>
          </a:p>
        </p:txBody>
      </p:sp>
    </p:spTree>
    <p:extLst>
      <p:ext uri="{BB962C8B-B14F-4D97-AF65-F5344CB8AC3E}">
        <p14:creationId xmlns:p14="http://schemas.microsoft.com/office/powerpoint/2010/main" val="31919204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141783" y="1529861"/>
            <a:ext cx="7776675" cy="2221523"/>
          </a:xfrm>
        </p:spPr>
        <p:txBody>
          <a:bodyPr/>
          <a:lstStyle/>
          <a:p>
            <a:r>
              <a:rPr lang="en-US" b="1" i="1" dirty="0"/>
              <a:t>Questions?</a:t>
            </a:r>
          </a:p>
        </p:txBody>
      </p:sp>
    </p:spTree>
    <p:extLst>
      <p:ext uri="{BB962C8B-B14F-4D97-AF65-F5344CB8AC3E}">
        <p14:creationId xmlns:p14="http://schemas.microsoft.com/office/powerpoint/2010/main" val="102947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Park Model Recreational Vehicle </a:t>
            </a:r>
            <a:r>
              <a:rPr lang="en-US" sz="3200" dirty="0"/>
              <a:t>(PMRV)</a:t>
            </a:r>
            <a:endParaRPr lang="en-US" dirty="0"/>
          </a:p>
        </p:txBody>
      </p:sp>
      <p:sp>
        <p:nvSpPr>
          <p:cNvPr id="3" name="Content Placeholder 2"/>
          <p:cNvSpPr>
            <a:spLocks noGrp="1"/>
          </p:cNvSpPr>
          <p:nvPr>
            <p:ph idx="1"/>
          </p:nvPr>
        </p:nvSpPr>
        <p:spPr/>
        <p:txBody>
          <a:bodyPr>
            <a:normAutofit lnSpcReduction="10000"/>
          </a:bodyPr>
          <a:lstStyle/>
          <a:p>
            <a:pPr lvl="1"/>
            <a:r>
              <a:rPr lang="en-US" sz="2400" dirty="0"/>
              <a:t>Has been manufactured to the ANSI A119.5 standard </a:t>
            </a:r>
            <a:r>
              <a:rPr lang="en-US" sz="2400" b="1" dirty="0"/>
              <a:t>and</a:t>
            </a:r>
          </a:p>
          <a:p>
            <a:pPr lvl="1"/>
            <a:r>
              <a:rPr lang="en-US" sz="2400" dirty="0"/>
              <a:t>Be over 8.5 feet wide; </a:t>
            </a:r>
            <a:r>
              <a:rPr lang="en-US" sz="2400" b="1" dirty="0"/>
              <a:t>and</a:t>
            </a:r>
          </a:p>
          <a:p>
            <a:pPr lvl="1"/>
            <a:r>
              <a:rPr lang="en-US" sz="2400" dirty="0"/>
              <a:t>Be designed for use as temporary living quarters; </a:t>
            </a:r>
            <a:r>
              <a:rPr lang="en-US" sz="2400" b="1" dirty="0"/>
              <a:t>and</a:t>
            </a:r>
          </a:p>
          <a:p>
            <a:pPr lvl="1"/>
            <a:r>
              <a:rPr lang="en-US" sz="2400" dirty="0"/>
              <a:t>Be built on a single chassis mounted on wheels;</a:t>
            </a:r>
            <a:r>
              <a:rPr lang="en-US" sz="2400" b="1" dirty="0"/>
              <a:t> and</a:t>
            </a:r>
          </a:p>
          <a:p>
            <a:pPr lvl="1"/>
            <a:r>
              <a:rPr lang="en-US" sz="2400" dirty="0"/>
              <a:t>Have a gross trailer area of 400 square feet or less; </a:t>
            </a:r>
            <a:r>
              <a:rPr lang="en-US" sz="2400" b="1" dirty="0"/>
              <a:t>and</a:t>
            </a:r>
          </a:p>
          <a:p>
            <a:pPr lvl="1"/>
            <a:r>
              <a:rPr lang="en-US" sz="2400" dirty="0"/>
              <a:t>Not be permanently affixed to land for use as a permanent dwelling, </a:t>
            </a:r>
            <a:r>
              <a:rPr lang="en-US" sz="2400" b="1" dirty="0"/>
              <a:t>or</a:t>
            </a:r>
          </a:p>
          <a:p>
            <a:pPr lvl="1"/>
            <a:r>
              <a:rPr lang="en-US" sz="2400" dirty="0"/>
              <a:t>Be located in a mobile home park.</a:t>
            </a:r>
            <a:endParaRPr lang="en-US" sz="2000" dirty="0"/>
          </a:p>
          <a:p>
            <a:endParaRPr lang="en-US" dirty="0"/>
          </a:p>
        </p:txBody>
      </p:sp>
    </p:spTree>
    <p:extLst>
      <p:ext uri="{BB962C8B-B14F-4D97-AF65-F5344CB8AC3E}">
        <p14:creationId xmlns:p14="http://schemas.microsoft.com/office/powerpoint/2010/main" val="23968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DMV Titling Requirements</a:t>
            </a:r>
          </a:p>
        </p:txBody>
      </p:sp>
      <p:sp>
        <p:nvSpPr>
          <p:cNvPr id="3" name="Text Placeholder 2"/>
          <p:cNvSpPr>
            <a:spLocks noGrp="1"/>
          </p:cNvSpPr>
          <p:nvPr>
            <p:ph type="body" idx="1"/>
          </p:nvPr>
        </p:nvSpPr>
        <p:spPr>
          <a:xfrm>
            <a:off x="1180730" y="1747834"/>
            <a:ext cx="3053918" cy="576262"/>
          </a:xfrm>
        </p:spPr>
        <p:txBody>
          <a:bodyPr/>
          <a:lstStyle/>
          <a:p>
            <a:r>
              <a:rPr lang="en-US" dirty="0"/>
              <a:t>NEW TINY HOME</a:t>
            </a:r>
          </a:p>
        </p:txBody>
      </p:sp>
      <p:sp>
        <p:nvSpPr>
          <p:cNvPr id="4" name="Content Placeholder 3"/>
          <p:cNvSpPr>
            <a:spLocks noGrp="1"/>
          </p:cNvSpPr>
          <p:nvPr>
            <p:ph sz="half" idx="2"/>
          </p:nvPr>
        </p:nvSpPr>
        <p:spPr>
          <a:xfrm>
            <a:off x="203384" y="2533014"/>
            <a:ext cx="5145088" cy="3741738"/>
          </a:xfrm>
        </p:spPr>
        <p:txBody>
          <a:bodyPr>
            <a:normAutofit/>
          </a:bodyPr>
          <a:lstStyle/>
          <a:p>
            <a:r>
              <a:rPr lang="en-US" sz="2000" dirty="0"/>
              <a:t>Completed Application for Title and Registration including the site address.</a:t>
            </a:r>
          </a:p>
          <a:p>
            <a:r>
              <a:rPr lang="en-US" sz="2000" dirty="0"/>
              <a:t>The original MCO (Certificate of Origin)</a:t>
            </a:r>
          </a:p>
          <a:p>
            <a:r>
              <a:rPr lang="en-US" sz="2000" dirty="0"/>
              <a:t>Proof that the PMRV complies with ANSI A 119.5 standard, this can be on the original MCO or a letter from the manufacturer</a:t>
            </a:r>
          </a:p>
          <a:p>
            <a:r>
              <a:rPr lang="en-US" sz="2000" dirty="0"/>
              <a:t>Fee is $98.00</a:t>
            </a:r>
          </a:p>
          <a:p>
            <a:endParaRPr lang="en-US" dirty="0"/>
          </a:p>
        </p:txBody>
      </p:sp>
      <p:sp>
        <p:nvSpPr>
          <p:cNvPr id="5" name="Text Placeholder 4"/>
          <p:cNvSpPr>
            <a:spLocks noGrp="1"/>
          </p:cNvSpPr>
          <p:nvPr>
            <p:ph type="body" sz="quarter" idx="3"/>
          </p:nvPr>
        </p:nvSpPr>
        <p:spPr>
          <a:xfrm>
            <a:off x="7336472" y="1747834"/>
            <a:ext cx="4396339" cy="576262"/>
          </a:xfrm>
        </p:spPr>
        <p:txBody>
          <a:bodyPr/>
          <a:lstStyle/>
          <a:p>
            <a:r>
              <a:rPr lang="en-US" dirty="0"/>
              <a:t>USED TINY HOME</a:t>
            </a:r>
          </a:p>
        </p:txBody>
      </p:sp>
      <p:sp>
        <p:nvSpPr>
          <p:cNvPr id="6" name="Content Placeholder 5"/>
          <p:cNvSpPr>
            <a:spLocks noGrp="1"/>
          </p:cNvSpPr>
          <p:nvPr>
            <p:ph sz="quarter" idx="4"/>
          </p:nvPr>
        </p:nvSpPr>
        <p:spPr>
          <a:xfrm>
            <a:off x="6228926" y="2505870"/>
            <a:ext cx="5251630" cy="3741738"/>
          </a:xfrm>
        </p:spPr>
        <p:txBody>
          <a:bodyPr>
            <a:normAutofit fontScale="92500" lnSpcReduction="10000"/>
          </a:bodyPr>
          <a:lstStyle/>
          <a:p>
            <a:r>
              <a:rPr lang="en-US" sz="2000" dirty="0"/>
              <a:t>Completed Application for Title and Registration including the site address.  Certification on page 2 for compliance with ANSI A 119.5 standard.</a:t>
            </a:r>
          </a:p>
          <a:p>
            <a:r>
              <a:rPr lang="en-US" sz="2000" dirty="0"/>
              <a:t>The original Oregon title, out of state title, or the Oregon Manufactured Structure Ownership Document.</a:t>
            </a:r>
          </a:p>
          <a:p>
            <a:r>
              <a:rPr lang="en-US" sz="2000" dirty="0"/>
              <a:t>Bill of sale</a:t>
            </a:r>
          </a:p>
          <a:p>
            <a:r>
              <a:rPr lang="en-US" sz="2000" dirty="0"/>
              <a:t>Original lien releases on DMV FORM ONLY</a:t>
            </a:r>
          </a:p>
          <a:p>
            <a:r>
              <a:rPr lang="en-US" sz="2000" dirty="0"/>
              <a:t>Fee is $98.00</a:t>
            </a:r>
          </a:p>
          <a:p>
            <a:endParaRPr lang="en-US" dirty="0"/>
          </a:p>
        </p:txBody>
      </p:sp>
      <p:pic>
        <p:nvPicPr>
          <p:cNvPr id="7" name="Picture 6">
            <a:extLst>
              <a:ext uri="{FF2B5EF4-FFF2-40B4-BE49-F238E27FC236}">
                <a16:creationId xmlns:a16="http://schemas.microsoft.com/office/drawing/2014/main" id="{2C4E3AC6-D1AD-489F-8C87-4C0E91384DA2}"/>
              </a:ext>
            </a:extLst>
          </p:cNvPr>
          <p:cNvPicPr>
            <a:picLocks noChangeAspect="1"/>
          </p:cNvPicPr>
          <p:nvPr/>
        </p:nvPicPr>
        <p:blipFill>
          <a:blip r:embed="rId2"/>
          <a:stretch>
            <a:fillRect/>
          </a:stretch>
        </p:blipFill>
        <p:spPr>
          <a:xfrm>
            <a:off x="7516991" y="173794"/>
            <a:ext cx="1250996" cy="912056"/>
          </a:xfrm>
          <a:prstGeom prst="rect">
            <a:avLst/>
          </a:prstGeom>
        </p:spPr>
      </p:pic>
    </p:spTree>
    <p:extLst>
      <p:ext uri="{BB962C8B-B14F-4D97-AF65-F5344CB8AC3E}">
        <p14:creationId xmlns:p14="http://schemas.microsoft.com/office/powerpoint/2010/main" val="311914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1000"/>
                                        <p:tgtEl>
                                          <p:spTgt spid="4">
                                            <p:txEl>
                                              <p:pRg st="1" end="1"/>
                                            </p:txEl>
                                          </p:spTgt>
                                        </p:tgtEl>
                                      </p:cBhvr>
                                    </p:animEffect>
                                    <p:anim calcmode="lin" valueType="num">
                                      <p:cBhvr>
                                        <p:cTn id="19"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1000"/>
                                        <p:tgtEl>
                                          <p:spTgt spid="4">
                                            <p:txEl>
                                              <p:pRg st="2" end="2"/>
                                            </p:txEl>
                                          </p:spTgt>
                                        </p:tgtEl>
                                      </p:cBhvr>
                                    </p:animEffect>
                                    <p:anim calcmode="lin" valueType="num">
                                      <p:cBhvr>
                                        <p:cTn id="2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39" fill="hold">
                            <p:stCondLst>
                              <p:cond delay="500"/>
                            </p:stCondLst>
                            <p:childTnLst>
                              <p:par>
                                <p:cTn id="40" presetID="42" presetClass="entr" presetSubtype="0" fill="hold" grpId="0" nodeType="after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fade">
                                      <p:cBhvr>
                                        <p:cTn id="42" dur="1000"/>
                                        <p:tgtEl>
                                          <p:spTgt spid="6">
                                            <p:txEl>
                                              <p:pRg st="0" end="0"/>
                                            </p:txEl>
                                          </p:spTgt>
                                        </p:tgtEl>
                                      </p:cBhvr>
                                    </p:animEffect>
                                    <p:anim calcmode="lin" valueType="num">
                                      <p:cBhvr>
                                        <p:cTn id="4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6">
                                            <p:txEl>
                                              <p:pRg st="1" end="1"/>
                                            </p:txEl>
                                          </p:spTgt>
                                        </p:tgtEl>
                                        <p:attrNameLst>
                                          <p:attrName>style.visibility</p:attrName>
                                        </p:attrNameLst>
                                      </p:cBhvr>
                                      <p:to>
                                        <p:strVal val="visible"/>
                                      </p:to>
                                    </p:set>
                                    <p:animEffect transition="in" filter="fade">
                                      <p:cBhvr>
                                        <p:cTn id="48" dur="1000"/>
                                        <p:tgtEl>
                                          <p:spTgt spid="6">
                                            <p:txEl>
                                              <p:pRg st="1" end="1"/>
                                            </p:txEl>
                                          </p:spTgt>
                                        </p:tgtEl>
                                      </p:cBhvr>
                                    </p:animEffect>
                                    <p:anim calcmode="lin" valueType="num">
                                      <p:cBhvr>
                                        <p:cTn id="4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6">
                                            <p:txEl>
                                              <p:pRg st="2" end="2"/>
                                            </p:txEl>
                                          </p:spTgt>
                                        </p:tgtEl>
                                        <p:attrNameLst>
                                          <p:attrName>style.visibility</p:attrName>
                                        </p:attrNameLst>
                                      </p:cBhvr>
                                      <p:to>
                                        <p:strVal val="visible"/>
                                      </p:to>
                                    </p:set>
                                    <p:animEffect transition="in" filter="fade">
                                      <p:cBhvr>
                                        <p:cTn id="54" dur="1000"/>
                                        <p:tgtEl>
                                          <p:spTgt spid="6">
                                            <p:txEl>
                                              <p:pRg st="2" end="2"/>
                                            </p:txEl>
                                          </p:spTgt>
                                        </p:tgtEl>
                                      </p:cBhvr>
                                    </p:animEffect>
                                    <p:anim calcmode="lin" valueType="num">
                                      <p:cBhvr>
                                        <p:cTn id="5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6">
                                            <p:txEl>
                                              <p:pRg st="3" end="3"/>
                                            </p:txEl>
                                          </p:spTgt>
                                        </p:tgtEl>
                                        <p:attrNameLst>
                                          <p:attrName>style.visibility</p:attrName>
                                        </p:attrNameLst>
                                      </p:cBhvr>
                                      <p:to>
                                        <p:strVal val="visible"/>
                                      </p:to>
                                    </p:set>
                                    <p:animEffect transition="in" filter="fade">
                                      <p:cBhvr>
                                        <p:cTn id="60" dur="1000"/>
                                        <p:tgtEl>
                                          <p:spTgt spid="6">
                                            <p:txEl>
                                              <p:pRg st="3" end="3"/>
                                            </p:txEl>
                                          </p:spTgt>
                                        </p:tgtEl>
                                      </p:cBhvr>
                                    </p:animEffect>
                                    <p:anim calcmode="lin" valueType="num">
                                      <p:cBhvr>
                                        <p:cTn id="6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2" presetClass="entr" presetSubtype="0" fill="hold" grpId="0" nodeType="afterEffect">
                                  <p:stCondLst>
                                    <p:cond delay="0"/>
                                  </p:stCondLst>
                                  <p:childTnLst>
                                    <p:set>
                                      <p:cBhvr>
                                        <p:cTn id="65" dur="1" fill="hold">
                                          <p:stCondLst>
                                            <p:cond delay="0"/>
                                          </p:stCondLst>
                                        </p:cTn>
                                        <p:tgtEl>
                                          <p:spTgt spid="6">
                                            <p:txEl>
                                              <p:pRg st="4" end="4"/>
                                            </p:txEl>
                                          </p:spTgt>
                                        </p:tgtEl>
                                        <p:attrNameLst>
                                          <p:attrName>style.visibility</p:attrName>
                                        </p:attrNameLst>
                                      </p:cBhvr>
                                      <p:to>
                                        <p:strVal val="visible"/>
                                      </p:to>
                                    </p:set>
                                    <p:animEffect transition="in" filter="fade">
                                      <p:cBhvr>
                                        <p:cTn id="66" dur="1000"/>
                                        <p:tgtEl>
                                          <p:spTgt spid="6">
                                            <p:txEl>
                                              <p:pRg st="4" end="4"/>
                                            </p:txEl>
                                          </p:spTgt>
                                        </p:tgtEl>
                                      </p:cBhvr>
                                    </p:animEffect>
                                    <p:anim calcmode="lin" valueType="num">
                                      <p:cBhvr>
                                        <p:cTn id="67"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P spid="5" grpId="0" build="p"/>
      <p:bldP spid="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386043"/>
            <a:ext cx="10658474" cy="1400530"/>
          </a:xfrm>
        </p:spPr>
        <p:txBody>
          <a:bodyPr/>
          <a:lstStyle/>
          <a:p>
            <a:r>
              <a:rPr lang="en-US" dirty="0"/>
              <a:t>Can I close this transaction? </a:t>
            </a:r>
          </a:p>
        </p:txBody>
      </p:sp>
      <p:pic>
        <p:nvPicPr>
          <p:cNvPr id="5" name="Content Placeholder 4">
            <a:extLst>
              <a:ext uri="{FF2B5EF4-FFF2-40B4-BE49-F238E27FC236}">
                <a16:creationId xmlns:a16="http://schemas.microsoft.com/office/drawing/2014/main" id="{0916D539-472C-4250-91A9-5653BCCCE1F4}"/>
              </a:ext>
            </a:extLst>
          </p:cNvPr>
          <p:cNvPicPr>
            <a:picLocks noGrp="1" noChangeAspect="1"/>
          </p:cNvPicPr>
          <p:nvPr>
            <p:ph idx="1"/>
          </p:nvPr>
        </p:nvPicPr>
        <p:blipFill>
          <a:blip r:embed="rId2"/>
          <a:stretch>
            <a:fillRect/>
          </a:stretch>
        </p:blipFill>
        <p:spPr>
          <a:xfrm>
            <a:off x="723622" y="1572111"/>
            <a:ext cx="10229850" cy="3238500"/>
          </a:xfrm>
          <a:prstGeom prst="rect">
            <a:avLst/>
          </a:prstGeom>
        </p:spPr>
      </p:pic>
      <p:pic>
        <p:nvPicPr>
          <p:cNvPr id="4" name="Picture 3">
            <a:extLst>
              <a:ext uri="{FF2B5EF4-FFF2-40B4-BE49-F238E27FC236}">
                <a16:creationId xmlns:a16="http://schemas.microsoft.com/office/drawing/2014/main" id="{E9E73971-C0BD-4DF5-888C-C24037CA7AB9}"/>
              </a:ext>
            </a:extLst>
          </p:cNvPr>
          <p:cNvPicPr>
            <a:picLocks noChangeAspect="1"/>
          </p:cNvPicPr>
          <p:nvPr/>
        </p:nvPicPr>
        <p:blipFill>
          <a:blip r:embed="rId3"/>
          <a:stretch>
            <a:fillRect/>
          </a:stretch>
        </p:blipFill>
        <p:spPr>
          <a:xfrm>
            <a:off x="10584226" y="119698"/>
            <a:ext cx="1250996" cy="912056"/>
          </a:xfrm>
          <a:prstGeom prst="rect">
            <a:avLst/>
          </a:prstGeom>
        </p:spPr>
      </p:pic>
    </p:spTree>
    <p:extLst>
      <p:ext uri="{BB962C8B-B14F-4D97-AF65-F5344CB8AC3E}">
        <p14:creationId xmlns:p14="http://schemas.microsoft.com/office/powerpoint/2010/main" val="77118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1" y="386043"/>
            <a:ext cx="10658474" cy="1400530"/>
          </a:xfrm>
        </p:spPr>
        <p:txBody>
          <a:bodyPr/>
          <a:lstStyle/>
          <a:p>
            <a:r>
              <a:rPr lang="en-US" dirty="0"/>
              <a:t>Can I follow my lender’s instructions? </a:t>
            </a:r>
          </a:p>
        </p:txBody>
      </p:sp>
      <p:pic>
        <p:nvPicPr>
          <p:cNvPr id="4" name="Picture 3">
            <a:extLst>
              <a:ext uri="{FF2B5EF4-FFF2-40B4-BE49-F238E27FC236}">
                <a16:creationId xmlns:a16="http://schemas.microsoft.com/office/drawing/2014/main" id="{E9E73971-C0BD-4DF5-888C-C24037CA7AB9}"/>
              </a:ext>
            </a:extLst>
          </p:cNvPr>
          <p:cNvPicPr>
            <a:picLocks noChangeAspect="1"/>
          </p:cNvPicPr>
          <p:nvPr/>
        </p:nvPicPr>
        <p:blipFill>
          <a:blip r:embed="rId2"/>
          <a:stretch>
            <a:fillRect/>
          </a:stretch>
        </p:blipFill>
        <p:spPr>
          <a:xfrm>
            <a:off x="10584226" y="119698"/>
            <a:ext cx="1250996" cy="912056"/>
          </a:xfrm>
          <a:prstGeom prst="rect">
            <a:avLst/>
          </a:prstGeom>
        </p:spPr>
      </p:pic>
      <p:sp>
        <p:nvSpPr>
          <p:cNvPr id="6" name="Content Placeholder 5">
            <a:extLst>
              <a:ext uri="{FF2B5EF4-FFF2-40B4-BE49-F238E27FC236}">
                <a16:creationId xmlns:a16="http://schemas.microsoft.com/office/drawing/2014/main" id="{FF8FD4CD-AD9A-49FF-8C4C-6172EBD1DCD5}"/>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C98C9E1-F3C3-4452-AAEC-47FE5EF1302C}"/>
              </a:ext>
            </a:extLst>
          </p:cNvPr>
          <p:cNvPicPr>
            <a:picLocks noChangeAspect="1"/>
          </p:cNvPicPr>
          <p:nvPr/>
        </p:nvPicPr>
        <p:blipFill>
          <a:blip r:embed="rId3"/>
          <a:stretch>
            <a:fillRect/>
          </a:stretch>
        </p:blipFill>
        <p:spPr>
          <a:xfrm>
            <a:off x="2142147" y="1134745"/>
            <a:ext cx="6662737" cy="5337212"/>
          </a:xfrm>
          <a:prstGeom prst="rect">
            <a:avLst/>
          </a:prstGeom>
        </p:spPr>
      </p:pic>
    </p:spTree>
    <p:extLst>
      <p:ext uri="{BB962C8B-B14F-4D97-AF65-F5344CB8AC3E}">
        <p14:creationId xmlns:p14="http://schemas.microsoft.com/office/powerpoint/2010/main" val="85993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Taxation and Assessment Requirements</a:t>
            </a:r>
          </a:p>
        </p:txBody>
      </p:sp>
      <p:sp>
        <p:nvSpPr>
          <p:cNvPr id="3" name="Content Placeholder 2"/>
          <p:cNvSpPr>
            <a:spLocks noGrp="1"/>
          </p:cNvSpPr>
          <p:nvPr>
            <p:ph idx="1"/>
          </p:nvPr>
        </p:nvSpPr>
        <p:spPr/>
        <p:txBody>
          <a:bodyPr/>
          <a:lstStyle/>
          <a:p>
            <a:r>
              <a:rPr lang="en-US" dirty="0"/>
              <a:t>Contact your local County/Taxing Authority where the PMRV will be located to obtain information on how to update the tax records as they are taxed as personal property.</a:t>
            </a:r>
          </a:p>
          <a:p>
            <a:endParaRPr lang="en-US" dirty="0"/>
          </a:p>
        </p:txBody>
      </p:sp>
    </p:spTree>
    <p:extLst>
      <p:ext uri="{BB962C8B-B14F-4D97-AF65-F5344CB8AC3E}">
        <p14:creationId xmlns:p14="http://schemas.microsoft.com/office/powerpoint/2010/main" val="250600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otalTime>8058</TotalTime>
  <Words>1933</Words>
  <Application>Microsoft Macintosh PowerPoint</Application>
  <PresentationFormat>Widescreen</PresentationFormat>
  <Paragraphs>218</Paragraphs>
  <Slides>46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46</vt:i4>
      </vt:variant>
    </vt:vector>
  </HeadingPairs>
  <TitlesOfParts>
    <vt:vector size="50" baseType="lpstr">
      <vt:lpstr>Arial</vt:lpstr>
      <vt:lpstr>Century Gothic</vt:lpstr>
      <vt:lpstr>Wingdings 3</vt:lpstr>
      <vt:lpstr>Ion</vt:lpstr>
      <vt:lpstr>Title &amp; Escrow Potpourri</vt:lpstr>
      <vt:lpstr>Overview </vt:lpstr>
      <vt:lpstr>Tiny Homes </vt:lpstr>
      <vt:lpstr>Classifications</vt:lpstr>
      <vt:lpstr>Park Model Recreational Vehicle (PMRV)</vt:lpstr>
      <vt:lpstr>DMV Titling Requirements</vt:lpstr>
      <vt:lpstr>Can I close this transaction? </vt:lpstr>
      <vt:lpstr>Can I follow my lender’s instructions? </vt:lpstr>
      <vt:lpstr>Taxation and Assessment Requirements</vt:lpstr>
      <vt:lpstr>DMV Ownership Verification Instructions</vt:lpstr>
      <vt:lpstr>PowerPoint Presentation</vt:lpstr>
      <vt:lpstr>PowerPoint Presentation</vt:lpstr>
      <vt:lpstr>Manufactured Homes Update</vt:lpstr>
      <vt:lpstr>LOANS ON LAND THAT INCLUDE A BARE LOT </vt:lpstr>
      <vt:lpstr>Lender requirements involving bare land. (Often FHA but includes others)</vt:lpstr>
      <vt:lpstr>Lender requirements involving bare land. (Often FHA but includes others)</vt:lpstr>
      <vt:lpstr>Lender requirements involving bare land. (Often FHA but includes others)</vt:lpstr>
      <vt:lpstr>PowerPoint Presentation</vt:lpstr>
      <vt:lpstr>Examples</vt:lpstr>
      <vt:lpstr>Client Solution</vt:lpstr>
      <vt:lpstr>Client Solution</vt:lpstr>
      <vt:lpstr>Client Solution Title Insurance Questions…..</vt:lpstr>
      <vt:lpstr>Client Solution Title Insurance Questions…..</vt:lpstr>
      <vt:lpstr>Client Solution Title Insurance Questions…..</vt:lpstr>
      <vt:lpstr>Challenges with Client solution</vt:lpstr>
      <vt:lpstr>Challenges with Client solution</vt:lpstr>
      <vt:lpstr>PowerPoint Presentation</vt:lpstr>
      <vt:lpstr>PowerPoint Presentation</vt:lpstr>
      <vt:lpstr>PowerPoint Presentation</vt:lpstr>
      <vt:lpstr>Challenges with Client solution</vt:lpstr>
      <vt:lpstr>Another Possible Solution</vt:lpstr>
      <vt:lpstr>POWERS OF ATTORNEY </vt:lpstr>
      <vt:lpstr>Power of Attorney   </vt:lpstr>
      <vt:lpstr>Power of Attorney   </vt:lpstr>
      <vt:lpstr>Power of Attorney</vt:lpstr>
      <vt:lpstr>Power of Attorney</vt:lpstr>
      <vt:lpstr>Power of Attorney </vt:lpstr>
      <vt:lpstr>Power of Attorney</vt:lpstr>
      <vt:lpstr>PowerPoint Presentation</vt:lpstr>
      <vt:lpstr>Power of Attorney</vt:lpstr>
      <vt:lpstr>Power of Attorney</vt:lpstr>
      <vt:lpstr>Power of Attorney</vt:lpstr>
      <vt:lpstr>Power of Attorney</vt:lpstr>
      <vt:lpstr>Power of Attorney</vt:lpstr>
      <vt:lpstr>Power of Attorney</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Tiny Homes</dc:title>
  <dc:creator>Frank Chapman, Ellen</dc:creator>
  <cp:lastModifiedBy>Kindra Lizarraga</cp:lastModifiedBy>
  <cp:revision>36</cp:revision>
  <cp:lastPrinted>2021-07-08T16:20:18Z</cp:lastPrinted>
  <dcterms:created xsi:type="dcterms:W3CDTF">2020-03-10T15:53:41Z</dcterms:created>
  <dcterms:modified xsi:type="dcterms:W3CDTF">2021-07-13T20:51:15Z</dcterms:modified>
</cp:coreProperties>
</file>