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sldIdLst>
    <p:sldId id="298" r:id="rId5"/>
    <p:sldId id="273" r:id="rId6"/>
    <p:sldId id="301" r:id="rId7"/>
    <p:sldId id="329" r:id="rId8"/>
    <p:sldId id="315" r:id="rId9"/>
    <p:sldId id="327" r:id="rId10"/>
    <p:sldId id="316" r:id="rId11"/>
    <p:sldId id="302" r:id="rId12"/>
    <p:sldId id="331" r:id="rId13"/>
    <p:sldId id="303" r:id="rId14"/>
    <p:sldId id="330" r:id="rId15"/>
    <p:sldId id="304" r:id="rId16"/>
    <p:sldId id="328" r:id="rId17"/>
    <p:sldId id="305" r:id="rId18"/>
    <p:sldId id="317" r:id="rId19"/>
    <p:sldId id="318" r:id="rId20"/>
    <p:sldId id="306" r:id="rId21"/>
    <p:sldId id="325" r:id="rId22"/>
    <p:sldId id="314" r:id="rId23"/>
    <p:sldId id="324" r:id="rId24"/>
    <p:sldId id="322" r:id="rId25"/>
    <p:sldId id="323" r:id="rId26"/>
    <p:sldId id="321" r:id="rId27"/>
    <p:sldId id="320" r:id="rId28"/>
    <p:sldId id="319" r:id="rId29"/>
    <p:sldId id="326" r:id="rId30"/>
    <p:sldId id="33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216" autoAdjust="0"/>
  </p:normalViewPr>
  <p:slideViewPr>
    <p:cSldViewPr snapToGrid="0">
      <p:cViewPr varScale="1">
        <p:scale>
          <a:sx n="67" d="100"/>
          <a:sy n="67" d="100"/>
        </p:scale>
        <p:origin x="1216" y="52"/>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7B7367-B001-4AF0-985C-105B26478CA4}"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US"/>
        </a:p>
      </dgm:t>
    </dgm:pt>
    <dgm:pt modelId="{375350ED-8E8D-4230-B176-8B46CA1449B9}">
      <dgm:prSet custT="1"/>
      <dgm:spPr/>
      <dgm:t>
        <a:bodyPr/>
        <a:lstStyle/>
        <a:p>
          <a:r>
            <a:rPr lang="en-US" sz="3600" dirty="0">
              <a:latin typeface="Calibri" panose="020F0502020204030204" pitchFamily="34" charset="0"/>
              <a:cs typeface="Calibri" panose="020F0502020204030204" pitchFamily="34" charset="0"/>
            </a:rPr>
            <a:t>QCD</a:t>
          </a:r>
        </a:p>
      </dgm:t>
    </dgm:pt>
    <dgm:pt modelId="{6354C813-E88B-4A21-9EB3-5937A799AF4C}" type="sibTrans" cxnId="{87A1D70A-B80C-4AAB-9B4D-48B20AD59848}">
      <dgm:prSet/>
      <dgm:spPr/>
      <dgm:t>
        <a:bodyPr/>
        <a:lstStyle/>
        <a:p>
          <a:endParaRPr lang="en-US"/>
        </a:p>
      </dgm:t>
    </dgm:pt>
    <dgm:pt modelId="{A2BCE697-09C9-4D1C-969E-6FB546E04C13}" type="parTrans" cxnId="{87A1D70A-B80C-4AAB-9B4D-48B20AD59848}">
      <dgm:prSet/>
      <dgm:spPr/>
      <dgm:t>
        <a:bodyPr/>
        <a:lstStyle/>
        <a:p>
          <a:endParaRPr lang="en-US"/>
        </a:p>
      </dgm:t>
    </dgm:pt>
    <dgm:pt modelId="{0DDE68D9-FA27-461A-A757-38B61B059DBB}">
      <dgm:prSet custT="1"/>
      <dgm:spPr/>
      <dgm:t>
        <a:bodyPr/>
        <a:lstStyle/>
        <a:p>
          <a:r>
            <a:rPr lang="en-US" sz="3600" dirty="0">
              <a:latin typeface="Calibri" panose="020F0502020204030204" pitchFamily="34" charset="0"/>
              <a:cs typeface="Calibri" panose="020F0502020204030204" pitchFamily="34" charset="0"/>
            </a:rPr>
            <a:t>BSD</a:t>
          </a:r>
        </a:p>
      </dgm:t>
    </dgm:pt>
    <dgm:pt modelId="{CA07CB8D-FCE8-40A7-BC96-6B70BE89053B}" type="sibTrans" cxnId="{C5C3D777-6137-4EE9-8B28-E6174185C054}">
      <dgm:prSet/>
      <dgm:spPr/>
      <dgm:t>
        <a:bodyPr/>
        <a:lstStyle/>
        <a:p>
          <a:endParaRPr lang="en-US"/>
        </a:p>
      </dgm:t>
    </dgm:pt>
    <dgm:pt modelId="{7DF87C44-AE1C-48BC-8128-A3E503001C75}" type="parTrans" cxnId="{C5C3D777-6137-4EE9-8B28-E6174185C054}">
      <dgm:prSet/>
      <dgm:spPr/>
      <dgm:t>
        <a:bodyPr/>
        <a:lstStyle/>
        <a:p>
          <a:endParaRPr lang="en-US"/>
        </a:p>
      </dgm:t>
    </dgm:pt>
    <dgm:pt modelId="{FE7A41CE-3A1F-4620-AE35-F49DE3065B3E}">
      <dgm:prSet custT="1"/>
      <dgm:spPr/>
      <dgm:t>
        <a:bodyPr/>
        <a:lstStyle/>
        <a:p>
          <a:r>
            <a:rPr lang="en-US" sz="3600" dirty="0">
              <a:latin typeface="Calibri" panose="020F0502020204030204" pitchFamily="34" charset="0"/>
              <a:cs typeface="Calibri" panose="020F0502020204030204" pitchFamily="34" charset="0"/>
            </a:rPr>
            <a:t>WD</a:t>
          </a:r>
        </a:p>
      </dgm:t>
    </dgm:pt>
    <dgm:pt modelId="{1BFEDCE1-8737-4463-B7D9-3083729EAD12}" type="sibTrans" cxnId="{FB0DF24C-44B8-4EE6-A26F-A5A981C022C3}">
      <dgm:prSet/>
      <dgm:spPr/>
      <dgm:t>
        <a:bodyPr/>
        <a:lstStyle/>
        <a:p>
          <a:endParaRPr lang="en-US"/>
        </a:p>
      </dgm:t>
    </dgm:pt>
    <dgm:pt modelId="{9DF7EC82-E76B-4726-96D7-0390047973E2}" type="parTrans" cxnId="{FB0DF24C-44B8-4EE6-A26F-A5A981C022C3}">
      <dgm:prSet/>
      <dgm:spPr/>
      <dgm:t>
        <a:bodyPr/>
        <a:lstStyle/>
        <a:p>
          <a:endParaRPr lang="en-US"/>
        </a:p>
      </dgm:t>
    </dgm:pt>
    <dgm:pt modelId="{9E102508-03B1-4712-845E-5997697B01E0}">
      <dgm:prSet custT="1"/>
      <dgm:spPr/>
      <dgm:t>
        <a:bodyPr/>
        <a:lstStyle/>
        <a:p>
          <a:r>
            <a:rPr lang="en-US" sz="3200" dirty="0">
              <a:latin typeface="Calibri" panose="020F0502020204030204" pitchFamily="34" charset="0"/>
              <a:cs typeface="Calibri" panose="020F0502020204030204" pitchFamily="34" charset="0"/>
            </a:rPr>
            <a:t>SPECIAL WD</a:t>
          </a:r>
        </a:p>
      </dgm:t>
    </dgm:pt>
    <dgm:pt modelId="{62911E41-0417-4218-8C5D-AFC0240E0FC0}" type="sibTrans" cxnId="{DD5E0A45-DD73-45F1-9171-DF4A66755EA2}">
      <dgm:prSet/>
      <dgm:spPr/>
      <dgm:t>
        <a:bodyPr/>
        <a:lstStyle/>
        <a:p>
          <a:endParaRPr lang="en-US"/>
        </a:p>
      </dgm:t>
    </dgm:pt>
    <dgm:pt modelId="{2EB3E2B9-5245-41E7-9F16-15EBBF554C11}" type="parTrans" cxnId="{DD5E0A45-DD73-45F1-9171-DF4A66755EA2}">
      <dgm:prSet/>
      <dgm:spPr/>
      <dgm:t>
        <a:bodyPr/>
        <a:lstStyle/>
        <a:p>
          <a:endParaRPr lang="en-US"/>
        </a:p>
      </dgm:t>
    </dgm:pt>
    <dgm:pt modelId="{0F5E665F-6E24-4C2D-B098-FD530C3CD8A9}">
      <dgm:prSet custT="1"/>
      <dgm:spPr/>
      <dgm:t>
        <a:bodyPr/>
        <a:lstStyle/>
        <a:p>
          <a:r>
            <a:rPr lang="en-US" sz="2500" dirty="0">
              <a:latin typeface="Calibri" panose="020F0502020204030204" pitchFamily="34" charset="0"/>
              <a:cs typeface="Calibri" panose="020F0502020204030204" pitchFamily="34" charset="0"/>
            </a:rPr>
            <a:t>FULFILLMENT DEED</a:t>
          </a:r>
        </a:p>
      </dgm:t>
    </dgm:pt>
    <dgm:pt modelId="{5E15BBAF-8804-456A-B582-4457B4A64429}" type="sibTrans" cxnId="{674AB5B2-8B2A-4582-BF23-8C030CD4FDBE}">
      <dgm:prSet/>
      <dgm:spPr/>
      <dgm:t>
        <a:bodyPr/>
        <a:lstStyle/>
        <a:p>
          <a:endParaRPr lang="en-US"/>
        </a:p>
      </dgm:t>
    </dgm:pt>
    <dgm:pt modelId="{4C54EDB1-2A1F-4DCD-93E2-C9C196DCD433}" type="parTrans" cxnId="{674AB5B2-8B2A-4582-BF23-8C030CD4FDBE}">
      <dgm:prSet/>
      <dgm:spPr/>
      <dgm:t>
        <a:bodyPr/>
        <a:lstStyle/>
        <a:p>
          <a:endParaRPr lang="en-US"/>
        </a:p>
      </dgm:t>
    </dgm:pt>
    <dgm:pt modelId="{9FEE2247-6F47-4FDE-95EC-F43A820AB0E7}">
      <dgm:prSet custT="1"/>
      <dgm:spPr/>
      <dgm:t>
        <a:bodyPr/>
        <a:lstStyle/>
        <a:p>
          <a:r>
            <a:rPr lang="en-US" sz="2500" dirty="0">
              <a:latin typeface="Calibri" panose="020F0502020204030204" pitchFamily="34" charset="0"/>
              <a:cs typeface="Calibri" panose="020F0502020204030204" pitchFamily="34" charset="0"/>
            </a:rPr>
            <a:t>FIDUCIARY DEED</a:t>
          </a:r>
        </a:p>
      </dgm:t>
    </dgm:pt>
    <dgm:pt modelId="{C4E82C9C-716B-4C2B-8E11-E0C4DBCEB337}" type="sibTrans" cxnId="{5DF1478C-DE2B-4992-974D-FC0E7B19D01B}">
      <dgm:prSet/>
      <dgm:spPr/>
      <dgm:t>
        <a:bodyPr/>
        <a:lstStyle/>
        <a:p>
          <a:endParaRPr lang="en-US"/>
        </a:p>
      </dgm:t>
    </dgm:pt>
    <dgm:pt modelId="{E3C77662-30AA-4A89-9938-1F9ADC157B31}" type="parTrans" cxnId="{5DF1478C-DE2B-4992-974D-FC0E7B19D01B}">
      <dgm:prSet/>
      <dgm:spPr/>
      <dgm:t>
        <a:bodyPr/>
        <a:lstStyle/>
        <a:p>
          <a:endParaRPr lang="en-US"/>
        </a:p>
      </dgm:t>
    </dgm:pt>
    <dgm:pt modelId="{F3DB0CCE-25D1-4652-A19C-01785D72A701}">
      <dgm:prSet custT="1"/>
      <dgm:spPr/>
      <dgm:t>
        <a:bodyPr/>
        <a:lstStyle/>
        <a:p>
          <a:r>
            <a:rPr lang="en-US" sz="3600" dirty="0">
              <a:latin typeface="Calibri" panose="020F0502020204030204" pitchFamily="34" charset="0"/>
              <a:cs typeface="Calibri" panose="020F0502020204030204" pitchFamily="34" charset="0"/>
            </a:rPr>
            <a:t>TODD</a:t>
          </a:r>
        </a:p>
      </dgm:t>
    </dgm:pt>
    <dgm:pt modelId="{8016F562-6FFE-4C32-9FC1-1BA6A054D327}" type="sibTrans" cxnId="{C82F6879-D7F3-40C7-B4BD-6C04723E754C}">
      <dgm:prSet/>
      <dgm:spPr/>
      <dgm:t>
        <a:bodyPr/>
        <a:lstStyle/>
        <a:p>
          <a:endParaRPr lang="en-US"/>
        </a:p>
      </dgm:t>
    </dgm:pt>
    <dgm:pt modelId="{FDE97055-1908-4AF9-B596-AE49C1A183BD}" type="parTrans" cxnId="{C82F6879-D7F3-40C7-B4BD-6C04723E754C}">
      <dgm:prSet/>
      <dgm:spPr/>
      <dgm:t>
        <a:bodyPr/>
        <a:lstStyle/>
        <a:p>
          <a:endParaRPr lang="en-US"/>
        </a:p>
      </dgm:t>
    </dgm:pt>
    <dgm:pt modelId="{C8FFA22A-8AD8-4047-BA75-598C9A1C4C78}" type="pres">
      <dgm:prSet presAssocID="{407B7367-B001-4AF0-985C-105B26478CA4}" presName="cycle" presStyleCnt="0">
        <dgm:presLayoutVars>
          <dgm:dir/>
          <dgm:resizeHandles val="exact"/>
        </dgm:presLayoutVars>
      </dgm:prSet>
      <dgm:spPr/>
    </dgm:pt>
    <dgm:pt modelId="{750B06F0-346D-450B-9919-120D3FB2AF38}" type="pres">
      <dgm:prSet presAssocID="{375350ED-8E8D-4230-B176-8B46CA1449B9}" presName="node" presStyleLbl="node1" presStyleIdx="0" presStyleCnt="7">
        <dgm:presLayoutVars>
          <dgm:bulletEnabled val="1"/>
        </dgm:presLayoutVars>
      </dgm:prSet>
      <dgm:spPr/>
    </dgm:pt>
    <dgm:pt modelId="{0E2E9B45-8EDB-4178-AAB5-A8ADCB76750F}" type="pres">
      <dgm:prSet presAssocID="{375350ED-8E8D-4230-B176-8B46CA1449B9}" presName="spNode" presStyleCnt="0"/>
      <dgm:spPr/>
    </dgm:pt>
    <dgm:pt modelId="{6A484674-0F50-4AF8-9B95-30B3A5F37526}" type="pres">
      <dgm:prSet presAssocID="{6354C813-E88B-4A21-9EB3-5937A799AF4C}" presName="sibTrans" presStyleLbl="sibTrans1D1" presStyleIdx="0" presStyleCnt="7"/>
      <dgm:spPr/>
    </dgm:pt>
    <dgm:pt modelId="{E3BBDEBD-5E9A-445D-AA25-3DEED732613B}" type="pres">
      <dgm:prSet presAssocID="{0DDE68D9-FA27-461A-A757-38B61B059DBB}" presName="node" presStyleLbl="node1" presStyleIdx="1" presStyleCnt="7">
        <dgm:presLayoutVars>
          <dgm:bulletEnabled val="1"/>
        </dgm:presLayoutVars>
      </dgm:prSet>
      <dgm:spPr/>
    </dgm:pt>
    <dgm:pt modelId="{6E06BE51-F12C-47F1-BA4C-314670D4D1FC}" type="pres">
      <dgm:prSet presAssocID="{0DDE68D9-FA27-461A-A757-38B61B059DBB}" presName="spNode" presStyleCnt="0"/>
      <dgm:spPr/>
    </dgm:pt>
    <dgm:pt modelId="{F477D14C-D62B-489B-8A99-826356CEE57E}" type="pres">
      <dgm:prSet presAssocID="{CA07CB8D-FCE8-40A7-BC96-6B70BE89053B}" presName="sibTrans" presStyleLbl="sibTrans1D1" presStyleIdx="1" presStyleCnt="7"/>
      <dgm:spPr/>
    </dgm:pt>
    <dgm:pt modelId="{E3E22412-07B0-4E6B-820D-9B955D119F9C}" type="pres">
      <dgm:prSet presAssocID="{FE7A41CE-3A1F-4620-AE35-F49DE3065B3E}" presName="node" presStyleLbl="node1" presStyleIdx="2" presStyleCnt="7">
        <dgm:presLayoutVars>
          <dgm:bulletEnabled val="1"/>
        </dgm:presLayoutVars>
      </dgm:prSet>
      <dgm:spPr/>
    </dgm:pt>
    <dgm:pt modelId="{E5D047B9-2883-4AB6-B751-44AEFE2F380C}" type="pres">
      <dgm:prSet presAssocID="{FE7A41CE-3A1F-4620-AE35-F49DE3065B3E}" presName="spNode" presStyleCnt="0"/>
      <dgm:spPr/>
    </dgm:pt>
    <dgm:pt modelId="{E255B964-4849-4796-87E4-78822A0146ED}" type="pres">
      <dgm:prSet presAssocID="{1BFEDCE1-8737-4463-B7D9-3083729EAD12}" presName="sibTrans" presStyleLbl="sibTrans1D1" presStyleIdx="2" presStyleCnt="7"/>
      <dgm:spPr/>
    </dgm:pt>
    <dgm:pt modelId="{A1E7CB5B-8F4F-4FAC-9D40-A46C2F7EB858}" type="pres">
      <dgm:prSet presAssocID="{9E102508-03B1-4712-845E-5997697B01E0}" presName="node" presStyleLbl="node1" presStyleIdx="3" presStyleCnt="7" custScaleX="243075" custRadScaleRad="121810" custRadScaleInc="-103380">
        <dgm:presLayoutVars>
          <dgm:bulletEnabled val="1"/>
        </dgm:presLayoutVars>
      </dgm:prSet>
      <dgm:spPr/>
    </dgm:pt>
    <dgm:pt modelId="{80FC1278-4B2C-449E-A67F-0165460E6D76}" type="pres">
      <dgm:prSet presAssocID="{9E102508-03B1-4712-845E-5997697B01E0}" presName="spNode" presStyleCnt="0"/>
      <dgm:spPr/>
    </dgm:pt>
    <dgm:pt modelId="{0B171C1B-864D-4CD2-B779-D62A6F20302C}" type="pres">
      <dgm:prSet presAssocID="{62911E41-0417-4218-8C5D-AFC0240E0FC0}" presName="sibTrans" presStyleLbl="sibTrans1D1" presStyleIdx="3" presStyleCnt="7"/>
      <dgm:spPr/>
    </dgm:pt>
    <dgm:pt modelId="{7362C4B6-4A93-4ADC-9B6C-87876BEF760E}" type="pres">
      <dgm:prSet presAssocID="{0F5E665F-6E24-4C2D-B098-FD530C3CD8A9}" presName="node" presStyleLbl="node1" presStyleIdx="4" presStyleCnt="7" custScaleX="263473" custRadScaleRad="119741" custRadScaleInc="90195">
        <dgm:presLayoutVars>
          <dgm:bulletEnabled val="1"/>
        </dgm:presLayoutVars>
      </dgm:prSet>
      <dgm:spPr/>
    </dgm:pt>
    <dgm:pt modelId="{6CB776C9-555F-4411-A17B-3836DF4A63A6}" type="pres">
      <dgm:prSet presAssocID="{0F5E665F-6E24-4C2D-B098-FD530C3CD8A9}" presName="spNode" presStyleCnt="0"/>
      <dgm:spPr/>
    </dgm:pt>
    <dgm:pt modelId="{45EEE484-388B-4119-87DD-547DAFEA43D3}" type="pres">
      <dgm:prSet presAssocID="{5E15BBAF-8804-456A-B582-4457B4A64429}" presName="sibTrans" presStyleLbl="sibTrans1D1" presStyleIdx="4" presStyleCnt="7"/>
      <dgm:spPr/>
    </dgm:pt>
    <dgm:pt modelId="{83661510-05E5-4162-B312-6C491B0320E4}" type="pres">
      <dgm:prSet presAssocID="{9FEE2247-6F47-4FDE-95EC-F43A820AB0E7}" presName="node" presStyleLbl="node1" presStyleIdx="5" presStyleCnt="7" custScaleX="191297" custRadScaleRad="109297" custRadScaleInc="6721">
        <dgm:presLayoutVars>
          <dgm:bulletEnabled val="1"/>
        </dgm:presLayoutVars>
      </dgm:prSet>
      <dgm:spPr/>
    </dgm:pt>
    <dgm:pt modelId="{E70E4E10-DD5C-4B8E-908D-7F704A56233A}" type="pres">
      <dgm:prSet presAssocID="{9FEE2247-6F47-4FDE-95EC-F43A820AB0E7}" presName="spNode" presStyleCnt="0"/>
      <dgm:spPr/>
    </dgm:pt>
    <dgm:pt modelId="{CB290358-FB02-48DB-82DE-B6AAF4351E5C}" type="pres">
      <dgm:prSet presAssocID="{C4E82C9C-716B-4C2B-8E11-E0C4DBCEB337}" presName="sibTrans" presStyleLbl="sibTrans1D1" presStyleIdx="5" presStyleCnt="7"/>
      <dgm:spPr/>
    </dgm:pt>
    <dgm:pt modelId="{FBC7B815-16B4-4549-8A8A-FEAD37197D7F}" type="pres">
      <dgm:prSet presAssocID="{F3DB0CCE-25D1-4652-A19C-01785D72A701}" presName="node" presStyleLbl="node1" presStyleIdx="6" presStyleCnt="7" custScaleX="133023">
        <dgm:presLayoutVars>
          <dgm:bulletEnabled val="1"/>
        </dgm:presLayoutVars>
      </dgm:prSet>
      <dgm:spPr/>
    </dgm:pt>
    <dgm:pt modelId="{04010905-6124-4EC2-86E2-307078E33E47}" type="pres">
      <dgm:prSet presAssocID="{F3DB0CCE-25D1-4652-A19C-01785D72A701}" presName="spNode" presStyleCnt="0"/>
      <dgm:spPr/>
    </dgm:pt>
    <dgm:pt modelId="{D6584306-3D3D-4E99-94C1-0C3DEA43D239}" type="pres">
      <dgm:prSet presAssocID="{8016F562-6FFE-4C32-9FC1-1BA6A054D327}" presName="sibTrans" presStyleLbl="sibTrans1D1" presStyleIdx="6" presStyleCnt="7"/>
      <dgm:spPr/>
    </dgm:pt>
  </dgm:ptLst>
  <dgm:cxnLst>
    <dgm:cxn modelId="{87A1D70A-B80C-4AAB-9B4D-48B20AD59848}" srcId="{407B7367-B001-4AF0-985C-105B26478CA4}" destId="{375350ED-8E8D-4230-B176-8B46CA1449B9}" srcOrd="0" destOrd="0" parTransId="{A2BCE697-09C9-4D1C-969E-6FB546E04C13}" sibTransId="{6354C813-E88B-4A21-9EB3-5937A799AF4C}"/>
    <dgm:cxn modelId="{22E40D1C-1BB2-41DE-8F07-C68951CF68C4}" type="presOf" srcId="{9E102508-03B1-4712-845E-5997697B01E0}" destId="{A1E7CB5B-8F4F-4FAC-9D40-A46C2F7EB858}" srcOrd="0" destOrd="0" presId="urn:microsoft.com/office/officeart/2005/8/layout/cycle5"/>
    <dgm:cxn modelId="{4F33143D-DBAC-4073-B99A-0DFE4517FB8A}" type="presOf" srcId="{9FEE2247-6F47-4FDE-95EC-F43A820AB0E7}" destId="{83661510-05E5-4162-B312-6C491B0320E4}" srcOrd="0" destOrd="0" presId="urn:microsoft.com/office/officeart/2005/8/layout/cycle5"/>
    <dgm:cxn modelId="{6582D95E-0B74-467B-96A2-D64D1FED9177}" type="presOf" srcId="{6354C813-E88B-4A21-9EB3-5937A799AF4C}" destId="{6A484674-0F50-4AF8-9B95-30B3A5F37526}" srcOrd="0" destOrd="0" presId="urn:microsoft.com/office/officeart/2005/8/layout/cycle5"/>
    <dgm:cxn modelId="{07BF0A43-98F5-46B2-85BA-1E059C4E44CC}" type="presOf" srcId="{CA07CB8D-FCE8-40A7-BC96-6B70BE89053B}" destId="{F477D14C-D62B-489B-8A99-826356CEE57E}" srcOrd="0" destOrd="0" presId="urn:microsoft.com/office/officeart/2005/8/layout/cycle5"/>
    <dgm:cxn modelId="{DD5E0A45-DD73-45F1-9171-DF4A66755EA2}" srcId="{407B7367-B001-4AF0-985C-105B26478CA4}" destId="{9E102508-03B1-4712-845E-5997697B01E0}" srcOrd="3" destOrd="0" parTransId="{2EB3E2B9-5245-41E7-9F16-15EBBF554C11}" sibTransId="{62911E41-0417-4218-8C5D-AFC0240E0FC0}"/>
    <dgm:cxn modelId="{ECB29B45-BA2C-4439-9633-30F0C16466EE}" type="presOf" srcId="{375350ED-8E8D-4230-B176-8B46CA1449B9}" destId="{750B06F0-346D-450B-9919-120D3FB2AF38}" srcOrd="0" destOrd="0" presId="urn:microsoft.com/office/officeart/2005/8/layout/cycle5"/>
    <dgm:cxn modelId="{FB0DF24C-44B8-4EE6-A26F-A5A981C022C3}" srcId="{407B7367-B001-4AF0-985C-105B26478CA4}" destId="{FE7A41CE-3A1F-4620-AE35-F49DE3065B3E}" srcOrd="2" destOrd="0" parTransId="{9DF7EC82-E76B-4726-96D7-0390047973E2}" sibTransId="{1BFEDCE1-8737-4463-B7D9-3083729EAD12}"/>
    <dgm:cxn modelId="{D2A3AC74-BA3E-4754-8091-76F619350FA4}" type="presOf" srcId="{FE7A41CE-3A1F-4620-AE35-F49DE3065B3E}" destId="{E3E22412-07B0-4E6B-820D-9B955D119F9C}" srcOrd="0" destOrd="0" presId="urn:microsoft.com/office/officeart/2005/8/layout/cycle5"/>
    <dgm:cxn modelId="{C5C3D777-6137-4EE9-8B28-E6174185C054}" srcId="{407B7367-B001-4AF0-985C-105B26478CA4}" destId="{0DDE68D9-FA27-461A-A757-38B61B059DBB}" srcOrd="1" destOrd="0" parTransId="{7DF87C44-AE1C-48BC-8128-A3E503001C75}" sibTransId="{CA07CB8D-FCE8-40A7-BC96-6B70BE89053B}"/>
    <dgm:cxn modelId="{49425978-69A1-46CC-BA2E-3D0C43BCCBF6}" type="presOf" srcId="{C4E82C9C-716B-4C2B-8E11-E0C4DBCEB337}" destId="{CB290358-FB02-48DB-82DE-B6AAF4351E5C}" srcOrd="0" destOrd="0" presId="urn:microsoft.com/office/officeart/2005/8/layout/cycle5"/>
    <dgm:cxn modelId="{C82F6879-D7F3-40C7-B4BD-6C04723E754C}" srcId="{407B7367-B001-4AF0-985C-105B26478CA4}" destId="{F3DB0CCE-25D1-4652-A19C-01785D72A701}" srcOrd="6" destOrd="0" parTransId="{FDE97055-1908-4AF9-B596-AE49C1A183BD}" sibTransId="{8016F562-6FFE-4C32-9FC1-1BA6A054D327}"/>
    <dgm:cxn modelId="{393F667A-9D6F-4DB1-9D8D-20D3CC2F1887}" type="presOf" srcId="{F3DB0CCE-25D1-4652-A19C-01785D72A701}" destId="{FBC7B815-16B4-4549-8A8A-FEAD37197D7F}" srcOrd="0" destOrd="0" presId="urn:microsoft.com/office/officeart/2005/8/layout/cycle5"/>
    <dgm:cxn modelId="{71EC508B-2888-4A28-88C5-BA202F7AFF7F}" type="presOf" srcId="{1BFEDCE1-8737-4463-B7D9-3083729EAD12}" destId="{E255B964-4849-4796-87E4-78822A0146ED}" srcOrd="0" destOrd="0" presId="urn:microsoft.com/office/officeart/2005/8/layout/cycle5"/>
    <dgm:cxn modelId="{5DF1478C-DE2B-4992-974D-FC0E7B19D01B}" srcId="{407B7367-B001-4AF0-985C-105B26478CA4}" destId="{9FEE2247-6F47-4FDE-95EC-F43A820AB0E7}" srcOrd="5" destOrd="0" parTransId="{E3C77662-30AA-4A89-9938-1F9ADC157B31}" sibTransId="{C4E82C9C-716B-4C2B-8E11-E0C4DBCEB337}"/>
    <dgm:cxn modelId="{C471A390-5DF1-4B2B-8584-3C190D8668A8}" type="presOf" srcId="{0F5E665F-6E24-4C2D-B098-FD530C3CD8A9}" destId="{7362C4B6-4A93-4ADC-9B6C-87876BEF760E}" srcOrd="0" destOrd="0" presId="urn:microsoft.com/office/officeart/2005/8/layout/cycle5"/>
    <dgm:cxn modelId="{5FF40292-E5CD-4C29-8A22-79016D5328A8}" type="presOf" srcId="{62911E41-0417-4218-8C5D-AFC0240E0FC0}" destId="{0B171C1B-864D-4CD2-B779-D62A6F20302C}" srcOrd="0" destOrd="0" presId="urn:microsoft.com/office/officeart/2005/8/layout/cycle5"/>
    <dgm:cxn modelId="{49EBC8AA-4A73-4999-89AA-97630CEB0FCD}" type="presOf" srcId="{0DDE68D9-FA27-461A-A757-38B61B059DBB}" destId="{E3BBDEBD-5E9A-445D-AA25-3DEED732613B}" srcOrd="0" destOrd="0" presId="urn:microsoft.com/office/officeart/2005/8/layout/cycle5"/>
    <dgm:cxn modelId="{674AB5B2-8B2A-4582-BF23-8C030CD4FDBE}" srcId="{407B7367-B001-4AF0-985C-105B26478CA4}" destId="{0F5E665F-6E24-4C2D-B098-FD530C3CD8A9}" srcOrd="4" destOrd="0" parTransId="{4C54EDB1-2A1F-4DCD-93E2-C9C196DCD433}" sibTransId="{5E15BBAF-8804-456A-B582-4457B4A64429}"/>
    <dgm:cxn modelId="{1DC16DD2-551E-4BA1-81AB-9FDB7D290B27}" type="presOf" srcId="{407B7367-B001-4AF0-985C-105B26478CA4}" destId="{C8FFA22A-8AD8-4047-BA75-598C9A1C4C78}" srcOrd="0" destOrd="0" presId="urn:microsoft.com/office/officeart/2005/8/layout/cycle5"/>
    <dgm:cxn modelId="{E350B2E1-E4D0-4071-ACB7-E00E7273376C}" type="presOf" srcId="{8016F562-6FFE-4C32-9FC1-1BA6A054D327}" destId="{D6584306-3D3D-4E99-94C1-0C3DEA43D239}" srcOrd="0" destOrd="0" presId="urn:microsoft.com/office/officeart/2005/8/layout/cycle5"/>
    <dgm:cxn modelId="{F93795EF-F39C-4F81-9929-B2C9F420227A}" type="presOf" srcId="{5E15BBAF-8804-456A-B582-4457B4A64429}" destId="{45EEE484-388B-4119-87DD-547DAFEA43D3}" srcOrd="0" destOrd="0" presId="urn:microsoft.com/office/officeart/2005/8/layout/cycle5"/>
    <dgm:cxn modelId="{5B5D75E7-D736-4E2A-AD57-38F5CF0DF8EC}" type="presParOf" srcId="{C8FFA22A-8AD8-4047-BA75-598C9A1C4C78}" destId="{750B06F0-346D-450B-9919-120D3FB2AF38}" srcOrd="0" destOrd="0" presId="urn:microsoft.com/office/officeart/2005/8/layout/cycle5"/>
    <dgm:cxn modelId="{37B1FB06-B7D3-41EC-B8D5-96DE8A311D31}" type="presParOf" srcId="{C8FFA22A-8AD8-4047-BA75-598C9A1C4C78}" destId="{0E2E9B45-8EDB-4178-AAB5-A8ADCB76750F}" srcOrd="1" destOrd="0" presId="urn:microsoft.com/office/officeart/2005/8/layout/cycle5"/>
    <dgm:cxn modelId="{E61FA62A-AF9D-45BB-B4CF-0BCC022A1F76}" type="presParOf" srcId="{C8FFA22A-8AD8-4047-BA75-598C9A1C4C78}" destId="{6A484674-0F50-4AF8-9B95-30B3A5F37526}" srcOrd="2" destOrd="0" presId="urn:microsoft.com/office/officeart/2005/8/layout/cycle5"/>
    <dgm:cxn modelId="{6FBE6248-E0EB-49A7-BB94-F2E0DF999C52}" type="presParOf" srcId="{C8FFA22A-8AD8-4047-BA75-598C9A1C4C78}" destId="{E3BBDEBD-5E9A-445D-AA25-3DEED732613B}" srcOrd="3" destOrd="0" presId="urn:microsoft.com/office/officeart/2005/8/layout/cycle5"/>
    <dgm:cxn modelId="{DFA0F32F-3A3F-4085-A0A2-D7A40D9D3DCF}" type="presParOf" srcId="{C8FFA22A-8AD8-4047-BA75-598C9A1C4C78}" destId="{6E06BE51-F12C-47F1-BA4C-314670D4D1FC}" srcOrd="4" destOrd="0" presId="urn:microsoft.com/office/officeart/2005/8/layout/cycle5"/>
    <dgm:cxn modelId="{4F9D8017-9750-44C6-9110-837DCF169659}" type="presParOf" srcId="{C8FFA22A-8AD8-4047-BA75-598C9A1C4C78}" destId="{F477D14C-D62B-489B-8A99-826356CEE57E}" srcOrd="5" destOrd="0" presId="urn:microsoft.com/office/officeart/2005/8/layout/cycle5"/>
    <dgm:cxn modelId="{A8874A2B-1F3F-47E9-B71E-545C0AC86893}" type="presParOf" srcId="{C8FFA22A-8AD8-4047-BA75-598C9A1C4C78}" destId="{E3E22412-07B0-4E6B-820D-9B955D119F9C}" srcOrd="6" destOrd="0" presId="urn:microsoft.com/office/officeart/2005/8/layout/cycle5"/>
    <dgm:cxn modelId="{D78F04A6-62E9-447E-91F5-E6923DCE3003}" type="presParOf" srcId="{C8FFA22A-8AD8-4047-BA75-598C9A1C4C78}" destId="{E5D047B9-2883-4AB6-B751-44AEFE2F380C}" srcOrd="7" destOrd="0" presId="urn:microsoft.com/office/officeart/2005/8/layout/cycle5"/>
    <dgm:cxn modelId="{27276A36-6A36-4E59-802E-25F0780EA1F8}" type="presParOf" srcId="{C8FFA22A-8AD8-4047-BA75-598C9A1C4C78}" destId="{E255B964-4849-4796-87E4-78822A0146ED}" srcOrd="8" destOrd="0" presId="urn:microsoft.com/office/officeart/2005/8/layout/cycle5"/>
    <dgm:cxn modelId="{DBC36E39-3269-4F67-A69B-C9316B86E04C}" type="presParOf" srcId="{C8FFA22A-8AD8-4047-BA75-598C9A1C4C78}" destId="{A1E7CB5B-8F4F-4FAC-9D40-A46C2F7EB858}" srcOrd="9" destOrd="0" presId="urn:microsoft.com/office/officeart/2005/8/layout/cycle5"/>
    <dgm:cxn modelId="{B49824A4-A91E-4E38-B2B5-366A87B99917}" type="presParOf" srcId="{C8FFA22A-8AD8-4047-BA75-598C9A1C4C78}" destId="{80FC1278-4B2C-449E-A67F-0165460E6D76}" srcOrd="10" destOrd="0" presId="urn:microsoft.com/office/officeart/2005/8/layout/cycle5"/>
    <dgm:cxn modelId="{4422D426-705D-48FE-AD00-6F1C57E32EC1}" type="presParOf" srcId="{C8FFA22A-8AD8-4047-BA75-598C9A1C4C78}" destId="{0B171C1B-864D-4CD2-B779-D62A6F20302C}" srcOrd="11" destOrd="0" presId="urn:microsoft.com/office/officeart/2005/8/layout/cycle5"/>
    <dgm:cxn modelId="{A2C5F03E-DDC8-4D65-908E-039BE8291A8C}" type="presParOf" srcId="{C8FFA22A-8AD8-4047-BA75-598C9A1C4C78}" destId="{7362C4B6-4A93-4ADC-9B6C-87876BEF760E}" srcOrd="12" destOrd="0" presId="urn:microsoft.com/office/officeart/2005/8/layout/cycle5"/>
    <dgm:cxn modelId="{B99AB1F6-1FC1-4729-A368-0B256DD04C54}" type="presParOf" srcId="{C8FFA22A-8AD8-4047-BA75-598C9A1C4C78}" destId="{6CB776C9-555F-4411-A17B-3836DF4A63A6}" srcOrd="13" destOrd="0" presId="urn:microsoft.com/office/officeart/2005/8/layout/cycle5"/>
    <dgm:cxn modelId="{10A034BC-613B-4AD9-A36A-7878EF251BFD}" type="presParOf" srcId="{C8FFA22A-8AD8-4047-BA75-598C9A1C4C78}" destId="{45EEE484-388B-4119-87DD-547DAFEA43D3}" srcOrd="14" destOrd="0" presId="urn:microsoft.com/office/officeart/2005/8/layout/cycle5"/>
    <dgm:cxn modelId="{3F4B27C2-3562-4665-8B50-0588DA8F04F5}" type="presParOf" srcId="{C8FFA22A-8AD8-4047-BA75-598C9A1C4C78}" destId="{83661510-05E5-4162-B312-6C491B0320E4}" srcOrd="15" destOrd="0" presId="urn:microsoft.com/office/officeart/2005/8/layout/cycle5"/>
    <dgm:cxn modelId="{6A1E185B-E31E-4CAF-886A-5FE0CC597CC8}" type="presParOf" srcId="{C8FFA22A-8AD8-4047-BA75-598C9A1C4C78}" destId="{E70E4E10-DD5C-4B8E-908D-7F704A56233A}" srcOrd="16" destOrd="0" presId="urn:microsoft.com/office/officeart/2005/8/layout/cycle5"/>
    <dgm:cxn modelId="{BD3E9111-FC4A-468B-8590-EAE79AEA807B}" type="presParOf" srcId="{C8FFA22A-8AD8-4047-BA75-598C9A1C4C78}" destId="{CB290358-FB02-48DB-82DE-B6AAF4351E5C}" srcOrd="17" destOrd="0" presId="urn:microsoft.com/office/officeart/2005/8/layout/cycle5"/>
    <dgm:cxn modelId="{6C4DF4A3-FAD4-4566-AFCD-F4E113D1D5A0}" type="presParOf" srcId="{C8FFA22A-8AD8-4047-BA75-598C9A1C4C78}" destId="{FBC7B815-16B4-4549-8A8A-FEAD37197D7F}" srcOrd="18" destOrd="0" presId="urn:microsoft.com/office/officeart/2005/8/layout/cycle5"/>
    <dgm:cxn modelId="{190623BC-8668-4762-A582-0B11A211005F}" type="presParOf" srcId="{C8FFA22A-8AD8-4047-BA75-598C9A1C4C78}" destId="{04010905-6124-4EC2-86E2-307078E33E47}" srcOrd="19" destOrd="0" presId="urn:microsoft.com/office/officeart/2005/8/layout/cycle5"/>
    <dgm:cxn modelId="{439CCE66-B3D5-433C-A1A2-56ACA7756D85}" type="presParOf" srcId="{C8FFA22A-8AD8-4047-BA75-598C9A1C4C78}" destId="{D6584306-3D3D-4E99-94C1-0C3DEA43D239}" srcOrd="20"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B06F0-346D-450B-9919-120D3FB2AF38}">
      <dsp:nvSpPr>
        <dsp:cNvPr id="0" name=""/>
        <dsp:cNvSpPr/>
      </dsp:nvSpPr>
      <dsp:spPr>
        <a:xfrm>
          <a:off x="3565011" y="3872"/>
          <a:ext cx="1353866" cy="88001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cs typeface="Calibri" panose="020F0502020204030204" pitchFamily="34" charset="0"/>
            </a:rPr>
            <a:t>QCD</a:t>
          </a:r>
        </a:p>
      </dsp:txBody>
      <dsp:txXfrm>
        <a:off x="3607970" y="46831"/>
        <a:ext cx="1267948" cy="794095"/>
      </dsp:txXfrm>
    </dsp:sp>
    <dsp:sp modelId="{6A484674-0F50-4AF8-9B95-30B3A5F37526}">
      <dsp:nvSpPr>
        <dsp:cNvPr id="0" name=""/>
        <dsp:cNvSpPr/>
      </dsp:nvSpPr>
      <dsp:spPr>
        <a:xfrm>
          <a:off x="1730881" y="443879"/>
          <a:ext cx="5022126" cy="5022126"/>
        </a:xfrm>
        <a:custGeom>
          <a:avLst/>
          <a:gdLst/>
          <a:ahLst/>
          <a:cxnLst/>
          <a:rect l="0" t="0" r="0" b="0"/>
          <a:pathLst>
            <a:path>
              <a:moveTo>
                <a:pt x="3365168" y="149719"/>
              </a:moveTo>
              <a:arcTo wR="2511063" hR="2511063" stAng="17393113" swAng="771666"/>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3BBDEBD-5E9A-445D-AA25-3DEED732613B}">
      <dsp:nvSpPr>
        <dsp:cNvPr id="0" name=""/>
        <dsp:cNvSpPr/>
      </dsp:nvSpPr>
      <dsp:spPr>
        <a:xfrm>
          <a:off x="5528239" y="949313"/>
          <a:ext cx="1353866" cy="880013"/>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cs typeface="Calibri" panose="020F0502020204030204" pitchFamily="34" charset="0"/>
            </a:rPr>
            <a:t>BSD</a:t>
          </a:r>
        </a:p>
      </dsp:txBody>
      <dsp:txXfrm>
        <a:off x="5571198" y="992272"/>
        <a:ext cx="1267948" cy="794095"/>
      </dsp:txXfrm>
    </dsp:sp>
    <dsp:sp modelId="{F477D14C-D62B-489B-8A99-826356CEE57E}">
      <dsp:nvSpPr>
        <dsp:cNvPr id="0" name=""/>
        <dsp:cNvSpPr/>
      </dsp:nvSpPr>
      <dsp:spPr>
        <a:xfrm>
          <a:off x="1730881" y="443879"/>
          <a:ext cx="5022126" cy="5022126"/>
        </a:xfrm>
        <a:custGeom>
          <a:avLst/>
          <a:gdLst/>
          <a:ahLst/>
          <a:cxnLst/>
          <a:rect l="0" t="0" r="0" b="0"/>
          <a:pathLst>
            <a:path>
              <a:moveTo>
                <a:pt x="4858039" y="1618236"/>
              </a:moveTo>
              <a:arcTo wR="2511063" hR="2511063" stAng="20350345" swAng="1064019"/>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3E22412-07B0-4E6B-820D-9B955D119F9C}">
      <dsp:nvSpPr>
        <dsp:cNvPr id="0" name=""/>
        <dsp:cNvSpPr/>
      </dsp:nvSpPr>
      <dsp:spPr>
        <a:xfrm>
          <a:off x="6013117" y="3073700"/>
          <a:ext cx="1353866" cy="880013"/>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cs typeface="Calibri" panose="020F0502020204030204" pitchFamily="34" charset="0"/>
            </a:rPr>
            <a:t>WD</a:t>
          </a:r>
        </a:p>
      </dsp:txBody>
      <dsp:txXfrm>
        <a:off x="6056076" y="3116659"/>
        <a:ext cx="1267948" cy="794095"/>
      </dsp:txXfrm>
    </dsp:sp>
    <dsp:sp modelId="{E255B964-4849-4796-87E4-78822A0146ED}">
      <dsp:nvSpPr>
        <dsp:cNvPr id="0" name=""/>
        <dsp:cNvSpPr/>
      </dsp:nvSpPr>
      <dsp:spPr>
        <a:xfrm>
          <a:off x="1606227" y="2081104"/>
          <a:ext cx="5022126" cy="5022126"/>
        </a:xfrm>
        <a:custGeom>
          <a:avLst/>
          <a:gdLst/>
          <a:ahLst/>
          <a:cxnLst/>
          <a:rect l="0" t="0" r="0" b="0"/>
          <a:pathLst>
            <a:path>
              <a:moveTo>
                <a:pt x="4974797" y="2025831"/>
              </a:moveTo>
              <a:arcTo wR="2511063" hR="2511063" stAng="20931493" swAng="650243"/>
            </a:path>
          </a:pathLst>
        </a:custGeom>
        <a:noFill/>
        <a:ln w="1270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1E7CB5B-8F4F-4FAC-9D40-A46C2F7EB858}">
      <dsp:nvSpPr>
        <dsp:cNvPr id="0" name=""/>
        <dsp:cNvSpPr/>
      </dsp:nvSpPr>
      <dsp:spPr>
        <a:xfrm>
          <a:off x="4574958" y="4735986"/>
          <a:ext cx="3290911" cy="880013"/>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SPECIAL WD</a:t>
          </a:r>
        </a:p>
      </dsp:txBody>
      <dsp:txXfrm>
        <a:off x="4617917" y="4778945"/>
        <a:ext cx="3204993" cy="794095"/>
      </dsp:txXfrm>
    </dsp:sp>
    <dsp:sp modelId="{0B171C1B-864D-4CD2-B779-D62A6F20302C}">
      <dsp:nvSpPr>
        <dsp:cNvPr id="0" name=""/>
        <dsp:cNvSpPr/>
      </dsp:nvSpPr>
      <dsp:spPr>
        <a:xfrm>
          <a:off x="1703079" y="991980"/>
          <a:ext cx="5022126" cy="5022126"/>
        </a:xfrm>
        <a:custGeom>
          <a:avLst/>
          <a:gdLst/>
          <a:ahLst/>
          <a:cxnLst/>
          <a:rect l="0" t="0" r="0" b="0"/>
          <a:pathLst>
            <a:path>
              <a:moveTo>
                <a:pt x="3395819" y="4861093"/>
              </a:moveTo>
              <a:arcTo wR="2511063" hR="2511063" stAng="4162157" swAng="2366262"/>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362C4B6-4A93-4ADC-9B6C-87876BEF760E}">
      <dsp:nvSpPr>
        <dsp:cNvPr id="0" name=""/>
        <dsp:cNvSpPr/>
      </dsp:nvSpPr>
      <dsp:spPr>
        <a:xfrm>
          <a:off x="478815" y="4778095"/>
          <a:ext cx="3567073" cy="880013"/>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alibri" panose="020F0502020204030204" pitchFamily="34" charset="0"/>
              <a:cs typeface="Calibri" panose="020F0502020204030204" pitchFamily="34" charset="0"/>
            </a:rPr>
            <a:t>FULFILLMENT DEED</a:t>
          </a:r>
        </a:p>
      </dsp:txBody>
      <dsp:txXfrm>
        <a:off x="521774" y="4821054"/>
        <a:ext cx="3481155" cy="794095"/>
      </dsp:txXfrm>
    </dsp:sp>
    <dsp:sp modelId="{45EEE484-388B-4119-87DD-547DAFEA43D3}">
      <dsp:nvSpPr>
        <dsp:cNvPr id="0" name=""/>
        <dsp:cNvSpPr/>
      </dsp:nvSpPr>
      <dsp:spPr>
        <a:xfrm>
          <a:off x="1683730" y="1365979"/>
          <a:ext cx="5022126" cy="5022126"/>
        </a:xfrm>
        <a:custGeom>
          <a:avLst/>
          <a:gdLst/>
          <a:ahLst/>
          <a:cxnLst/>
          <a:rect l="0" t="0" r="0" b="0"/>
          <a:pathLst>
            <a:path>
              <a:moveTo>
                <a:pt x="112066" y="3252853"/>
              </a:moveTo>
              <a:arcTo wR="2511063" hR="2511063" stAng="9769076" swAng="697859"/>
            </a:path>
          </a:pathLst>
        </a:custGeom>
        <a:noFill/>
        <a:ln w="1270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3661510-05E5-4162-B312-6C491B0320E4}">
      <dsp:nvSpPr>
        <dsp:cNvPr id="0" name=""/>
        <dsp:cNvSpPr/>
      </dsp:nvSpPr>
      <dsp:spPr>
        <a:xfrm>
          <a:off x="259546" y="3071722"/>
          <a:ext cx="2589906" cy="88001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alibri" panose="020F0502020204030204" pitchFamily="34" charset="0"/>
              <a:cs typeface="Calibri" panose="020F0502020204030204" pitchFamily="34" charset="0"/>
            </a:rPr>
            <a:t>FIDUCIARY DEED</a:t>
          </a:r>
        </a:p>
      </dsp:txBody>
      <dsp:txXfrm>
        <a:off x="302505" y="3114681"/>
        <a:ext cx="2503988" cy="794095"/>
      </dsp:txXfrm>
    </dsp:sp>
    <dsp:sp modelId="{CB290358-FB02-48DB-82DE-B6AAF4351E5C}">
      <dsp:nvSpPr>
        <dsp:cNvPr id="0" name=""/>
        <dsp:cNvSpPr/>
      </dsp:nvSpPr>
      <dsp:spPr>
        <a:xfrm>
          <a:off x="1484440" y="838995"/>
          <a:ext cx="5022126" cy="5022126"/>
        </a:xfrm>
        <a:custGeom>
          <a:avLst/>
          <a:gdLst/>
          <a:ahLst/>
          <a:cxnLst/>
          <a:rect l="0" t="0" r="0" b="0"/>
          <a:pathLst>
            <a:path>
              <a:moveTo>
                <a:pt x="59248" y="1968807"/>
              </a:moveTo>
              <a:arcTo wR="2511063" hR="2511063" stAng="11548265" swAng="1121685"/>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BC7B815-16B4-4549-8A8A-FEAD37197D7F}">
      <dsp:nvSpPr>
        <dsp:cNvPr id="0" name=""/>
        <dsp:cNvSpPr/>
      </dsp:nvSpPr>
      <dsp:spPr>
        <a:xfrm>
          <a:off x="1378239" y="949313"/>
          <a:ext cx="1800954" cy="880013"/>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cs typeface="Calibri" panose="020F0502020204030204" pitchFamily="34" charset="0"/>
            </a:rPr>
            <a:t>TODD</a:t>
          </a:r>
        </a:p>
      </dsp:txBody>
      <dsp:txXfrm>
        <a:off x="1421198" y="992272"/>
        <a:ext cx="1715036" cy="794095"/>
      </dsp:txXfrm>
    </dsp:sp>
    <dsp:sp modelId="{D6584306-3D3D-4E99-94C1-0C3DEA43D239}">
      <dsp:nvSpPr>
        <dsp:cNvPr id="0" name=""/>
        <dsp:cNvSpPr/>
      </dsp:nvSpPr>
      <dsp:spPr>
        <a:xfrm>
          <a:off x="1730881" y="443879"/>
          <a:ext cx="5022126" cy="5022126"/>
        </a:xfrm>
        <a:custGeom>
          <a:avLst/>
          <a:gdLst/>
          <a:ahLst/>
          <a:cxnLst/>
          <a:rect l="0" t="0" r="0" b="0"/>
          <a:pathLst>
            <a:path>
              <a:moveTo>
                <a:pt x="1152777" y="399073"/>
              </a:moveTo>
              <a:arcTo wR="2511063" hR="2511063" stAng="14235221" swAng="771666"/>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CFF20-3BC0-40C5-B007-2CE7FB92F2C3}" type="datetimeFigureOut">
              <a:rPr lang="en-US" smtClean="0"/>
              <a:t>9/9/2022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97324E-F013-45BF-BAC3-27F9CB206E98}" type="slidenum">
              <a:rPr lang="en-US" smtClean="0"/>
              <a:t>‹#›</a:t>
            </a:fld>
            <a:endParaRPr lang="en-US"/>
          </a:p>
        </p:txBody>
      </p:sp>
    </p:spTree>
    <p:extLst>
      <p:ext uri="{BB962C8B-B14F-4D97-AF65-F5344CB8AC3E}">
        <p14:creationId xmlns:p14="http://schemas.microsoft.com/office/powerpoint/2010/main" val="2731545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7324E-F013-45BF-BAC3-27F9CB206E98}" type="slidenum">
              <a:rPr lang="en-US" smtClean="0"/>
              <a:t>1</a:t>
            </a:fld>
            <a:endParaRPr lang="en-US"/>
          </a:p>
        </p:txBody>
      </p:sp>
    </p:spTree>
    <p:extLst>
      <p:ext uri="{BB962C8B-B14F-4D97-AF65-F5344CB8AC3E}">
        <p14:creationId xmlns:p14="http://schemas.microsoft.com/office/powerpoint/2010/main" val="183067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9897324E-F013-45BF-BAC3-27F9CB206E98}" type="slidenum">
              <a:rPr lang="en-US" smtClean="0"/>
              <a:t>10</a:t>
            </a:fld>
            <a:endParaRPr lang="en-US"/>
          </a:p>
        </p:txBody>
      </p:sp>
    </p:spTree>
    <p:extLst>
      <p:ext uri="{BB962C8B-B14F-4D97-AF65-F5344CB8AC3E}">
        <p14:creationId xmlns:p14="http://schemas.microsoft.com/office/powerpoint/2010/main" val="266891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7324E-F013-45BF-BAC3-27F9CB206E98}" type="slidenum">
              <a:rPr lang="en-US" smtClean="0"/>
              <a:t>11</a:t>
            </a:fld>
            <a:endParaRPr lang="en-US"/>
          </a:p>
        </p:txBody>
      </p:sp>
    </p:spTree>
    <p:extLst>
      <p:ext uri="{BB962C8B-B14F-4D97-AF65-F5344CB8AC3E}">
        <p14:creationId xmlns:p14="http://schemas.microsoft.com/office/powerpoint/2010/main" val="4225247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Clr>
                <a:schemeClr val="accent1"/>
              </a:buClr>
              <a:buFont typeface="+mj-lt"/>
              <a:buNone/>
            </a:pPr>
            <a:endParaRPr lang="en-US" sz="1200" dirty="0"/>
          </a:p>
        </p:txBody>
      </p:sp>
      <p:sp>
        <p:nvSpPr>
          <p:cNvPr id="4" name="Slide Number Placeholder 3"/>
          <p:cNvSpPr>
            <a:spLocks noGrp="1"/>
          </p:cNvSpPr>
          <p:nvPr>
            <p:ph type="sldNum" sz="quarter" idx="5"/>
          </p:nvPr>
        </p:nvSpPr>
        <p:spPr/>
        <p:txBody>
          <a:bodyPr/>
          <a:lstStyle/>
          <a:p>
            <a:fld id="{9897324E-F013-45BF-BAC3-27F9CB206E98}" type="slidenum">
              <a:rPr lang="en-US" smtClean="0"/>
              <a:t>12</a:t>
            </a:fld>
            <a:endParaRPr lang="en-US"/>
          </a:p>
        </p:txBody>
      </p:sp>
    </p:spTree>
    <p:extLst>
      <p:ext uri="{BB962C8B-B14F-4D97-AF65-F5344CB8AC3E}">
        <p14:creationId xmlns:p14="http://schemas.microsoft.com/office/powerpoint/2010/main" val="478617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7324E-F013-45BF-BAC3-27F9CB206E98}" type="slidenum">
              <a:rPr lang="en-US" smtClean="0"/>
              <a:t>13</a:t>
            </a:fld>
            <a:endParaRPr lang="en-US"/>
          </a:p>
        </p:txBody>
      </p:sp>
    </p:spTree>
    <p:extLst>
      <p:ext uri="{BB962C8B-B14F-4D97-AF65-F5344CB8AC3E}">
        <p14:creationId xmlns:p14="http://schemas.microsoft.com/office/powerpoint/2010/main" val="1685516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7324E-F013-45BF-BAC3-27F9CB206E98}" type="slidenum">
              <a:rPr lang="en-US" smtClean="0"/>
              <a:t>14</a:t>
            </a:fld>
            <a:endParaRPr lang="en-US"/>
          </a:p>
        </p:txBody>
      </p:sp>
    </p:spTree>
    <p:extLst>
      <p:ext uri="{BB962C8B-B14F-4D97-AF65-F5344CB8AC3E}">
        <p14:creationId xmlns:p14="http://schemas.microsoft.com/office/powerpoint/2010/main" val="3740415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7324E-F013-45BF-BAC3-27F9CB206E98}" type="slidenum">
              <a:rPr lang="en-US" smtClean="0"/>
              <a:t>15</a:t>
            </a:fld>
            <a:endParaRPr lang="en-US"/>
          </a:p>
        </p:txBody>
      </p:sp>
    </p:spTree>
    <p:extLst>
      <p:ext uri="{BB962C8B-B14F-4D97-AF65-F5344CB8AC3E}">
        <p14:creationId xmlns:p14="http://schemas.microsoft.com/office/powerpoint/2010/main" val="3036504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7324E-F013-45BF-BAC3-27F9CB206E98}" type="slidenum">
              <a:rPr lang="en-US" smtClean="0"/>
              <a:t>16</a:t>
            </a:fld>
            <a:endParaRPr lang="en-US"/>
          </a:p>
        </p:txBody>
      </p:sp>
    </p:spTree>
    <p:extLst>
      <p:ext uri="{BB962C8B-B14F-4D97-AF65-F5344CB8AC3E}">
        <p14:creationId xmlns:p14="http://schemas.microsoft.com/office/powerpoint/2010/main" val="763329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7324E-F013-45BF-BAC3-27F9CB206E98}" type="slidenum">
              <a:rPr lang="en-US" smtClean="0"/>
              <a:t>17</a:t>
            </a:fld>
            <a:endParaRPr lang="en-US"/>
          </a:p>
        </p:txBody>
      </p:sp>
    </p:spTree>
    <p:extLst>
      <p:ext uri="{BB962C8B-B14F-4D97-AF65-F5344CB8AC3E}">
        <p14:creationId xmlns:p14="http://schemas.microsoft.com/office/powerpoint/2010/main" val="515325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7324E-F013-45BF-BAC3-27F9CB206E98}" type="slidenum">
              <a:rPr lang="en-US" smtClean="0"/>
              <a:t>18</a:t>
            </a:fld>
            <a:endParaRPr lang="en-US"/>
          </a:p>
        </p:txBody>
      </p:sp>
    </p:spTree>
    <p:extLst>
      <p:ext uri="{BB962C8B-B14F-4D97-AF65-F5344CB8AC3E}">
        <p14:creationId xmlns:p14="http://schemas.microsoft.com/office/powerpoint/2010/main" val="2471472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7324E-F013-45BF-BAC3-27F9CB206E98}" type="slidenum">
              <a:rPr lang="en-US" smtClean="0"/>
              <a:t>19</a:t>
            </a:fld>
            <a:endParaRPr lang="en-US"/>
          </a:p>
        </p:txBody>
      </p:sp>
    </p:spTree>
    <p:extLst>
      <p:ext uri="{BB962C8B-B14F-4D97-AF65-F5344CB8AC3E}">
        <p14:creationId xmlns:p14="http://schemas.microsoft.com/office/powerpoint/2010/main" val="236391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7324E-F013-45BF-BAC3-27F9CB206E98}" type="slidenum">
              <a:rPr lang="en-US" smtClean="0"/>
              <a:t>2</a:t>
            </a:fld>
            <a:endParaRPr lang="en-US"/>
          </a:p>
        </p:txBody>
      </p:sp>
    </p:spTree>
    <p:extLst>
      <p:ext uri="{BB962C8B-B14F-4D97-AF65-F5344CB8AC3E}">
        <p14:creationId xmlns:p14="http://schemas.microsoft.com/office/powerpoint/2010/main" val="2337936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7324E-F013-45BF-BAC3-27F9CB206E98}" type="slidenum">
              <a:rPr lang="en-US" smtClean="0"/>
              <a:t>20</a:t>
            </a:fld>
            <a:endParaRPr lang="en-US"/>
          </a:p>
        </p:txBody>
      </p:sp>
    </p:spTree>
    <p:extLst>
      <p:ext uri="{BB962C8B-B14F-4D97-AF65-F5344CB8AC3E}">
        <p14:creationId xmlns:p14="http://schemas.microsoft.com/office/powerpoint/2010/main" val="4237916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7324E-F013-45BF-BAC3-27F9CB206E98}" type="slidenum">
              <a:rPr lang="en-US" smtClean="0"/>
              <a:t>21</a:t>
            </a:fld>
            <a:endParaRPr lang="en-US"/>
          </a:p>
        </p:txBody>
      </p:sp>
    </p:spTree>
    <p:extLst>
      <p:ext uri="{BB962C8B-B14F-4D97-AF65-F5344CB8AC3E}">
        <p14:creationId xmlns:p14="http://schemas.microsoft.com/office/powerpoint/2010/main" val="810232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7324E-F013-45BF-BAC3-27F9CB206E98}" type="slidenum">
              <a:rPr lang="en-US" smtClean="0"/>
              <a:t>22</a:t>
            </a:fld>
            <a:endParaRPr lang="en-US"/>
          </a:p>
        </p:txBody>
      </p:sp>
    </p:spTree>
    <p:extLst>
      <p:ext uri="{BB962C8B-B14F-4D97-AF65-F5344CB8AC3E}">
        <p14:creationId xmlns:p14="http://schemas.microsoft.com/office/powerpoint/2010/main" val="3215298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7324E-F013-45BF-BAC3-27F9CB206E98}" type="slidenum">
              <a:rPr lang="en-US" smtClean="0"/>
              <a:t>23</a:t>
            </a:fld>
            <a:endParaRPr lang="en-US"/>
          </a:p>
        </p:txBody>
      </p:sp>
    </p:spTree>
    <p:extLst>
      <p:ext uri="{BB962C8B-B14F-4D97-AF65-F5344CB8AC3E}">
        <p14:creationId xmlns:p14="http://schemas.microsoft.com/office/powerpoint/2010/main" val="491482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7324E-F013-45BF-BAC3-27F9CB206E98}" type="slidenum">
              <a:rPr lang="en-US" smtClean="0"/>
              <a:t>24</a:t>
            </a:fld>
            <a:endParaRPr lang="en-US"/>
          </a:p>
        </p:txBody>
      </p:sp>
    </p:spTree>
    <p:extLst>
      <p:ext uri="{BB962C8B-B14F-4D97-AF65-F5344CB8AC3E}">
        <p14:creationId xmlns:p14="http://schemas.microsoft.com/office/powerpoint/2010/main" val="737761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7324E-F013-45BF-BAC3-27F9CB206E98}" type="slidenum">
              <a:rPr lang="en-US" smtClean="0"/>
              <a:t>25</a:t>
            </a:fld>
            <a:endParaRPr lang="en-US"/>
          </a:p>
        </p:txBody>
      </p:sp>
    </p:spTree>
    <p:extLst>
      <p:ext uri="{BB962C8B-B14F-4D97-AF65-F5344CB8AC3E}">
        <p14:creationId xmlns:p14="http://schemas.microsoft.com/office/powerpoint/2010/main" val="4110342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7324E-F013-45BF-BAC3-27F9CB206E98}" type="slidenum">
              <a:rPr lang="en-US" smtClean="0"/>
              <a:t>26</a:t>
            </a:fld>
            <a:endParaRPr lang="en-US"/>
          </a:p>
        </p:txBody>
      </p:sp>
    </p:spTree>
    <p:extLst>
      <p:ext uri="{BB962C8B-B14F-4D97-AF65-F5344CB8AC3E}">
        <p14:creationId xmlns:p14="http://schemas.microsoft.com/office/powerpoint/2010/main" val="2939588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7324E-F013-45BF-BAC3-27F9CB206E98}" type="slidenum">
              <a:rPr lang="en-US" smtClean="0"/>
              <a:t>3</a:t>
            </a:fld>
            <a:endParaRPr lang="en-US"/>
          </a:p>
        </p:txBody>
      </p:sp>
    </p:spTree>
    <p:extLst>
      <p:ext uri="{BB962C8B-B14F-4D97-AF65-F5344CB8AC3E}">
        <p14:creationId xmlns:p14="http://schemas.microsoft.com/office/powerpoint/2010/main" val="18920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7324E-F013-45BF-BAC3-27F9CB206E98}" type="slidenum">
              <a:rPr lang="en-US" smtClean="0"/>
              <a:t>4</a:t>
            </a:fld>
            <a:endParaRPr lang="en-US"/>
          </a:p>
        </p:txBody>
      </p:sp>
    </p:spTree>
    <p:extLst>
      <p:ext uri="{BB962C8B-B14F-4D97-AF65-F5344CB8AC3E}">
        <p14:creationId xmlns:p14="http://schemas.microsoft.com/office/powerpoint/2010/main" val="693855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7324E-F013-45BF-BAC3-27F9CB206E98}" type="slidenum">
              <a:rPr lang="en-US" smtClean="0"/>
              <a:t>5</a:t>
            </a:fld>
            <a:endParaRPr lang="en-US"/>
          </a:p>
        </p:txBody>
      </p:sp>
    </p:spTree>
    <p:extLst>
      <p:ext uri="{BB962C8B-B14F-4D97-AF65-F5344CB8AC3E}">
        <p14:creationId xmlns:p14="http://schemas.microsoft.com/office/powerpoint/2010/main" val="3399217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7324E-F013-45BF-BAC3-27F9CB206E98}" type="slidenum">
              <a:rPr lang="en-US" smtClean="0"/>
              <a:t>6</a:t>
            </a:fld>
            <a:endParaRPr lang="en-US"/>
          </a:p>
        </p:txBody>
      </p:sp>
    </p:spTree>
    <p:extLst>
      <p:ext uri="{BB962C8B-B14F-4D97-AF65-F5344CB8AC3E}">
        <p14:creationId xmlns:p14="http://schemas.microsoft.com/office/powerpoint/2010/main" val="1582975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7324E-F013-45BF-BAC3-27F9CB206E98}" type="slidenum">
              <a:rPr lang="en-US" smtClean="0"/>
              <a:t>7</a:t>
            </a:fld>
            <a:endParaRPr lang="en-US"/>
          </a:p>
        </p:txBody>
      </p:sp>
    </p:spTree>
    <p:extLst>
      <p:ext uri="{BB962C8B-B14F-4D97-AF65-F5344CB8AC3E}">
        <p14:creationId xmlns:p14="http://schemas.microsoft.com/office/powerpoint/2010/main" val="2444695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7324E-F013-45BF-BAC3-27F9CB206E98}" type="slidenum">
              <a:rPr lang="en-US" smtClean="0"/>
              <a:t>8</a:t>
            </a:fld>
            <a:endParaRPr lang="en-US"/>
          </a:p>
        </p:txBody>
      </p:sp>
    </p:spTree>
    <p:extLst>
      <p:ext uri="{BB962C8B-B14F-4D97-AF65-F5344CB8AC3E}">
        <p14:creationId xmlns:p14="http://schemas.microsoft.com/office/powerpoint/2010/main" val="17978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97324E-F013-45BF-BAC3-27F9CB206E98}" type="slidenum">
              <a:rPr lang="en-US" smtClean="0"/>
              <a:t>9</a:t>
            </a:fld>
            <a:endParaRPr lang="en-US"/>
          </a:p>
        </p:txBody>
      </p:sp>
    </p:spTree>
    <p:extLst>
      <p:ext uri="{BB962C8B-B14F-4D97-AF65-F5344CB8AC3E}">
        <p14:creationId xmlns:p14="http://schemas.microsoft.com/office/powerpoint/2010/main" val="2146648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9/9/2022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9/9/2022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9/9/2022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9/9/2022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9/9/2022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9/9/2022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9/9/2022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9/9/2022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9/9/2022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9/9/2022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a:bodyPr>
          <a:lstStyle/>
          <a:p>
            <a:r>
              <a:rPr lang="en-US" sz="4400" dirty="0">
                <a:solidFill>
                  <a:schemeClr val="tx1"/>
                </a:solidFill>
              </a:rPr>
              <a:t>Deeds</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49" y="4608576"/>
            <a:ext cx="3420783" cy="774186"/>
          </a:xfrm>
        </p:spPr>
        <p:txBody>
          <a:bodyPr anchor="t">
            <a:normAutofit/>
          </a:bodyPr>
          <a:lstStyle/>
          <a:p>
            <a:pPr>
              <a:lnSpc>
                <a:spcPct val="100000"/>
              </a:lnSpc>
            </a:pPr>
            <a:r>
              <a:rPr lang="en-US" sz="1600" dirty="0"/>
              <a:t>The good the bad and the ugly</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B000D6F6-27CA-44B9-80E4-53BE488FC65E}"/>
              </a:ext>
            </a:extLst>
          </p:cNvPr>
          <p:cNvSpPr txBox="1"/>
          <p:nvPr/>
        </p:nvSpPr>
        <p:spPr>
          <a:xfrm>
            <a:off x="3273" y="5217952"/>
            <a:ext cx="10840538" cy="1015663"/>
          </a:xfrm>
          <a:prstGeom prst="rect">
            <a:avLst/>
          </a:prstGeom>
          <a:noFill/>
        </p:spPr>
        <p:txBody>
          <a:bodyPr wrap="square" rtlCol="0">
            <a:spAutoFit/>
          </a:bodyPr>
          <a:lstStyle/>
          <a:p>
            <a:r>
              <a:rPr lang="en-US" sz="2000" b="1" dirty="0">
                <a:solidFill>
                  <a:schemeClr val="bg1"/>
                </a:solidFill>
                <a:latin typeface="+mj-lt"/>
              </a:rPr>
              <a:t>Presented by:</a:t>
            </a:r>
          </a:p>
          <a:p>
            <a:r>
              <a:rPr lang="en-US" sz="2000" b="1" dirty="0">
                <a:solidFill>
                  <a:schemeClr val="bg1"/>
                </a:solidFill>
                <a:latin typeface="+mj-lt"/>
              </a:rPr>
              <a:t>Ian Kyle, Underwriting Counsel</a:t>
            </a:r>
          </a:p>
          <a:p>
            <a:r>
              <a:rPr lang="en-US" sz="2000" b="1" dirty="0">
                <a:solidFill>
                  <a:schemeClr val="bg1"/>
                </a:solidFill>
                <a:latin typeface="+mj-lt"/>
              </a:rPr>
              <a:t>Dulce Phelps, Underwriting Counsel for Stewart Title Guaranty Company</a:t>
            </a:r>
          </a:p>
        </p:txBody>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EC3C3A0-F344-45A4-B03E-D8897757A884}"/>
              </a:ext>
            </a:extLst>
          </p:cNvPr>
          <p:cNvSpPr txBox="1"/>
          <p:nvPr/>
        </p:nvSpPr>
        <p:spPr>
          <a:xfrm>
            <a:off x="283772" y="446623"/>
            <a:ext cx="4138087" cy="1450757"/>
          </a:xfrm>
          <a:prstGeom prst="rect">
            <a:avLst/>
          </a:prstGeom>
        </p:spPr>
        <p:txBody>
          <a:bodyPr vert="horz" lIns="91440" tIns="45720" rIns="91440" bIns="45720" rtlCol="0" anchor="b">
            <a:normAutofit/>
          </a:bodyPr>
          <a:lstStyle/>
          <a:p>
            <a:pPr marL="742950" indent="-742950">
              <a:lnSpc>
                <a:spcPct val="90000"/>
              </a:lnSpc>
              <a:spcBef>
                <a:spcPct val="0"/>
              </a:spcBef>
              <a:spcAft>
                <a:spcPts val="600"/>
              </a:spcAft>
              <a:buClr>
                <a:schemeClr val="accent1"/>
              </a:buClr>
              <a:buFont typeface="+mj-lt"/>
              <a:buAutoNum type="alphaUcPeriod" startAt="4"/>
            </a:pPr>
            <a:r>
              <a:rPr lang="en-US" sz="4000" spc="-50" dirty="0">
                <a:solidFill>
                  <a:schemeClr val="tx1">
                    <a:lumMod val="75000"/>
                    <a:lumOff val="25000"/>
                  </a:schemeClr>
                </a:solidFill>
                <a:latin typeface="Calibri" panose="020F0502020204030204" pitchFamily="34" charset="0"/>
                <a:ea typeface="+mj-ea"/>
                <a:cs typeface="Calibri" panose="020F0502020204030204" pitchFamily="34" charset="0"/>
              </a:rPr>
              <a:t>Description of property - </a:t>
            </a:r>
          </a:p>
        </p:txBody>
      </p:sp>
      <p:cxnSp>
        <p:nvCxnSpPr>
          <p:cNvPr id="17" name="Straight Connector 16">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797"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108749A-EA18-43D5-88AB-44190F8765B3}"/>
              </a:ext>
            </a:extLst>
          </p:cNvPr>
          <p:cNvSpPr txBox="1"/>
          <p:nvPr/>
        </p:nvSpPr>
        <p:spPr>
          <a:xfrm>
            <a:off x="389113" y="2350848"/>
            <a:ext cx="4138087" cy="3525400"/>
          </a:xfrm>
          <a:prstGeom prst="rect">
            <a:avLst/>
          </a:prstGeom>
        </p:spPr>
        <p:txBody>
          <a:bodyPr vert="horz" lIns="0" tIns="45720" rIns="0" bIns="45720" rtlCol="0">
            <a:noAutofit/>
          </a:bodyPr>
          <a:lstStyle/>
          <a:p>
            <a:pPr marL="285750" indent="-285750">
              <a:spcAft>
                <a:spcPts val="600"/>
              </a:spcAft>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Sufficient to permit its location on the ground with a legally sufficient degree of certainty. Cannot use tax lot numbers, addresses, etc.</a:t>
            </a:r>
          </a:p>
          <a:p>
            <a:pPr marL="285750" indent="-285750">
              <a:spcAft>
                <a:spcPts val="600"/>
              </a:spcAft>
              <a:buFont typeface="Arial" panose="020B0604020202020204" pitchFamily="34" charset="0"/>
              <a:buChar char="•"/>
            </a:pPr>
            <a:endParaRPr lang="en-US" sz="20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Types of descriptions – metes &amp; bounds, lot &amp; block, aliquot parts, deed reference</a:t>
            </a:r>
          </a:p>
          <a:p>
            <a:pPr marL="285750" indent="-285750">
              <a:spcAft>
                <a:spcPts val="600"/>
              </a:spcAft>
              <a:buFont typeface="Arial" panose="020B0604020202020204" pitchFamily="34" charset="0"/>
              <a:buChar char="•"/>
            </a:pPr>
            <a:endParaRPr lang="en-US" sz="20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Limit on premises conveyed – ½ interest, severed improvements, or even timber</a:t>
            </a:r>
          </a:p>
        </p:txBody>
      </p:sp>
      <p:pic>
        <p:nvPicPr>
          <p:cNvPr id="6" name="Picture 5">
            <a:extLst>
              <a:ext uri="{FF2B5EF4-FFF2-40B4-BE49-F238E27FC236}">
                <a16:creationId xmlns:a16="http://schemas.microsoft.com/office/drawing/2014/main" id="{3024A9FE-DE64-4BD8-894A-F358DD416689}"/>
              </a:ext>
            </a:extLst>
          </p:cNvPr>
          <p:cNvPicPr>
            <a:picLocks noChangeAspect="1"/>
          </p:cNvPicPr>
          <p:nvPr/>
        </p:nvPicPr>
        <p:blipFill rotWithShape="1">
          <a:blip r:embed="rId3">
            <a:extLst>
              <a:ext uri="{28A0092B-C50C-407E-A947-70E740481C1C}">
                <a14:useLocalDpi xmlns:a14="http://schemas.microsoft.com/office/drawing/2010/main" val="0"/>
              </a:ext>
            </a:extLst>
          </a:blip>
          <a:srcRect l="10081" r="3395" b="-2"/>
          <a:stretch/>
        </p:blipFill>
        <p:spPr>
          <a:xfrm>
            <a:off x="4648201" y="640081"/>
            <a:ext cx="6909801" cy="5314406"/>
          </a:xfrm>
          <a:prstGeom prst="rect">
            <a:avLst/>
          </a:prstGeom>
        </p:spPr>
      </p:pic>
      <p:sp>
        <p:nvSpPr>
          <p:cNvPr id="19" name="Rectangle 18">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25556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310E6B-3CF8-4B1F-8179-5AD8326AC9EF}"/>
              </a:ext>
            </a:extLst>
          </p:cNvPr>
          <p:cNvPicPr>
            <a:picLocks noChangeAspect="1"/>
          </p:cNvPicPr>
          <p:nvPr/>
        </p:nvPicPr>
        <p:blipFill>
          <a:blip r:embed="rId3"/>
          <a:stretch>
            <a:fillRect/>
          </a:stretch>
        </p:blipFill>
        <p:spPr>
          <a:xfrm>
            <a:off x="173701" y="121024"/>
            <a:ext cx="11844597" cy="6251926"/>
          </a:xfrm>
          <a:prstGeom prst="rect">
            <a:avLst/>
          </a:prstGeom>
        </p:spPr>
      </p:pic>
    </p:spTree>
    <p:extLst>
      <p:ext uri="{BB962C8B-B14F-4D97-AF65-F5344CB8AC3E}">
        <p14:creationId xmlns:p14="http://schemas.microsoft.com/office/powerpoint/2010/main" val="1546603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F8CCC9-EA4F-4B71-A94B-6ADEAD411F5D}"/>
              </a:ext>
            </a:extLst>
          </p:cNvPr>
          <p:cNvSpPr txBox="1"/>
          <p:nvPr/>
        </p:nvSpPr>
        <p:spPr>
          <a:xfrm>
            <a:off x="442655" y="333137"/>
            <a:ext cx="11306690" cy="6524863"/>
          </a:xfrm>
          <a:prstGeom prst="rect">
            <a:avLst/>
          </a:prstGeom>
          <a:noFill/>
        </p:spPr>
        <p:txBody>
          <a:bodyPr wrap="square">
            <a:spAutoFit/>
          </a:bodyPr>
          <a:lstStyle/>
          <a:p>
            <a:pPr marL="514350" indent="-514350" algn="l">
              <a:buClr>
                <a:schemeClr val="accent1"/>
              </a:buClr>
              <a:buFont typeface="+mj-lt"/>
              <a:buAutoNum type="alphaUcPeriod" startAt="5"/>
            </a:pPr>
            <a:r>
              <a:rPr lang="en-US" sz="4000" dirty="0">
                <a:latin typeface="Calibri" panose="020F0502020204030204" pitchFamily="34" charset="0"/>
                <a:cs typeface="Calibri" panose="020F0502020204030204" pitchFamily="34" charset="0"/>
              </a:rPr>
              <a:t>Consideration – </a:t>
            </a:r>
          </a:p>
          <a:p>
            <a:pPr marL="285750" indent="-285750" algn="l">
              <a:lnSpc>
                <a:spcPct val="200000"/>
              </a:lnSpc>
              <a:buFont typeface="Arial" panose="020B0604020202020204" pitchFamily="34" charset="0"/>
              <a:buChar char="•"/>
            </a:pPr>
            <a:r>
              <a:rPr lang="en-US" sz="2200" dirty="0">
                <a:latin typeface="Calibri" panose="020F0502020204030204" pitchFamily="34" charset="0"/>
                <a:cs typeface="Calibri" panose="020F0502020204030204" pitchFamily="34" charset="0"/>
              </a:rPr>
              <a:t>a statement for the actual consideration paid.</a:t>
            </a:r>
          </a:p>
          <a:p>
            <a:pPr marL="285750" indent="-285750" algn="l">
              <a:lnSpc>
                <a:spcPct val="200000"/>
              </a:lnSpc>
              <a:buFont typeface="Arial" panose="020B0604020202020204" pitchFamily="34" charset="0"/>
              <a:buChar char="•"/>
            </a:pPr>
            <a:r>
              <a:rPr lang="en-US" sz="2200" dirty="0">
                <a:latin typeface="Calibri" panose="020F0502020204030204" pitchFamily="34" charset="0"/>
                <a:cs typeface="Calibri" panose="020F0502020204030204" pitchFamily="34" charset="0"/>
              </a:rPr>
              <a:t>Required by </a:t>
            </a:r>
            <a:r>
              <a:rPr lang="en-US" sz="2200" u="sng" dirty="0">
                <a:latin typeface="Calibri" panose="020F0502020204030204" pitchFamily="34" charset="0"/>
                <a:cs typeface="Calibri" panose="020F0502020204030204" pitchFamily="34" charset="0"/>
              </a:rPr>
              <a:t>recording</a:t>
            </a:r>
            <a:r>
              <a:rPr lang="en-US" sz="2200" dirty="0">
                <a:latin typeface="Calibri" panose="020F0502020204030204" pitchFamily="34" charset="0"/>
                <a:cs typeface="Calibri" panose="020F0502020204030204" pitchFamily="34" charset="0"/>
              </a:rPr>
              <a:t> statutes. </a:t>
            </a:r>
          </a:p>
          <a:p>
            <a:pPr marL="285750" indent="-285750" algn="l">
              <a:lnSpc>
                <a:spcPct val="200000"/>
              </a:lnSpc>
              <a:buFont typeface="Arial" panose="020B0604020202020204" pitchFamily="34" charset="0"/>
              <a:buChar char="•"/>
            </a:pPr>
            <a:r>
              <a:rPr lang="en-US" sz="2200" dirty="0">
                <a:latin typeface="Calibri" panose="020F0502020204030204" pitchFamily="34" charset="0"/>
                <a:cs typeface="Calibri" panose="020F0502020204030204" pitchFamily="34" charset="0"/>
              </a:rPr>
              <a:t>either dollars, any outstanding balance on a mortgage being assumed, or other property. </a:t>
            </a:r>
          </a:p>
          <a:p>
            <a:pPr marL="285750" indent="-285750" algn="l">
              <a:lnSpc>
                <a:spcPct val="200000"/>
              </a:lnSpc>
              <a:buFont typeface="Arial" panose="020B0604020202020204" pitchFamily="34" charset="0"/>
              <a:buChar char="•"/>
            </a:pPr>
            <a:r>
              <a:rPr lang="en-US" sz="2200" dirty="0">
                <a:latin typeface="Calibri" panose="020F0502020204030204" pitchFamily="34" charset="0"/>
                <a:cs typeface="Calibri" panose="020F0502020204030204" pitchFamily="34" charset="0"/>
              </a:rPr>
              <a:t>Oregon statutes will not allow a deed to fail  for lack of a statement of consideration.</a:t>
            </a:r>
          </a:p>
          <a:p>
            <a:pPr marL="514350" indent="-514350" algn="l">
              <a:buClr>
                <a:schemeClr val="accent1"/>
              </a:buClr>
              <a:buFont typeface="+mj-lt"/>
              <a:buAutoNum type="alphaUcPeriod" startAt="2"/>
            </a:pPr>
            <a:endParaRPr lang="en-US" dirty="0"/>
          </a:p>
          <a:p>
            <a:pPr algn="l"/>
            <a:r>
              <a:rPr lang="en-US" sz="3200" dirty="0"/>
              <a:t>ORS 93.030 (2)</a:t>
            </a:r>
          </a:p>
          <a:p>
            <a:r>
              <a:rPr lang="en-US" sz="2000" b="0" i="0" dirty="0">
                <a:solidFill>
                  <a:srgbClr val="000000"/>
                </a:solidFill>
                <a:effectLst/>
                <a:latin typeface="Times New Roman" panose="02020603050405020304" pitchFamily="18" charset="0"/>
              </a:rPr>
              <a:t>All instruments conveying or contracting to convey fee title to any real estate, and all memoranda of such instruments, shall state on the face of the instruments the true and actual consideration paid for the transfer, stated in terms of dollars. However, if the actual consideration consists of or includes other property or other value given or promised, neither the monetary value nor a description of the other property or value need be stated so long as it is noted on the face of the instrument that other property or value was either part or the whole consideration.</a:t>
            </a:r>
            <a:endParaRPr lang="en-US" sz="2000" dirty="0"/>
          </a:p>
          <a:p>
            <a:pPr marL="514350" indent="-514350" algn="l">
              <a:buFont typeface="+mj-lt"/>
              <a:buAutoNum type="alphaUcPeriod" startAt="2"/>
            </a:pPr>
            <a:endParaRPr lang="en-US" sz="3200" dirty="0"/>
          </a:p>
        </p:txBody>
      </p:sp>
    </p:spTree>
    <p:extLst>
      <p:ext uri="{BB962C8B-B14F-4D97-AF65-F5344CB8AC3E}">
        <p14:creationId xmlns:p14="http://schemas.microsoft.com/office/powerpoint/2010/main" val="1412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CA1FC0-046C-4AD1-B308-953488CF2A73}"/>
              </a:ext>
            </a:extLst>
          </p:cNvPr>
          <p:cNvPicPr>
            <a:picLocks noChangeAspect="1"/>
          </p:cNvPicPr>
          <p:nvPr/>
        </p:nvPicPr>
        <p:blipFill>
          <a:blip r:embed="rId3"/>
          <a:stretch>
            <a:fillRect/>
          </a:stretch>
        </p:blipFill>
        <p:spPr>
          <a:xfrm>
            <a:off x="1160854" y="140784"/>
            <a:ext cx="9716686" cy="6031416"/>
          </a:xfrm>
          <a:prstGeom prst="rect">
            <a:avLst/>
          </a:prstGeom>
        </p:spPr>
      </p:pic>
    </p:spTree>
    <p:extLst>
      <p:ext uri="{BB962C8B-B14F-4D97-AF65-F5344CB8AC3E}">
        <p14:creationId xmlns:p14="http://schemas.microsoft.com/office/powerpoint/2010/main" val="137990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F8CCC9-EA4F-4B71-A94B-6ADEAD411F5D}"/>
              </a:ext>
            </a:extLst>
          </p:cNvPr>
          <p:cNvSpPr txBox="1"/>
          <p:nvPr/>
        </p:nvSpPr>
        <p:spPr>
          <a:xfrm>
            <a:off x="688086" y="571601"/>
            <a:ext cx="10540746" cy="3508653"/>
          </a:xfrm>
          <a:prstGeom prst="rect">
            <a:avLst/>
          </a:prstGeom>
          <a:noFill/>
        </p:spPr>
        <p:txBody>
          <a:bodyPr wrap="square">
            <a:spAutoFit/>
          </a:bodyPr>
          <a:lstStyle/>
          <a:p>
            <a:pPr marL="742950" indent="-742950" algn="l">
              <a:buClr>
                <a:schemeClr val="accent1"/>
              </a:buClr>
              <a:buFont typeface="+mj-lt"/>
              <a:buAutoNum type="alphaUcPeriod" startAt="6"/>
            </a:pPr>
            <a:r>
              <a:rPr lang="en-US" sz="4000" dirty="0">
                <a:latin typeface="Calibri" panose="020F0502020204030204" pitchFamily="34" charset="0"/>
                <a:cs typeface="Calibri" panose="020F0502020204030204" pitchFamily="34" charset="0"/>
              </a:rPr>
              <a:t>Execution and acknowledgment </a:t>
            </a:r>
          </a:p>
          <a:p>
            <a:pPr marL="285750" indent="-285750" algn="l">
              <a:lnSpc>
                <a:spcPct val="200000"/>
              </a:lnSpc>
              <a:buFont typeface="Arial" panose="020B0604020202020204" pitchFamily="34" charset="0"/>
              <a:buChar char="•"/>
            </a:pPr>
            <a:r>
              <a:rPr lang="en-US" sz="2200" dirty="0">
                <a:latin typeface="Calibri" panose="020F0502020204030204" pitchFamily="34" charset="0"/>
                <a:cs typeface="Calibri" panose="020F0502020204030204" pitchFamily="34" charset="0"/>
              </a:rPr>
              <a:t>Signor must have capacity and, if entity, must have authority to act</a:t>
            </a:r>
          </a:p>
          <a:p>
            <a:pPr marL="285750" indent="-285750" algn="l">
              <a:buFont typeface="Arial" panose="020B0604020202020204" pitchFamily="34" charset="0"/>
              <a:buChar char="•"/>
            </a:pPr>
            <a:r>
              <a:rPr lang="en-US" sz="2200" dirty="0">
                <a:latin typeface="Calibri" panose="020F0502020204030204" pitchFamily="34" charset="0"/>
                <a:cs typeface="Calibri" panose="020F0502020204030204" pitchFamily="34" charset="0"/>
              </a:rPr>
              <a:t>Acknowledgement (notary) – not required to make the deed valid, but per ORS 93.410 if the deed is to be recorded in the public record, it must be acknowledged b</a:t>
            </a:r>
            <a:r>
              <a:rPr lang="en-US" sz="2200" b="0" i="0" dirty="0">
                <a:solidFill>
                  <a:srgbClr val="000000"/>
                </a:solidFill>
                <a:effectLst/>
                <a:latin typeface="Calibri" panose="020F0502020204030204" pitchFamily="34" charset="0"/>
                <a:cs typeface="Calibri" panose="020F0502020204030204" pitchFamily="34" charset="0"/>
              </a:rPr>
              <a:t>efore any judge of the Supreme Court, circuit judge, county judge, justice of the peace or notary public within the state. </a:t>
            </a:r>
            <a:endParaRPr lang="en-US" sz="2200" dirty="0">
              <a:latin typeface="Calibri" panose="020F0502020204030204" pitchFamily="34" charset="0"/>
              <a:cs typeface="Calibri" panose="020F0502020204030204" pitchFamily="34" charset="0"/>
            </a:endParaRPr>
          </a:p>
          <a:p>
            <a:pPr marL="514350" indent="-514350" algn="l">
              <a:buClr>
                <a:schemeClr val="accent1"/>
              </a:buClr>
              <a:buFont typeface="+mj-lt"/>
              <a:buAutoNum type="alphaUcPeriod" startAt="2"/>
            </a:pPr>
            <a:endParaRPr lang="en-US" dirty="0"/>
          </a:p>
          <a:p>
            <a:pPr marL="514350" indent="-514350" algn="l">
              <a:buFont typeface="+mj-lt"/>
              <a:buAutoNum type="alphaUcPeriod" startAt="2"/>
            </a:pPr>
            <a:endParaRPr lang="en-US" sz="3200" dirty="0"/>
          </a:p>
        </p:txBody>
      </p:sp>
      <p:pic>
        <p:nvPicPr>
          <p:cNvPr id="4" name="Picture 3">
            <a:extLst>
              <a:ext uri="{FF2B5EF4-FFF2-40B4-BE49-F238E27FC236}">
                <a16:creationId xmlns:a16="http://schemas.microsoft.com/office/drawing/2014/main" id="{52620EA0-0E91-4C12-B8F2-CD7B6AB1DDBA}"/>
              </a:ext>
            </a:extLst>
          </p:cNvPr>
          <p:cNvPicPr>
            <a:picLocks noChangeAspect="1"/>
          </p:cNvPicPr>
          <p:nvPr/>
        </p:nvPicPr>
        <p:blipFill>
          <a:blip r:embed="rId3"/>
          <a:stretch>
            <a:fillRect/>
          </a:stretch>
        </p:blipFill>
        <p:spPr>
          <a:xfrm>
            <a:off x="3845858" y="3019333"/>
            <a:ext cx="5508812" cy="3320854"/>
          </a:xfrm>
          <a:prstGeom prst="rect">
            <a:avLst/>
          </a:prstGeom>
        </p:spPr>
      </p:pic>
    </p:spTree>
    <p:extLst>
      <p:ext uri="{BB962C8B-B14F-4D97-AF65-F5344CB8AC3E}">
        <p14:creationId xmlns:p14="http://schemas.microsoft.com/office/powerpoint/2010/main" val="1349350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4F8CCC9-EA4F-4B71-A94B-6ADEAD411F5D}"/>
              </a:ext>
            </a:extLst>
          </p:cNvPr>
          <p:cNvSpPr txBox="1"/>
          <p:nvPr/>
        </p:nvSpPr>
        <p:spPr>
          <a:xfrm>
            <a:off x="8108524" y="1520666"/>
            <a:ext cx="3401961" cy="3494790"/>
          </a:xfrm>
          <a:prstGeom prst="rect">
            <a:avLst/>
          </a:prstGeom>
        </p:spPr>
        <p:txBody>
          <a:bodyPr vert="horz" lIns="91440" tIns="45720" rIns="91440" bIns="45720" rtlCol="0" anchor="b">
            <a:normAutofit/>
          </a:bodyPr>
          <a:lstStyle/>
          <a:p>
            <a:pPr>
              <a:lnSpc>
                <a:spcPct val="90000"/>
              </a:lnSpc>
              <a:spcBef>
                <a:spcPct val="0"/>
              </a:spcBef>
              <a:spcAft>
                <a:spcPts val="600"/>
              </a:spcAft>
              <a:buClr>
                <a:schemeClr val="accent1"/>
              </a:buClr>
            </a:pPr>
            <a:r>
              <a:rPr lang="en-US" sz="5400" spc="-50" dirty="0">
                <a:solidFill>
                  <a:schemeClr val="tx1">
                    <a:lumMod val="85000"/>
                    <a:lumOff val="15000"/>
                  </a:schemeClr>
                </a:solidFill>
                <a:latin typeface="Calibri" panose="020F0502020204030204" pitchFamily="34" charset="0"/>
                <a:ea typeface="+mj-ea"/>
                <a:cs typeface="Calibri" panose="020F0502020204030204" pitchFamily="34" charset="0"/>
              </a:rPr>
              <a:t>Entity Signature Lines</a:t>
            </a:r>
          </a:p>
          <a:p>
            <a:pPr marL="514350" indent="-514350">
              <a:lnSpc>
                <a:spcPct val="90000"/>
              </a:lnSpc>
              <a:spcBef>
                <a:spcPct val="0"/>
              </a:spcBef>
              <a:spcAft>
                <a:spcPts val="600"/>
              </a:spcAft>
            </a:pPr>
            <a:endParaRPr lang="en-US" sz="5400" spc="-50" dirty="0">
              <a:solidFill>
                <a:schemeClr val="tx1">
                  <a:lumMod val="85000"/>
                  <a:lumOff val="15000"/>
                </a:schemeClr>
              </a:solidFill>
              <a:latin typeface="+mj-lt"/>
              <a:ea typeface="+mj-ea"/>
              <a:cs typeface="+mj-cs"/>
            </a:endParaRPr>
          </a:p>
        </p:txBody>
      </p:sp>
      <p:pic>
        <p:nvPicPr>
          <p:cNvPr id="4" name="Picture Placeholder 7">
            <a:extLst>
              <a:ext uri="{FF2B5EF4-FFF2-40B4-BE49-F238E27FC236}">
                <a16:creationId xmlns:a16="http://schemas.microsoft.com/office/drawing/2014/main" id="{2391F587-276C-4A66-A3C8-C999A174D8C7}"/>
              </a:ext>
            </a:extLst>
          </p:cNvPr>
          <p:cNvPicPr>
            <a:picLocks noChangeAspect="1"/>
          </p:cNvPicPr>
          <p:nvPr/>
        </p:nvPicPr>
        <p:blipFill>
          <a:blip r:embed="rId3"/>
          <a:srcRect t="10532" b="10532"/>
          <a:stretch>
            <a:fillRect/>
          </a:stretch>
        </p:blipFill>
        <p:spPr>
          <a:xfrm>
            <a:off x="633999" y="1318862"/>
            <a:ext cx="6912217" cy="3696594"/>
          </a:xfrm>
          <a:prstGeom prst="rect">
            <a:avLst/>
          </a:prstGeom>
        </p:spPr>
      </p:pic>
      <p:cxnSp>
        <p:nvCxnSpPr>
          <p:cNvPr id="15" name="Straight Connector 14">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9AFF1700-A38B-4FE4-A273-D2B9359B0C69}"/>
              </a:ext>
            </a:extLst>
          </p:cNvPr>
          <p:cNvSpPr txBox="1"/>
          <p:nvPr/>
        </p:nvSpPr>
        <p:spPr>
          <a:xfrm>
            <a:off x="914401" y="4744278"/>
            <a:ext cx="10696866" cy="800219"/>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We need to drill down until we reach a real person.</a:t>
            </a:r>
          </a:p>
          <a:p>
            <a:endParaRPr lang="en-US" dirty="0"/>
          </a:p>
        </p:txBody>
      </p:sp>
    </p:spTree>
    <p:extLst>
      <p:ext uri="{BB962C8B-B14F-4D97-AF65-F5344CB8AC3E}">
        <p14:creationId xmlns:p14="http://schemas.microsoft.com/office/powerpoint/2010/main" val="3901039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B74E0345-2A5A-4B9A-BE47-154633FB36A0}"/>
              </a:ext>
            </a:extLst>
          </p:cNvPr>
          <p:cNvSpPr txBox="1"/>
          <p:nvPr/>
        </p:nvSpPr>
        <p:spPr>
          <a:xfrm>
            <a:off x="847165" y="2190158"/>
            <a:ext cx="11002891" cy="4048162"/>
          </a:xfrm>
          <a:prstGeom prst="rect">
            <a:avLst/>
          </a:prstGeom>
        </p:spPr>
        <p:txBody>
          <a:bodyPr vert="horz" lIns="0" tIns="45720" rIns="0" bIns="45720" rtlCol="0">
            <a:normAutofit/>
          </a:bodyPr>
          <a:lstStyle/>
          <a:p>
            <a:pPr>
              <a:spcBef>
                <a:spcPts val="1200"/>
              </a:spcBef>
              <a:buFont typeface="Calibri" panose="020F0502020204030204" pitchFamily="34" charset="0"/>
            </a:pPr>
            <a:r>
              <a:rPr lang="en-US" sz="2400" b="1" dirty="0">
                <a:solidFill>
                  <a:schemeClr val="tx1">
                    <a:lumMod val="75000"/>
                    <a:lumOff val="25000"/>
                  </a:schemeClr>
                </a:solidFill>
                <a:latin typeface="Calibri" panose="020F0502020204030204" pitchFamily="34" charset="0"/>
                <a:cs typeface="Calibri" panose="020F0502020204030204" pitchFamily="34" charset="0"/>
              </a:rPr>
              <a:t>Central Perk, LLC, a New York limited liability company</a:t>
            </a:r>
          </a:p>
          <a:p>
            <a:pPr>
              <a:spcBef>
                <a:spcPts val="1200"/>
              </a:spcBef>
              <a:buFont typeface="Calibri" panose="020F0502020204030204" pitchFamily="34" charset="0"/>
            </a:pPr>
            <a:r>
              <a:rPr lang="en-US" sz="2400" dirty="0">
                <a:solidFill>
                  <a:schemeClr val="tx1">
                    <a:lumMod val="75000"/>
                    <a:lumOff val="25000"/>
                  </a:schemeClr>
                </a:solidFill>
                <a:latin typeface="Calibri" panose="020F0502020204030204" pitchFamily="34" charset="0"/>
                <a:cs typeface="Calibri" panose="020F0502020204030204" pitchFamily="34" charset="0"/>
              </a:rPr>
              <a:t>	By: Bing Holdings, LLC, its Manager</a:t>
            </a:r>
          </a:p>
          <a:p>
            <a:pPr>
              <a:spcBef>
                <a:spcPts val="1200"/>
              </a:spcBef>
              <a:buFont typeface="Calibri" panose="020F0502020204030204" pitchFamily="34" charset="0"/>
            </a:pPr>
            <a:r>
              <a:rPr lang="en-US" sz="2400" dirty="0">
                <a:solidFill>
                  <a:schemeClr val="tx1">
                    <a:lumMod val="75000"/>
                    <a:lumOff val="25000"/>
                  </a:schemeClr>
                </a:solidFill>
                <a:latin typeface="Calibri" panose="020F0502020204030204" pitchFamily="34" charset="0"/>
                <a:cs typeface="Calibri" panose="020F0502020204030204" pitchFamily="34" charset="0"/>
              </a:rPr>
              <a:t>		By: Geller Investments, LLC, its Managing Member</a:t>
            </a:r>
          </a:p>
          <a:p>
            <a:pPr>
              <a:spcBef>
                <a:spcPts val="1200"/>
              </a:spcBef>
              <a:buFont typeface="Calibri" panose="020F0502020204030204" pitchFamily="34" charset="0"/>
            </a:pPr>
            <a:r>
              <a:rPr lang="en-US" sz="2400" dirty="0">
                <a:solidFill>
                  <a:schemeClr val="tx1">
                    <a:lumMod val="75000"/>
                    <a:lumOff val="25000"/>
                  </a:schemeClr>
                </a:solidFill>
                <a:latin typeface="Calibri" panose="020F0502020204030204" pitchFamily="34" charset="0"/>
                <a:cs typeface="Calibri" panose="020F0502020204030204" pitchFamily="34" charset="0"/>
              </a:rPr>
              <a:t>			By: </a:t>
            </a:r>
            <a:r>
              <a:rPr lang="en-US" sz="2400" dirty="0" err="1">
                <a:solidFill>
                  <a:schemeClr val="tx1">
                    <a:lumMod val="75000"/>
                    <a:lumOff val="25000"/>
                  </a:schemeClr>
                </a:solidFill>
                <a:latin typeface="Calibri" panose="020F0502020204030204" pitchFamily="34" charset="0"/>
                <a:cs typeface="Calibri" panose="020F0502020204030204" pitchFamily="34" charset="0"/>
              </a:rPr>
              <a:t>Buffay</a:t>
            </a:r>
            <a:r>
              <a:rPr lang="en-US" sz="2400" dirty="0">
                <a:solidFill>
                  <a:schemeClr val="tx1">
                    <a:lumMod val="75000"/>
                    <a:lumOff val="25000"/>
                  </a:schemeClr>
                </a:solidFill>
                <a:latin typeface="Calibri" panose="020F0502020204030204" pitchFamily="34" charset="0"/>
                <a:cs typeface="Calibri" panose="020F0502020204030204" pitchFamily="34" charset="0"/>
              </a:rPr>
              <a:t> Management Inc., its Sole Member</a:t>
            </a:r>
          </a:p>
          <a:p>
            <a:pPr>
              <a:spcBef>
                <a:spcPts val="1200"/>
              </a:spcBef>
              <a:buFont typeface="Calibri" panose="020F0502020204030204" pitchFamily="34" charset="0"/>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a:spcBef>
                <a:spcPts val="1200"/>
              </a:spcBef>
              <a:buFont typeface="Calibri" panose="020F0502020204030204" pitchFamily="34" charset="0"/>
            </a:pPr>
            <a:r>
              <a:rPr lang="en-US" sz="2400" dirty="0">
                <a:solidFill>
                  <a:schemeClr val="tx1">
                    <a:lumMod val="75000"/>
                    <a:lumOff val="25000"/>
                  </a:schemeClr>
                </a:solidFill>
                <a:latin typeface="Calibri" panose="020F0502020204030204" pitchFamily="34" charset="0"/>
                <a:cs typeface="Calibri" panose="020F0502020204030204" pitchFamily="34" charset="0"/>
              </a:rPr>
              <a:t>				By: ________________________________</a:t>
            </a:r>
          </a:p>
          <a:p>
            <a:pPr>
              <a:spcBef>
                <a:spcPts val="1200"/>
              </a:spcBef>
              <a:buFont typeface="Calibri" panose="020F0502020204030204" pitchFamily="34" charset="0"/>
            </a:pPr>
            <a:r>
              <a:rPr lang="en-US" sz="2400" dirty="0">
                <a:solidFill>
                  <a:schemeClr val="tx1">
                    <a:lumMod val="75000"/>
                    <a:lumOff val="25000"/>
                  </a:schemeClr>
                </a:solidFill>
                <a:latin typeface="Calibri" panose="020F0502020204030204" pitchFamily="34" charset="0"/>
                <a:cs typeface="Calibri" panose="020F0502020204030204" pitchFamily="34" charset="0"/>
              </a:rPr>
              <a:t>				       Phoebe </a:t>
            </a:r>
            <a:r>
              <a:rPr lang="en-US" sz="2400" dirty="0" err="1">
                <a:solidFill>
                  <a:schemeClr val="tx1">
                    <a:lumMod val="75000"/>
                    <a:lumOff val="25000"/>
                  </a:schemeClr>
                </a:solidFill>
                <a:latin typeface="Calibri" panose="020F0502020204030204" pitchFamily="34" charset="0"/>
                <a:cs typeface="Calibri" panose="020F0502020204030204" pitchFamily="34" charset="0"/>
              </a:rPr>
              <a:t>Buffay</a:t>
            </a:r>
            <a:r>
              <a:rPr lang="en-US" sz="2400" dirty="0">
                <a:solidFill>
                  <a:schemeClr val="tx1">
                    <a:lumMod val="75000"/>
                    <a:lumOff val="25000"/>
                  </a:schemeClr>
                </a:solidFill>
                <a:latin typeface="Calibri" panose="020F0502020204030204" pitchFamily="34" charset="0"/>
                <a:cs typeface="Calibri" panose="020F0502020204030204" pitchFamily="34" charset="0"/>
              </a:rPr>
              <a:t>, its President</a:t>
            </a:r>
          </a:p>
          <a:p>
            <a:pPr>
              <a:buFont typeface="Calibri" panose="020F0502020204030204" pitchFamily="34" charset="0"/>
            </a:pPr>
            <a:endParaRPr lang="en-US" dirty="0">
              <a:solidFill>
                <a:schemeClr val="tx1">
                  <a:lumMod val="75000"/>
                  <a:lumOff val="25000"/>
                </a:schemeClr>
              </a:solidFill>
            </a:endParaRPr>
          </a:p>
        </p:txBody>
      </p:sp>
      <p:sp>
        <p:nvSpPr>
          <p:cNvPr id="19" name="Rectangle 18">
            <a:extLst>
              <a:ext uri="{FF2B5EF4-FFF2-40B4-BE49-F238E27FC236}">
                <a16:creationId xmlns:a16="http://schemas.microsoft.com/office/drawing/2014/main" id="{9B834327-03F1-4931-8261-971373A5A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54F8CCC9-EA4F-4B71-A94B-6ADEAD411F5D}"/>
              </a:ext>
            </a:extLst>
          </p:cNvPr>
          <p:cNvSpPr txBox="1"/>
          <p:nvPr/>
        </p:nvSpPr>
        <p:spPr>
          <a:xfrm>
            <a:off x="8108524" y="1520666"/>
            <a:ext cx="3401961" cy="3494790"/>
          </a:xfrm>
          <a:prstGeom prst="rect">
            <a:avLst/>
          </a:prstGeom>
        </p:spPr>
        <p:txBody>
          <a:bodyPr vert="horz" lIns="91440" tIns="45720" rIns="91440" bIns="45720" rtlCol="0" anchor="b">
            <a:normAutofit/>
          </a:bodyPr>
          <a:lstStyle/>
          <a:p>
            <a:pPr marL="514350" indent="-514350">
              <a:lnSpc>
                <a:spcPct val="90000"/>
              </a:lnSpc>
              <a:spcBef>
                <a:spcPct val="0"/>
              </a:spcBef>
              <a:spcAft>
                <a:spcPts val="600"/>
              </a:spcAft>
            </a:pPr>
            <a:endParaRPr lang="en-US" sz="5400" spc="-50" dirty="0">
              <a:solidFill>
                <a:schemeClr val="tx1">
                  <a:lumMod val="85000"/>
                  <a:lumOff val="15000"/>
                </a:schemeClr>
              </a:solidFill>
              <a:latin typeface="+mj-lt"/>
              <a:ea typeface="+mj-ea"/>
              <a:cs typeface="+mj-cs"/>
            </a:endParaRPr>
          </a:p>
        </p:txBody>
      </p:sp>
      <p:sp>
        <p:nvSpPr>
          <p:cNvPr id="18" name="TextBox 17">
            <a:extLst>
              <a:ext uri="{FF2B5EF4-FFF2-40B4-BE49-F238E27FC236}">
                <a16:creationId xmlns:a16="http://schemas.microsoft.com/office/drawing/2014/main" id="{FA27766F-20A2-4B18-9585-D22850167EBE}"/>
              </a:ext>
            </a:extLst>
          </p:cNvPr>
          <p:cNvSpPr txBox="1"/>
          <p:nvPr/>
        </p:nvSpPr>
        <p:spPr>
          <a:xfrm>
            <a:off x="742122" y="619680"/>
            <a:ext cx="6096000" cy="830997"/>
          </a:xfrm>
          <a:prstGeom prst="rect">
            <a:avLst/>
          </a:prstGeom>
          <a:noFill/>
        </p:spPr>
        <p:txBody>
          <a:bodyPr wrap="square">
            <a:spAutoFit/>
          </a:bodyPr>
          <a:lstStyle/>
          <a:p>
            <a:r>
              <a:rPr lang="en-US" sz="4800" spc="-50" dirty="0">
                <a:solidFill>
                  <a:srgbClr val="FFFFFF"/>
                </a:solidFill>
                <a:latin typeface="Bookman Old Style" panose="02050604050505020204" pitchFamily="18" charset="0"/>
                <a:ea typeface="+mj-ea"/>
                <a:cs typeface="Calibri" panose="020F0502020204030204" pitchFamily="34" charset="0"/>
              </a:rPr>
              <a:t>SAMPLE</a:t>
            </a:r>
            <a:endParaRPr lang="en-US" sz="4800" dirty="0"/>
          </a:p>
        </p:txBody>
      </p:sp>
    </p:spTree>
    <p:extLst>
      <p:ext uri="{BB962C8B-B14F-4D97-AF65-F5344CB8AC3E}">
        <p14:creationId xmlns:p14="http://schemas.microsoft.com/office/powerpoint/2010/main" val="3158980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F8CCC9-EA4F-4B71-A94B-6ADEAD411F5D}"/>
              </a:ext>
            </a:extLst>
          </p:cNvPr>
          <p:cNvSpPr txBox="1"/>
          <p:nvPr/>
        </p:nvSpPr>
        <p:spPr>
          <a:xfrm>
            <a:off x="0" y="848599"/>
            <a:ext cx="11775848" cy="6001643"/>
          </a:xfrm>
          <a:prstGeom prst="rect">
            <a:avLst/>
          </a:prstGeom>
          <a:noFill/>
        </p:spPr>
        <p:txBody>
          <a:bodyPr wrap="square">
            <a:spAutoFit/>
          </a:bodyPr>
          <a:lstStyle/>
          <a:p>
            <a:pPr marL="742950" indent="-742950" algn="l">
              <a:buClr>
                <a:schemeClr val="accent1"/>
              </a:buClr>
              <a:buFont typeface="+mj-lt"/>
              <a:buAutoNum type="alphaUcPeriod" startAt="7"/>
            </a:pPr>
            <a:r>
              <a:rPr lang="en-US" sz="4000" dirty="0">
                <a:latin typeface="Calibri" panose="020F0502020204030204" pitchFamily="34" charset="0"/>
                <a:cs typeface="Calibri" panose="020F0502020204030204" pitchFamily="34" charset="0"/>
              </a:rPr>
              <a:t>Delivery and Acceptance</a:t>
            </a:r>
          </a:p>
          <a:p>
            <a:pPr lvl="2"/>
            <a:endParaRPr lang="en-US" dirty="0"/>
          </a:p>
          <a:p>
            <a:pPr marL="742950" lvl="1"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DELIVERY is giving dominion and control, some act</a:t>
            </a:r>
          </a:p>
          <a:p>
            <a:pPr lvl="1"/>
            <a:r>
              <a:rPr lang="en-US" sz="2000" dirty="0">
                <a:latin typeface="Calibri" panose="020F0502020204030204" pitchFamily="34" charset="0"/>
                <a:cs typeface="Calibri" panose="020F0502020204030204" pitchFamily="34" charset="0"/>
              </a:rPr>
              <a:t>     of the grantor signaling that the deed is operative and</a:t>
            </a:r>
          </a:p>
          <a:p>
            <a:pPr lvl="1"/>
            <a:r>
              <a:rPr lang="en-US" sz="2000" dirty="0">
                <a:latin typeface="Calibri" panose="020F0502020204030204" pitchFamily="34" charset="0"/>
                <a:cs typeface="Calibri" panose="020F0502020204030204" pitchFamily="34" charset="0"/>
              </a:rPr>
              <a:t>     out of his or her control.  </a:t>
            </a:r>
          </a:p>
          <a:p>
            <a:pPr lvl="3"/>
            <a:r>
              <a:rPr lang="en-US" sz="2000" dirty="0">
                <a:latin typeface="Calibri" panose="020F0502020204030204" pitchFamily="34" charset="0"/>
                <a:cs typeface="Calibri" panose="020F0502020204030204" pitchFamily="34" charset="0"/>
              </a:rPr>
              <a:t>Key is intent.</a:t>
            </a:r>
          </a:p>
          <a:p>
            <a:pPr lvl="2"/>
            <a:r>
              <a:rPr lang="en-US" sz="2000" dirty="0">
                <a:latin typeface="Calibri" panose="020F0502020204030204" pitchFamily="34" charset="0"/>
                <a:cs typeface="Calibri" panose="020F0502020204030204" pitchFamily="34" charset="0"/>
              </a:rPr>
              <a:t>	1. physical delivery and intent</a:t>
            </a:r>
          </a:p>
          <a:p>
            <a:pPr lvl="2"/>
            <a:r>
              <a:rPr lang="en-US" sz="2000" dirty="0">
                <a:latin typeface="Calibri" panose="020F0502020204030204" pitchFamily="34" charset="0"/>
                <a:cs typeface="Calibri" panose="020F0502020204030204" pitchFamily="34" charset="0"/>
              </a:rPr>
              <a:t>	2. recording</a:t>
            </a:r>
          </a:p>
          <a:p>
            <a:pPr lvl="2"/>
            <a:r>
              <a:rPr lang="en-US" sz="2000" dirty="0">
                <a:latin typeface="Calibri" panose="020F0502020204030204" pitchFamily="34" charset="0"/>
                <a:cs typeface="Calibri" panose="020F0502020204030204" pitchFamily="34" charset="0"/>
              </a:rPr>
              <a:t>	3. escrow – placing deed into hands</a:t>
            </a:r>
          </a:p>
          <a:p>
            <a:pPr lvl="2"/>
            <a:r>
              <a:rPr lang="en-US" sz="2000" dirty="0">
                <a:latin typeface="Calibri" panose="020F0502020204030204" pitchFamily="34" charset="0"/>
                <a:cs typeface="Calibri" panose="020F0502020204030204" pitchFamily="34" charset="0"/>
              </a:rPr>
              <a:t>	    of 3</a:t>
            </a:r>
            <a:r>
              <a:rPr lang="en-US" sz="2000" baseline="30000" dirty="0">
                <a:latin typeface="Calibri" panose="020F0502020204030204" pitchFamily="34" charset="0"/>
                <a:cs typeface="Calibri" panose="020F0502020204030204" pitchFamily="34" charset="0"/>
              </a:rPr>
              <a:t>rd</a:t>
            </a:r>
            <a:r>
              <a:rPr lang="en-US" sz="2000" dirty="0">
                <a:latin typeface="Calibri" panose="020F0502020204030204" pitchFamily="34" charset="0"/>
                <a:cs typeface="Calibri" panose="020F0502020204030204" pitchFamily="34" charset="0"/>
              </a:rPr>
              <a:t> party with instructions</a:t>
            </a:r>
          </a:p>
          <a:p>
            <a:pPr lvl="2"/>
            <a:endParaRPr lang="en-US"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ACCEPTANCE</a:t>
            </a:r>
          </a:p>
          <a:p>
            <a:pPr marL="1200150" lvl="2" indent="-285750">
              <a:buFont typeface="Courier New" panose="02070309020205020404" pitchFamily="49" charset="0"/>
              <a:buChar char="o"/>
            </a:pPr>
            <a:r>
              <a:rPr lang="en-US" sz="2000" dirty="0">
                <a:latin typeface="Calibri" panose="020F0502020204030204" pitchFamily="34" charset="0"/>
                <a:cs typeface="Calibri" panose="020F0502020204030204" pitchFamily="34" charset="0"/>
              </a:rPr>
              <a:t>Rebuttable presumption of acceptance if transfer beneficial to grantee.  </a:t>
            </a:r>
          </a:p>
          <a:p>
            <a:pPr marL="1200150" lvl="2" indent="-285750">
              <a:buFont typeface="Courier New" panose="02070309020205020404" pitchFamily="49" charset="0"/>
              <a:buChar char="o"/>
            </a:pPr>
            <a:r>
              <a:rPr lang="en-US" sz="2000" dirty="0">
                <a:latin typeface="Calibri" panose="020F0502020204030204" pitchFamily="34" charset="0"/>
                <a:cs typeface="Calibri" panose="020F0502020204030204" pitchFamily="34" charset="0"/>
              </a:rPr>
              <a:t>By statute, public entities in Oregon must acknowledge deeds as grantee in order for them to be recorded.  ORS 93.808</a:t>
            </a:r>
          </a:p>
          <a:p>
            <a:pPr marL="1657350" lvl="3" indent="-285750">
              <a:buFont typeface="Courier New" panose="02070309020205020404" pitchFamily="49" charset="0"/>
              <a:buChar char="o"/>
            </a:pPr>
            <a:endParaRPr lang="en-US" dirty="0">
              <a:latin typeface="Calibri" panose="020F0502020204030204" pitchFamily="34" charset="0"/>
              <a:cs typeface="Calibri" panose="020F0502020204030204" pitchFamily="34" charset="0"/>
            </a:endParaRPr>
          </a:p>
          <a:p>
            <a:pPr marL="514350" indent="-514350" algn="l">
              <a:buClr>
                <a:schemeClr val="accent1"/>
              </a:buClr>
              <a:buFont typeface="+mj-lt"/>
              <a:buAutoNum type="alphaUcPeriod" startAt="2"/>
            </a:pPr>
            <a:endParaRPr lang="en-US" dirty="0"/>
          </a:p>
          <a:p>
            <a:pPr marL="514350" indent="-514350" algn="l">
              <a:buFont typeface="+mj-lt"/>
              <a:buAutoNum type="alphaUcPeriod" startAt="2"/>
            </a:pPr>
            <a:endParaRPr lang="en-US" sz="3200" dirty="0"/>
          </a:p>
        </p:txBody>
      </p:sp>
      <p:pic>
        <p:nvPicPr>
          <p:cNvPr id="4" name="Picture 3">
            <a:extLst>
              <a:ext uri="{FF2B5EF4-FFF2-40B4-BE49-F238E27FC236}">
                <a16:creationId xmlns:a16="http://schemas.microsoft.com/office/drawing/2014/main" id="{CAAFF11B-130A-4803-8F22-FA48F05D3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812" y="1634983"/>
            <a:ext cx="5063069" cy="2844801"/>
          </a:xfrm>
          <a:prstGeom prst="rect">
            <a:avLst/>
          </a:prstGeom>
        </p:spPr>
      </p:pic>
    </p:spTree>
    <p:extLst>
      <p:ext uri="{BB962C8B-B14F-4D97-AF65-F5344CB8AC3E}">
        <p14:creationId xmlns:p14="http://schemas.microsoft.com/office/powerpoint/2010/main" val="2056950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3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9" name="Rectangle 38">
            <a:extLst>
              <a:ext uri="{FF2B5EF4-FFF2-40B4-BE49-F238E27FC236}">
                <a16:creationId xmlns:a16="http://schemas.microsoft.com/office/drawing/2014/main" id="{DFEBD0D2-AA2A-4936-A509-D629383EFF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BF86437-50CF-4718-A98A-5247F935924F}"/>
              </a:ext>
            </a:extLst>
          </p:cNvPr>
          <p:cNvSpPr txBox="1"/>
          <p:nvPr/>
        </p:nvSpPr>
        <p:spPr>
          <a:xfrm>
            <a:off x="8177212" y="634946"/>
            <a:ext cx="4014788" cy="505590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spc="-50" dirty="0">
                <a:solidFill>
                  <a:schemeClr val="tx1">
                    <a:lumMod val="75000"/>
                    <a:lumOff val="25000"/>
                  </a:schemeClr>
                </a:solidFill>
                <a:latin typeface="+mj-lt"/>
                <a:ea typeface="+mj-ea"/>
                <a:cs typeface="+mj-cs"/>
              </a:rPr>
              <a:t>Deed Types</a:t>
            </a:r>
          </a:p>
        </p:txBody>
      </p:sp>
      <p:cxnSp>
        <p:nvCxnSpPr>
          <p:cNvPr id="41" name="Straight Connector 40">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86506110-E6E1-4309-83FA-C6B068FA3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A8496F0F-AA22-45B5-A612-E7FF5FE5D749}"/>
              </a:ext>
            </a:extLst>
          </p:cNvPr>
          <p:cNvPicPr>
            <a:picLocks noChangeAspect="1"/>
          </p:cNvPicPr>
          <p:nvPr/>
        </p:nvPicPr>
        <p:blipFill>
          <a:blip r:embed="rId3"/>
          <a:stretch>
            <a:fillRect/>
          </a:stretch>
        </p:blipFill>
        <p:spPr>
          <a:xfrm>
            <a:off x="2546385" y="1764404"/>
            <a:ext cx="3549615" cy="3093805"/>
          </a:xfrm>
          <a:prstGeom prst="rect">
            <a:avLst/>
          </a:prstGeom>
        </p:spPr>
      </p:pic>
      <p:graphicFrame>
        <p:nvGraphicFramePr>
          <p:cNvPr id="31" name="TextBox 4">
            <a:extLst>
              <a:ext uri="{FF2B5EF4-FFF2-40B4-BE49-F238E27FC236}">
                <a16:creationId xmlns:a16="http://schemas.microsoft.com/office/drawing/2014/main" id="{EFD19A69-7C40-9D82-760D-506B82C0A592}"/>
              </a:ext>
            </a:extLst>
          </p:cNvPr>
          <p:cNvGraphicFramePr/>
          <p:nvPr>
            <p:extLst>
              <p:ext uri="{D42A27DB-BD31-4B8C-83A1-F6EECF244321}">
                <p14:modId xmlns:p14="http://schemas.microsoft.com/office/powerpoint/2010/main" val="2180162014"/>
              </p:ext>
            </p:extLst>
          </p:nvPr>
        </p:nvGraphicFramePr>
        <p:xfrm>
          <a:off x="162024" y="282389"/>
          <a:ext cx="7865870" cy="56612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21933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9BF86437-50CF-4718-A98A-5247F935924F}"/>
              </a:ext>
            </a:extLst>
          </p:cNvPr>
          <p:cNvSpPr txBox="1"/>
          <p:nvPr/>
        </p:nvSpPr>
        <p:spPr>
          <a:xfrm>
            <a:off x="492369" y="605896"/>
            <a:ext cx="3933857" cy="3886591"/>
          </a:xfrm>
          <a:prstGeom prst="rect">
            <a:avLst/>
          </a:prstGeom>
        </p:spPr>
        <p:txBody>
          <a:bodyPr vert="horz" lIns="91440" tIns="45720" rIns="91440" bIns="45720" rtlCol="0" anchor="ctr">
            <a:normAutofit/>
          </a:bodyPr>
          <a:lstStyle/>
          <a:p>
            <a:pPr algn="ctr"/>
            <a:r>
              <a:rPr lang="en-US" sz="5400" dirty="0">
                <a:solidFill>
                  <a:schemeClr val="bg1"/>
                </a:solidFill>
                <a:latin typeface="+mj-lt"/>
                <a:cs typeface="Calibri" panose="020F0502020204030204" pitchFamily="34" charset="0"/>
              </a:rPr>
              <a:t>Quitclaim Deed</a:t>
            </a:r>
          </a:p>
        </p:txBody>
      </p:sp>
      <p:sp>
        <p:nvSpPr>
          <p:cNvPr id="5" name="TextBox 4">
            <a:extLst>
              <a:ext uri="{FF2B5EF4-FFF2-40B4-BE49-F238E27FC236}">
                <a16:creationId xmlns:a16="http://schemas.microsoft.com/office/drawing/2014/main" id="{C960D287-3BBD-43CA-A547-1C2D46444F79}"/>
              </a:ext>
            </a:extLst>
          </p:cNvPr>
          <p:cNvSpPr txBox="1"/>
          <p:nvPr/>
        </p:nvSpPr>
        <p:spPr>
          <a:xfrm>
            <a:off x="5231958" y="605896"/>
            <a:ext cx="5923721" cy="5384086"/>
          </a:xfrm>
          <a:prstGeom prst="rect">
            <a:avLst/>
          </a:prstGeom>
        </p:spPr>
        <p:txBody>
          <a:bodyPr vert="horz" lIns="0" tIns="45720" rIns="0" bIns="45720" rtlCol="0" anchor="ctr">
            <a:normAutofit/>
          </a:bodyPr>
          <a:lstStyle/>
          <a:p>
            <a:pPr marL="342900" indent="-342900" algn="l">
              <a:buFont typeface="Arial" panose="020B0604020202020204" pitchFamily="34" charset="0"/>
              <a:buChar char="•"/>
            </a:pPr>
            <a:r>
              <a:rPr lang="en-US" sz="2200" dirty="0">
                <a:latin typeface="Calibri" panose="020F0502020204030204" pitchFamily="34" charset="0"/>
                <a:cs typeface="Calibri" panose="020F0502020204030204" pitchFamily="34" charset="0"/>
              </a:rPr>
              <a:t>Passes whatever interest the grantor has on the date signed, </a:t>
            </a:r>
            <a:r>
              <a:rPr lang="en-US" sz="2200" u="sng" dirty="0">
                <a:latin typeface="Calibri" panose="020F0502020204030204" pitchFamily="34" charset="0"/>
                <a:cs typeface="Calibri" panose="020F0502020204030204" pitchFamily="34" charset="0"/>
              </a:rPr>
              <a:t>NOT</a:t>
            </a:r>
            <a:r>
              <a:rPr lang="en-US" sz="2200" dirty="0">
                <a:latin typeface="Calibri" panose="020F0502020204030204" pitchFamily="34" charset="0"/>
                <a:cs typeface="Calibri" panose="020F0502020204030204" pitchFamily="34" charset="0"/>
              </a:rPr>
              <a:t> the date recorded. </a:t>
            </a:r>
          </a:p>
          <a:p>
            <a:pPr marL="342900" indent="-342900" algn="l">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200" u="sng" dirty="0">
                <a:latin typeface="Calibri" panose="020F0502020204030204" pitchFamily="34" charset="0"/>
                <a:cs typeface="Calibri" panose="020F0502020204030204" pitchFamily="34" charset="0"/>
              </a:rPr>
              <a:t>Does not pass after acquired title </a:t>
            </a:r>
            <a:r>
              <a:rPr lang="en-US" sz="2200" dirty="0">
                <a:latin typeface="Calibri" panose="020F0502020204030204" pitchFamily="34" charset="0"/>
                <a:cs typeface="Calibri" panose="020F0502020204030204" pitchFamily="34" charset="0"/>
              </a:rPr>
              <a:t>that grantor may get in the property at a later date. </a:t>
            </a:r>
          </a:p>
          <a:p>
            <a:pPr marL="342900" indent="-342900" algn="l">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200" dirty="0">
                <a:latin typeface="Calibri" panose="020F0502020204030204" pitchFamily="34" charset="0"/>
                <a:cs typeface="Calibri" panose="020F0502020204030204" pitchFamily="34" charset="0"/>
              </a:rPr>
              <a:t>Typically used where someone is trying to clear an interest from the property (e.g., interest of ex-spouse)</a:t>
            </a:r>
          </a:p>
          <a:p>
            <a:pPr marL="342900" indent="-342900" algn="l">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200" dirty="0">
                <a:latin typeface="Calibri" panose="020F0502020204030204" pitchFamily="34" charset="0"/>
                <a:cs typeface="Calibri" panose="020F0502020204030204" pitchFamily="34" charset="0"/>
              </a:rPr>
              <a:t>Does not deny the grantee status of a good faith purchaser</a:t>
            </a:r>
          </a:p>
          <a:p>
            <a:pPr algn="l"/>
            <a:endParaRPr lang="en-US" sz="2000" dirty="0"/>
          </a:p>
        </p:txBody>
      </p:sp>
      <p:sp>
        <p:nvSpPr>
          <p:cNvPr id="29" name="Rectangle 28">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6939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565" y="874696"/>
            <a:ext cx="10058400" cy="670561"/>
          </a:xfrm>
        </p:spPr>
        <p:txBody>
          <a:bodyPr>
            <a:noAutofit/>
          </a:bodyPr>
          <a:lstStyle/>
          <a:p>
            <a:r>
              <a:rPr lang="en-US" sz="3600" dirty="0">
                <a:latin typeface="Calibri" panose="020F0502020204030204" pitchFamily="34" charset="0"/>
                <a:cs typeface="Calibri" panose="020F0502020204030204" pitchFamily="34" charset="0"/>
              </a:rPr>
              <a:t>Requirements for a valid transfer via deed</a:t>
            </a:r>
          </a:p>
        </p:txBody>
      </p:sp>
      <p:sp>
        <p:nvSpPr>
          <p:cNvPr id="3" name="Content Placeholder 2"/>
          <p:cNvSpPr>
            <a:spLocks noGrp="1"/>
          </p:cNvSpPr>
          <p:nvPr>
            <p:ph idx="1"/>
          </p:nvPr>
        </p:nvSpPr>
        <p:spPr>
          <a:xfrm>
            <a:off x="1214565" y="2141911"/>
            <a:ext cx="9905998" cy="3870960"/>
          </a:xfrm>
        </p:spPr>
        <p:txBody>
          <a:bodyPr>
            <a:normAutofit/>
          </a:bodyPr>
          <a:lstStyle/>
          <a:p>
            <a:pPr marL="457200" indent="-457200">
              <a:buFont typeface="+mj-lt"/>
              <a:buAutoNum type="alphaUcPeriod"/>
            </a:pPr>
            <a:r>
              <a:rPr lang="en-US" sz="2000" dirty="0">
                <a:latin typeface="Calibri" panose="020F0502020204030204" pitchFamily="34" charset="0"/>
                <a:cs typeface="Calibri" panose="020F0502020204030204" pitchFamily="34" charset="0"/>
              </a:rPr>
              <a:t>Designation of Parties</a:t>
            </a:r>
          </a:p>
          <a:p>
            <a:pPr marL="457200" indent="-457200">
              <a:buFont typeface="+mj-lt"/>
              <a:buAutoNum type="alphaUcPeriod"/>
            </a:pPr>
            <a:r>
              <a:rPr lang="en-US" sz="2000" dirty="0">
                <a:latin typeface="Calibri" panose="020F0502020204030204" pitchFamily="34" charset="0"/>
                <a:cs typeface="Calibri" panose="020F0502020204030204" pitchFamily="34" charset="0"/>
              </a:rPr>
              <a:t>Writing</a:t>
            </a:r>
          </a:p>
          <a:p>
            <a:pPr marL="457200" indent="-457200">
              <a:buFont typeface="+mj-lt"/>
              <a:buAutoNum type="alphaUcPeriod"/>
            </a:pPr>
            <a:r>
              <a:rPr lang="en-US" sz="2000" dirty="0">
                <a:latin typeface="Calibri" panose="020F0502020204030204" pitchFamily="34" charset="0"/>
                <a:cs typeface="Calibri" panose="020F0502020204030204" pitchFamily="34" charset="0"/>
              </a:rPr>
              <a:t>Words of Conveyance</a:t>
            </a:r>
          </a:p>
          <a:p>
            <a:pPr marL="457200" indent="-457200">
              <a:buFont typeface="+mj-lt"/>
              <a:buAutoNum type="alphaUcPeriod"/>
            </a:pPr>
            <a:r>
              <a:rPr lang="en-US" sz="2000" dirty="0">
                <a:latin typeface="Calibri" panose="020F0502020204030204" pitchFamily="34" charset="0"/>
                <a:cs typeface="Calibri" panose="020F0502020204030204" pitchFamily="34" charset="0"/>
              </a:rPr>
              <a:t>Legal Description</a:t>
            </a:r>
          </a:p>
          <a:p>
            <a:pPr marL="457200" indent="-457200">
              <a:buFont typeface="+mj-lt"/>
              <a:buAutoNum type="alphaUcPeriod"/>
            </a:pPr>
            <a:r>
              <a:rPr lang="en-US" sz="2000" dirty="0">
                <a:latin typeface="Calibri" panose="020F0502020204030204" pitchFamily="34" charset="0"/>
                <a:cs typeface="Calibri" panose="020F0502020204030204" pitchFamily="34" charset="0"/>
              </a:rPr>
              <a:t>Consideration</a:t>
            </a:r>
          </a:p>
          <a:p>
            <a:pPr marL="457200" indent="-457200">
              <a:buFont typeface="+mj-lt"/>
              <a:buAutoNum type="alphaUcPeriod"/>
            </a:pPr>
            <a:r>
              <a:rPr lang="en-US" sz="2000" dirty="0">
                <a:latin typeface="Calibri" panose="020F0502020204030204" pitchFamily="34" charset="0"/>
                <a:cs typeface="Calibri" panose="020F0502020204030204" pitchFamily="34" charset="0"/>
              </a:rPr>
              <a:t>Execution and Acknowledgement</a:t>
            </a:r>
          </a:p>
          <a:p>
            <a:pPr marL="457200" indent="-457200">
              <a:buFont typeface="+mj-lt"/>
              <a:buAutoNum type="alphaUcPeriod"/>
            </a:pPr>
            <a:r>
              <a:rPr lang="en-US" sz="2000" dirty="0">
                <a:latin typeface="Calibri" panose="020F0502020204030204" pitchFamily="34" charset="0"/>
                <a:cs typeface="Calibri" panose="020F0502020204030204" pitchFamily="34" charset="0"/>
              </a:rPr>
              <a:t>Delivery and Acceptance</a:t>
            </a:r>
          </a:p>
        </p:txBody>
      </p:sp>
      <p:pic>
        <p:nvPicPr>
          <p:cNvPr id="5" name="Picture 8">
            <a:extLst>
              <a:ext uri="{FF2B5EF4-FFF2-40B4-BE49-F238E27FC236}">
                <a16:creationId xmlns:a16="http://schemas.microsoft.com/office/drawing/2014/main" id="{BA9F430F-6187-4AAB-A1EC-1E6AB58B29B4}"/>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791" r="1" b="9793"/>
          <a:stretch/>
        </p:blipFill>
        <p:spPr bwMode="auto">
          <a:xfrm>
            <a:off x="5367130" y="2141911"/>
            <a:ext cx="6506285" cy="3891392"/>
          </a:xfrm>
          <a:prstGeom prst="rect">
            <a:avLst/>
          </a:prstGeom>
          <a:solidFill>
            <a:srgbClr val="FFFFFF"/>
          </a:solidFill>
        </p:spPr>
      </p:pic>
    </p:spTree>
    <p:extLst>
      <p:ext uri="{BB962C8B-B14F-4D97-AF65-F5344CB8AC3E}">
        <p14:creationId xmlns:p14="http://schemas.microsoft.com/office/powerpoint/2010/main" val="2815216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9BF86437-50CF-4718-A98A-5247F935924F}"/>
              </a:ext>
            </a:extLst>
          </p:cNvPr>
          <p:cNvSpPr txBox="1"/>
          <p:nvPr/>
        </p:nvSpPr>
        <p:spPr>
          <a:xfrm>
            <a:off x="492369" y="605896"/>
            <a:ext cx="3933857" cy="3886591"/>
          </a:xfrm>
          <a:prstGeom prst="rect">
            <a:avLst/>
          </a:prstGeom>
        </p:spPr>
        <p:txBody>
          <a:bodyPr vert="horz" lIns="91440" tIns="45720" rIns="91440" bIns="45720" rtlCol="0" anchor="ctr">
            <a:normAutofit/>
          </a:bodyPr>
          <a:lstStyle/>
          <a:p>
            <a:pPr algn="ctr"/>
            <a:r>
              <a:rPr lang="en-US" sz="5400" dirty="0">
                <a:solidFill>
                  <a:schemeClr val="bg1"/>
                </a:solidFill>
                <a:latin typeface="+mj-lt"/>
                <a:cs typeface="Calibri" panose="020F0502020204030204" pitchFamily="34" charset="0"/>
              </a:rPr>
              <a:t>Bargain &amp; Sale Deed</a:t>
            </a:r>
          </a:p>
        </p:txBody>
      </p:sp>
      <p:sp>
        <p:nvSpPr>
          <p:cNvPr id="5" name="TextBox 4">
            <a:extLst>
              <a:ext uri="{FF2B5EF4-FFF2-40B4-BE49-F238E27FC236}">
                <a16:creationId xmlns:a16="http://schemas.microsoft.com/office/drawing/2014/main" id="{C960D287-3BBD-43CA-A547-1C2D46444F79}"/>
              </a:ext>
            </a:extLst>
          </p:cNvPr>
          <p:cNvSpPr txBox="1"/>
          <p:nvPr/>
        </p:nvSpPr>
        <p:spPr>
          <a:xfrm>
            <a:off x="5231958" y="605896"/>
            <a:ext cx="5923721" cy="5384086"/>
          </a:xfrm>
          <a:prstGeom prst="rect">
            <a:avLst/>
          </a:prstGeom>
        </p:spPr>
        <p:txBody>
          <a:bodyPr vert="horz" lIns="0" tIns="45720" rIns="0" bIns="45720" rtlCol="0" anchor="ctr">
            <a:normAutofit/>
          </a:bodyPr>
          <a:lstStyle/>
          <a:p>
            <a:pPr marL="342900" indent="-342900" algn="l">
              <a:buFont typeface="Arial" panose="020B0604020202020204" pitchFamily="34" charset="0"/>
              <a:buChar char="•"/>
            </a:pPr>
            <a:r>
              <a:rPr lang="en-US" sz="2200" dirty="0">
                <a:latin typeface="Calibri" panose="020F0502020204030204" pitchFamily="34" charset="0"/>
                <a:cs typeface="Calibri" panose="020F0502020204030204" pitchFamily="34" charset="0"/>
              </a:rPr>
              <a:t>Passes all interest the grantor has or </a:t>
            </a:r>
            <a:r>
              <a:rPr lang="en-US" sz="2200" u="sng" dirty="0">
                <a:latin typeface="Calibri" panose="020F0502020204030204" pitchFamily="34" charset="0"/>
                <a:cs typeface="Calibri" panose="020F0502020204030204" pitchFamily="34" charset="0"/>
              </a:rPr>
              <a:t>may acquire later </a:t>
            </a:r>
            <a:r>
              <a:rPr lang="en-US" sz="2200" dirty="0">
                <a:latin typeface="Calibri" panose="020F0502020204030204" pitchFamily="34" charset="0"/>
                <a:cs typeface="Calibri" panose="020F0502020204030204" pitchFamily="34" charset="0"/>
              </a:rPr>
              <a:t>in the property, meaning that it passes after-acquired title. However, it does not give any warranties as to the status of the title to the property. </a:t>
            </a:r>
          </a:p>
          <a:p>
            <a:pPr marL="342900" indent="-342900" algn="l">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200" dirty="0">
                <a:latin typeface="Calibri" panose="020F0502020204030204" pitchFamily="34" charset="0"/>
                <a:cs typeface="Calibri" panose="020F0502020204030204" pitchFamily="34" charset="0"/>
              </a:rPr>
              <a:t>Used in situations where grantor does not want to expose himself to representations of the title.</a:t>
            </a:r>
          </a:p>
          <a:p>
            <a:pPr algn="l"/>
            <a:endParaRPr lang="en-US" sz="2000" dirty="0"/>
          </a:p>
        </p:txBody>
      </p:sp>
      <p:sp>
        <p:nvSpPr>
          <p:cNvPr id="29" name="Rectangle 28">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66892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9BF86437-50CF-4718-A98A-5247F935924F}"/>
              </a:ext>
            </a:extLst>
          </p:cNvPr>
          <p:cNvSpPr txBox="1"/>
          <p:nvPr/>
        </p:nvSpPr>
        <p:spPr>
          <a:xfrm>
            <a:off x="492369" y="605896"/>
            <a:ext cx="3933857" cy="3886591"/>
          </a:xfrm>
          <a:prstGeom prst="rect">
            <a:avLst/>
          </a:prstGeom>
        </p:spPr>
        <p:txBody>
          <a:bodyPr vert="horz" lIns="91440" tIns="45720" rIns="91440" bIns="45720" rtlCol="0" anchor="ctr">
            <a:normAutofit/>
          </a:bodyPr>
          <a:lstStyle/>
          <a:p>
            <a:pPr algn="ctr"/>
            <a:r>
              <a:rPr lang="en-US" sz="5400" dirty="0">
                <a:solidFill>
                  <a:schemeClr val="bg1"/>
                </a:solidFill>
                <a:latin typeface="+mj-lt"/>
                <a:cs typeface="Calibri" panose="020F0502020204030204" pitchFamily="34" charset="0"/>
              </a:rPr>
              <a:t>Special </a:t>
            </a:r>
          </a:p>
          <a:p>
            <a:pPr algn="ctr"/>
            <a:r>
              <a:rPr lang="en-US" sz="5400" dirty="0">
                <a:solidFill>
                  <a:schemeClr val="bg1"/>
                </a:solidFill>
                <a:latin typeface="+mj-lt"/>
                <a:cs typeface="Calibri" panose="020F0502020204030204" pitchFamily="34" charset="0"/>
              </a:rPr>
              <a:t>Warranty Deed</a:t>
            </a:r>
          </a:p>
        </p:txBody>
      </p:sp>
      <p:sp>
        <p:nvSpPr>
          <p:cNvPr id="5" name="TextBox 4">
            <a:extLst>
              <a:ext uri="{FF2B5EF4-FFF2-40B4-BE49-F238E27FC236}">
                <a16:creationId xmlns:a16="http://schemas.microsoft.com/office/drawing/2014/main" id="{C960D287-3BBD-43CA-A547-1C2D46444F79}"/>
              </a:ext>
            </a:extLst>
          </p:cNvPr>
          <p:cNvSpPr txBox="1"/>
          <p:nvPr/>
        </p:nvSpPr>
        <p:spPr>
          <a:xfrm>
            <a:off x="5231958" y="605896"/>
            <a:ext cx="5923721" cy="3276991"/>
          </a:xfrm>
          <a:prstGeom prst="rect">
            <a:avLst/>
          </a:prstGeom>
        </p:spPr>
        <p:txBody>
          <a:bodyPr vert="horz" lIns="0" tIns="45720" rIns="0" bIns="45720" rtlCol="0" anchor="ctr">
            <a:normAutofit/>
          </a:bodyPr>
          <a:lstStyle/>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Passes all interest the grantor has or </a:t>
            </a:r>
            <a:r>
              <a:rPr lang="en-US" sz="2200" u="sng" dirty="0">
                <a:latin typeface="Calibri" panose="020F0502020204030204" pitchFamily="34" charset="0"/>
                <a:cs typeface="Calibri" panose="020F0502020204030204" pitchFamily="34" charset="0"/>
              </a:rPr>
              <a:t>may acquire later </a:t>
            </a:r>
            <a:r>
              <a:rPr lang="en-US" sz="2200" dirty="0">
                <a:latin typeface="Calibri" panose="020F0502020204030204" pitchFamily="34" charset="0"/>
                <a:cs typeface="Calibri" panose="020F0502020204030204" pitchFamily="34" charset="0"/>
              </a:rPr>
              <a:t>in the property, meaning that it passes after-acquired title.  Grantor Warrants title is free of encumbrances </a:t>
            </a:r>
            <a:r>
              <a:rPr lang="en-US" sz="2200" u="sng" dirty="0">
                <a:latin typeface="Calibri" panose="020F0502020204030204" pitchFamily="34" charset="0"/>
                <a:cs typeface="Calibri" panose="020F0502020204030204" pitchFamily="34" charset="0"/>
              </a:rPr>
              <a:t>created or suffered</a:t>
            </a:r>
            <a:r>
              <a:rPr lang="en-US" sz="2200" dirty="0">
                <a:latin typeface="Calibri" panose="020F0502020204030204" pitchFamily="34" charset="0"/>
                <a:cs typeface="Calibri" panose="020F0502020204030204" pitchFamily="34" charset="0"/>
              </a:rPr>
              <a:t> by the grantor except as specifically set forth in the deed.  ORS 93.855</a:t>
            </a:r>
          </a:p>
        </p:txBody>
      </p:sp>
      <p:sp>
        <p:nvSpPr>
          <p:cNvPr id="29" name="Rectangle 28">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20091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9BF86437-50CF-4718-A98A-5247F935924F}"/>
              </a:ext>
            </a:extLst>
          </p:cNvPr>
          <p:cNvSpPr txBox="1"/>
          <p:nvPr/>
        </p:nvSpPr>
        <p:spPr>
          <a:xfrm>
            <a:off x="492369" y="605896"/>
            <a:ext cx="3933857" cy="3886591"/>
          </a:xfrm>
          <a:prstGeom prst="rect">
            <a:avLst/>
          </a:prstGeom>
        </p:spPr>
        <p:txBody>
          <a:bodyPr vert="horz" lIns="91440" tIns="45720" rIns="91440" bIns="45720" rtlCol="0" anchor="ctr">
            <a:normAutofit/>
          </a:bodyPr>
          <a:lstStyle/>
          <a:p>
            <a:pPr algn="ctr"/>
            <a:r>
              <a:rPr lang="en-US" sz="5400" dirty="0">
                <a:solidFill>
                  <a:schemeClr val="bg1"/>
                </a:solidFill>
                <a:latin typeface="+mj-lt"/>
                <a:cs typeface="Calibri" panose="020F0502020204030204" pitchFamily="34" charset="0"/>
              </a:rPr>
              <a:t>Warranty Deed</a:t>
            </a:r>
          </a:p>
        </p:txBody>
      </p:sp>
      <p:sp>
        <p:nvSpPr>
          <p:cNvPr id="5" name="TextBox 4">
            <a:extLst>
              <a:ext uri="{FF2B5EF4-FFF2-40B4-BE49-F238E27FC236}">
                <a16:creationId xmlns:a16="http://schemas.microsoft.com/office/drawing/2014/main" id="{C960D287-3BBD-43CA-A547-1C2D46444F79}"/>
              </a:ext>
            </a:extLst>
          </p:cNvPr>
          <p:cNvSpPr txBox="1"/>
          <p:nvPr/>
        </p:nvSpPr>
        <p:spPr>
          <a:xfrm>
            <a:off x="5231958" y="605896"/>
            <a:ext cx="5923721" cy="5384086"/>
          </a:xfrm>
          <a:prstGeom prst="rect">
            <a:avLst/>
          </a:prstGeom>
        </p:spPr>
        <p:txBody>
          <a:bodyPr vert="horz" lIns="0" tIns="45720" rIns="0" bIns="45720" rtlCol="0" anchor="ctr">
            <a:normAutofit fontScale="92500" lnSpcReduction="20000"/>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Passes all interest the grantor has or </a:t>
            </a:r>
            <a:r>
              <a:rPr lang="en-US" sz="2400" u="sng" dirty="0">
                <a:latin typeface="Calibri" panose="020F0502020204030204" pitchFamily="34" charset="0"/>
                <a:cs typeface="Calibri" panose="020F0502020204030204" pitchFamily="34" charset="0"/>
              </a:rPr>
              <a:t>may acquire later </a:t>
            </a:r>
            <a:r>
              <a:rPr lang="en-US" sz="2400" dirty="0">
                <a:latin typeface="Calibri" panose="020F0502020204030204" pitchFamily="34" charset="0"/>
                <a:cs typeface="Calibri" panose="020F0502020204030204" pitchFamily="34" charset="0"/>
              </a:rPr>
              <a:t>in the property, meaning that it passes after-acquired title. It also makes specific representations as to the title of the property, called warranties. </a:t>
            </a:r>
          </a:p>
          <a:p>
            <a:pPr marL="342900" indent="-342900" algn="l">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400" dirty="0">
                <a:latin typeface="Calibri" panose="020F0502020204030204" pitchFamily="34" charset="0"/>
                <a:cs typeface="Calibri" panose="020F0502020204030204" pitchFamily="34" charset="0"/>
              </a:rPr>
              <a:t>These warranties include:</a:t>
            </a:r>
          </a:p>
          <a:p>
            <a:pPr marL="800100" lvl="1" indent="-34290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grantor has all the estate in the property they purport to convey</a:t>
            </a:r>
          </a:p>
          <a:p>
            <a:pPr marL="800100" lvl="1" indent="-34290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grantor is seized (legal possessor of) the estate or interest conveyed</a:t>
            </a:r>
          </a:p>
          <a:p>
            <a:pPr marL="800100" lvl="1" indent="-34290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grantor will defend the title against a third party</a:t>
            </a:r>
          </a:p>
          <a:p>
            <a:pPr marL="800100" lvl="1" indent="-34290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property is free from encumbrances, except those specifically enumerated.</a:t>
            </a: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400" dirty="0">
                <a:latin typeface="Calibri" panose="020F0502020204030204" pitchFamily="34" charset="0"/>
                <a:cs typeface="Calibri" panose="020F0502020204030204" pitchFamily="34" charset="0"/>
              </a:rPr>
              <a:t>Title Companies prefer warranty deeds because of the right of subrogation</a:t>
            </a:r>
          </a:p>
          <a:p>
            <a:pPr algn="l"/>
            <a:endParaRPr lang="en-US" sz="2000" dirty="0"/>
          </a:p>
        </p:txBody>
      </p:sp>
      <p:sp>
        <p:nvSpPr>
          <p:cNvPr id="29" name="Rectangle 28">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88838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9BF86437-50CF-4718-A98A-5247F935924F}"/>
              </a:ext>
            </a:extLst>
          </p:cNvPr>
          <p:cNvSpPr txBox="1"/>
          <p:nvPr/>
        </p:nvSpPr>
        <p:spPr>
          <a:xfrm>
            <a:off x="492369" y="605896"/>
            <a:ext cx="3933857" cy="3886591"/>
          </a:xfrm>
          <a:prstGeom prst="rect">
            <a:avLst/>
          </a:prstGeom>
        </p:spPr>
        <p:txBody>
          <a:bodyPr vert="horz" lIns="91440" tIns="45720" rIns="91440" bIns="45720" rtlCol="0" anchor="ctr">
            <a:normAutofit/>
          </a:bodyPr>
          <a:lstStyle/>
          <a:p>
            <a:pPr algn="ctr"/>
            <a:r>
              <a:rPr lang="en-US" sz="5400" dirty="0">
                <a:solidFill>
                  <a:schemeClr val="bg1"/>
                </a:solidFill>
                <a:latin typeface="+mj-lt"/>
                <a:cs typeface="Calibri" panose="020F0502020204030204" pitchFamily="34" charset="0"/>
              </a:rPr>
              <a:t>Fulfillment deeds</a:t>
            </a:r>
          </a:p>
        </p:txBody>
      </p:sp>
      <p:sp>
        <p:nvSpPr>
          <p:cNvPr id="5" name="TextBox 4">
            <a:extLst>
              <a:ext uri="{FF2B5EF4-FFF2-40B4-BE49-F238E27FC236}">
                <a16:creationId xmlns:a16="http://schemas.microsoft.com/office/drawing/2014/main" id="{C960D287-3BBD-43CA-A547-1C2D46444F79}"/>
              </a:ext>
            </a:extLst>
          </p:cNvPr>
          <p:cNvSpPr txBox="1"/>
          <p:nvPr/>
        </p:nvSpPr>
        <p:spPr>
          <a:xfrm>
            <a:off x="5231958" y="605896"/>
            <a:ext cx="5923721" cy="5646208"/>
          </a:xfrm>
          <a:prstGeom prst="rect">
            <a:avLst/>
          </a:prstGeom>
        </p:spPr>
        <p:txBody>
          <a:bodyPr vert="horz" lIns="0" tIns="45720" rIns="0" bIns="45720" rtlCol="0" anchor="ctr">
            <a:normAutofit/>
          </a:bodyPr>
          <a:lstStyle/>
          <a:p>
            <a:pPr marL="342900" indent="-342900" algn="l">
              <a:buFont typeface="Arial" panose="020B0604020202020204" pitchFamily="34" charset="0"/>
              <a:buChar char="•"/>
            </a:pPr>
            <a:r>
              <a:rPr lang="en-US" sz="2200" dirty="0">
                <a:latin typeface="Calibri" panose="020F0502020204030204" pitchFamily="34" charset="0"/>
                <a:cs typeface="Calibri" panose="020F0502020204030204" pitchFamily="34" charset="0"/>
              </a:rPr>
              <a:t>Used when a contract is paid off, and seller is conveying title to the buyer. </a:t>
            </a:r>
          </a:p>
          <a:p>
            <a:pPr marL="342900" indent="-342900" algn="l">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200" dirty="0">
                <a:latin typeface="Calibri" panose="020F0502020204030204" pitchFamily="34" charset="0"/>
                <a:cs typeface="Calibri" panose="020F0502020204030204" pitchFamily="34" charset="0"/>
              </a:rPr>
              <a:t>The warranties are limited to only those created by the seller - there are no warranties for any defects to the title that the buyer placed upon the property.</a:t>
            </a:r>
          </a:p>
          <a:p>
            <a:pPr marL="342900" indent="-342900" algn="l">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200" dirty="0">
                <a:latin typeface="Calibri" panose="020F0502020204030204" pitchFamily="34" charset="0"/>
                <a:cs typeface="Calibri" panose="020F0502020204030204" pitchFamily="34" charset="0"/>
              </a:rPr>
              <a:t>Generally, most contracts will call for a special warranty deed to fulfill a contract. But if the contract is silent as to the type of deed, a quitclaim or bargain and sale may be used. However, a quitclaim deed should not be used with a collection escrow.</a:t>
            </a:r>
          </a:p>
          <a:p>
            <a:pPr algn="l"/>
            <a:endParaRPr lang="en-US" sz="2000" dirty="0"/>
          </a:p>
        </p:txBody>
      </p:sp>
      <p:sp>
        <p:nvSpPr>
          <p:cNvPr id="29" name="Rectangle 28">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12014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9BF86437-50CF-4718-A98A-5247F935924F}"/>
              </a:ext>
            </a:extLst>
          </p:cNvPr>
          <p:cNvSpPr txBox="1"/>
          <p:nvPr/>
        </p:nvSpPr>
        <p:spPr>
          <a:xfrm>
            <a:off x="492369" y="605896"/>
            <a:ext cx="3642309" cy="3886591"/>
          </a:xfrm>
          <a:prstGeom prst="rect">
            <a:avLst/>
          </a:prstGeom>
        </p:spPr>
        <p:txBody>
          <a:bodyPr vert="horz" lIns="91440" tIns="45720" rIns="91440" bIns="45720" rtlCol="0" anchor="ctr">
            <a:normAutofit/>
          </a:bodyPr>
          <a:lstStyle/>
          <a:p>
            <a:pPr algn="ctr"/>
            <a:r>
              <a:rPr lang="en-US" sz="5400" dirty="0">
                <a:solidFill>
                  <a:schemeClr val="bg1"/>
                </a:solidFill>
                <a:latin typeface="+mj-lt"/>
                <a:cs typeface="Calibri" panose="020F0502020204030204" pitchFamily="34" charset="0"/>
              </a:rPr>
              <a:t>Fiduciary deeds</a:t>
            </a:r>
          </a:p>
        </p:txBody>
      </p:sp>
      <p:sp>
        <p:nvSpPr>
          <p:cNvPr id="5" name="TextBox 4">
            <a:extLst>
              <a:ext uri="{FF2B5EF4-FFF2-40B4-BE49-F238E27FC236}">
                <a16:creationId xmlns:a16="http://schemas.microsoft.com/office/drawing/2014/main" id="{C960D287-3BBD-43CA-A547-1C2D46444F79}"/>
              </a:ext>
            </a:extLst>
          </p:cNvPr>
          <p:cNvSpPr txBox="1"/>
          <p:nvPr/>
        </p:nvSpPr>
        <p:spPr>
          <a:xfrm>
            <a:off x="4948518" y="484094"/>
            <a:ext cx="6751113" cy="5768010"/>
          </a:xfrm>
          <a:prstGeom prst="rect">
            <a:avLst/>
          </a:prstGeom>
        </p:spPr>
        <p:txBody>
          <a:bodyPr vert="horz" lIns="0" tIns="45720" rIns="0" bIns="45720" rtlCol="0" anchor="ctr">
            <a:normAutofit lnSpcReduction="10000"/>
          </a:bodyPr>
          <a:lstStyle/>
          <a:p>
            <a:pPr marL="0" marR="0">
              <a:lnSpc>
                <a:spcPct val="107000"/>
              </a:lnSpc>
              <a:spcBef>
                <a:spcPts val="0"/>
              </a:spcBef>
              <a:spcAft>
                <a:spcPts val="80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Trustees deed </a:t>
            </a:r>
            <a:r>
              <a:rPr lang="en-US" sz="2200" dirty="0">
                <a:effectLst/>
                <a:latin typeface="Calibri" panose="020F0502020204030204" pitchFamily="34" charset="0"/>
                <a:ea typeface="Calibri" panose="020F0502020204030204" pitchFamily="34" charset="0"/>
                <a:cs typeface="Times New Roman" panose="02020603050405020304" pitchFamily="18" charset="0"/>
              </a:rPr>
              <a:t>– by this I mean a deed given by successor trustee of a revocable trust (not in a foreclosure situation)</a:t>
            </a:r>
          </a:p>
          <a:p>
            <a:pPr marL="342900" marR="0" lvl="0" indent="-342900">
              <a:lnSpc>
                <a:spcPct val="107000"/>
              </a:lnSpc>
              <a:spcBef>
                <a:spcPts val="0"/>
              </a:spcBef>
              <a:spcAft>
                <a:spcPts val="80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Typically, a type bargain &amp; sale deed because a successor trustee lacks the requisite knowledge to warrant title</a:t>
            </a:r>
          </a:p>
          <a:p>
            <a:pPr marL="0" marR="0">
              <a:lnSpc>
                <a:spcPct val="107000"/>
              </a:lnSpc>
              <a:spcBef>
                <a:spcPts val="0"/>
              </a:spcBef>
              <a:spcAft>
                <a:spcPts val="80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Personal Representatives Deed, Conservators Deed</a:t>
            </a:r>
          </a:p>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Deeds used in conjunction with court proceedings basically, a form of bargain and sale deed, used by either a personal representative in a probate, an affiant in a small estate or a conservator in a conservatorship.</a:t>
            </a:r>
          </a:p>
          <a:p>
            <a:pPr marL="342900" marR="0" lvl="0" indent="-342900">
              <a:lnSpc>
                <a:spcPct val="107000"/>
              </a:lnSpc>
              <a:spcBef>
                <a:spcPts val="0"/>
              </a:spcBef>
              <a:spcAft>
                <a:spcPts val="80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Grantors are not title holders to the real property.</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Heirs or devisees or the protected person holds title</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2200" dirty="0">
                <a:effectLst/>
                <a:latin typeface="Calibri" panose="020F0502020204030204" pitchFamily="34" charset="0"/>
                <a:ea typeface="Calibri" panose="020F0502020204030204" pitchFamily="34" charset="0"/>
                <a:cs typeface="Times New Roman" panose="02020603050405020304" pitchFamily="18" charset="0"/>
              </a:rPr>
              <a:t>Must comply with court procedures – such as the 4 month claim/challenge period in small estate or probate</a:t>
            </a:r>
          </a:p>
          <a:p>
            <a:pPr>
              <a:lnSpc>
                <a:spcPct val="90000"/>
              </a:lnSpc>
              <a:spcAft>
                <a:spcPts val="600"/>
              </a:spcAft>
              <a:buFont typeface="Calibri" panose="020F0502020204030204" pitchFamily="34" charset="0"/>
            </a:pPr>
            <a:endParaRPr lang="en-US" sz="1700" dirty="0">
              <a:solidFill>
                <a:schemeClr val="tx1">
                  <a:lumMod val="75000"/>
                  <a:lumOff val="25000"/>
                </a:schemeClr>
              </a:solidFill>
            </a:endParaRPr>
          </a:p>
        </p:txBody>
      </p:sp>
      <p:sp>
        <p:nvSpPr>
          <p:cNvPr id="29" name="Rectangle 28">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50738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9BF86437-50CF-4718-A98A-5247F935924F}"/>
              </a:ext>
            </a:extLst>
          </p:cNvPr>
          <p:cNvSpPr txBox="1"/>
          <p:nvPr/>
        </p:nvSpPr>
        <p:spPr>
          <a:xfrm>
            <a:off x="492369" y="605896"/>
            <a:ext cx="3642309" cy="478773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spc="-50" dirty="0">
                <a:solidFill>
                  <a:srgbClr val="FFFFFF"/>
                </a:solidFill>
                <a:latin typeface="+mj-lt"/>
                <a:ea typeface="+mj-ea"/>
                <a:cs typeface="+mj-cs"/>
              </a:rPr>
              <a:t>Transfer on Death Deed</a:t>
            </a:r>
          </a:p>
        </p:txBody>
      </p:sp>
      <p:sp>
        <p:nvSpPr>
          <p:cNvPr id="5" name="TextBox 4">
            <a:extLst>
              <a:ext uri="{FF2B5EF4-FFF2-40B4-BE49-F238E27FC236}">
                <a16:creationId xmlns:a16="http://schemas.microsoft.com/office/drawing/2014/main" id="{C960D287-3BBD-43CA-A547-1C2D46444F79}"/>
              </a:ext>
            </a:extLst>
          </p:cNvPr>
          <p:cNvSpPr txBox="1"/>
          <p:nvPr/>
        </p:nvSpPr>
        <p:spPr>
          <a:xfrm>
            <a:off x="4961966" y="605896"/>
            <a:ext cx="6373906" cy="5646208"/>
          </a:xfrm>
          <a:prstGeom prst="rect">
            <a:avLst/>
          </a:prstGeom>
        </p:spPr>
        <p:txBody>
          <a:bodyPr vert="horz" lIns="0" tIns="45720" rIns="0" bIns="45720" rtlCol="0" anchor="ctr">
            <a:noAutofit/>
          </a:bodyPr>
          <a:lstStyle/>
          <a:p>
            <a:pPr marL="342900" indent="-342900">
              <a:lnSpc>
                <a:spcPct val="90000"/>
              </a:lnSpc>
              <a:spcAft>
                <a:spcPts val="600"/>
              </a:spcAft>
              <a:buFont typeface="Arial" panose="020B0604020202020204" pitchFamily="34"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In 2012, Oregon Adopted the Uniform Transfer on Death Act</a:t>
            </a:r>
          </a:p>
          <a:p>
            <a:pPr marL="342900" indent="-342900">
              <a:lnSpc>
                <a:spcPct val="90000"/>
              </a:lnSpc>
              <a:spcAft>
                <a:spcPts val="600"/>
              </a:spcAft>
              <a:buFont typeface="Arial" panose="020B0604020202020204" pitchFamily="34"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Allows of use of TOD Deed, which is a type of bargain and sale deed</a:t>
            </a:r>
          </a:p>
          <a:p>
            <a:pPr marL="342900" indent="-342900">
              <a:lnSpc>
                <a:spcPct val="90000"/>
              </a:lnSpc>
              <a:spcAft>
                <a:spcPts val="600"/>
              </a:spcAft>
              <a:buFont typeface="Arial" panose="020B0604020202020204" pitchFamily="34"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Names Beneficiary(</a:t>
            </a:r>
            <a:r>
              <a:rPr lang="en-US" sz="2200" dirty="0" err="1">
                <a:solidFill>
                  <a:schemeClr val="tx1">
                    <a:lumMod val="75000"/>
                    <a:lumOff val="25000"/>
                  </a:schemeClr>
                </a:solidFill>
                <a:latin typeface="Calibri" panose="020F0502020204030204" pitchFamily="34" charset="0"/>
                <a:cs typeface="Calibri" panose="020F0502020204030204" pitchFamily="34" charset="0"/>
              </a:rPr>
              <a:t>ies</a:t>
            </a:r>
            <a:r>
              <a:rPr lang="en-US" sz="2200" dirty="0">
                <a:solidFill>
                  <a:schemeClr val="tx1">
                    <a:lumMod val="75000"/>
                    <a:lumOff val="25000"/>
                  </a:schemeClr>
                </a:solidFill>
                <a:latin typeface="Calibri" panose="020F0502020204030204" pitchFamily="34" charset="0"/>
                <a:cs typeface="Calibri" panose="020F0502020204030204" pitchFamily="34" charset="0"/>
              </a:rPr>
              <a:t>) who take title upon death of grantor</a:t>
            </a:r>
          </a:p>
          <a:p>
            <a:pPr marL="342900" indent="-342900">
              <a:lnSpc>
                <a:spcPct val="90000"/>
              </a:lnSpc>
              <a:spcAft>
                <a:spcPts val="600"/>
              </a:spcAft>
              <a:buFont typeface="Arial" panose="020B0604020202020204" pitchFamily="34"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Must be recorded before the transferor’s death</a:t>
            </a:r>
          </a:p>
          <a:p>
            <a:pPr marL="342900" indent="-342900">
              <a:lnSpc>
                <a:spcPct val="90000"/>
              </a:lnSpc>
              <a:spcAft>
                <a:spcPts val="600"/>
              </a:spcAft>
              <a:buFont typeface="Arial" panose="020B0604020202020204" pitchFamily="34"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Must convey to specific beneficiary</a:t>
            </a:r>
          </a:p>
          <a:p>
            <a:pPr marL="342900" indent="-342900">
              <a:lnSpc>
                <a:spcPct val="90000"/>
              </a:lnSpc>
              <a:spcAft>
                <a:spcPts val="600"/>
              </a:spcAft>
              <a:buFont typeface="Arial" panose="020B0604020202020204" pitchFamily="34"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TOD Deed can be revoked by a subsequent transfer or new TOD Deed</a:t>
            </a:r>
          </a:p>
          <a:p>
            <a:pPr marL="342900" indent="-342900">
              <a:lnSpc>
                <a:spcPct val="90000"/>
              </a:lnSpc>
              <a:spcAft>
                <a:spcPts val="600"/>
              </a:spcAft>
              <a:buFont typeface="Arial" panose="020B0604020202020204" pitchFamily="34"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Problem: 18 month period for challenge of creditors and heirs or devisees</a:t>
            </a:r>
          </a:p>
        </p:txBody>
      </p:sp>
      <p:sp>
        <p:nvSpPr>
          <p:cNvPr id="29" name="Rectangle 28">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9869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35">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9BF86437-50CF-4718-A98A-5247F935924F}"/>
              </a:ext>
            </a:extLst>
          </p:cNvPr>
          <p:cNvSpPr txBox="1"/>
          <p:nvPr/>
        </p:nvSpPr>
        <p:spPr>
          <a:xfrm>
            <a:off x="357809" y="233653"/>
            <a:ext cx="10058400" cy="145075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spc="-50" dirty="0">
                <a:solidFill>
                  <a:srgbClr val="FFFFFF"/>
                </a:solidFill>
                <a:latin typeface="Bookman Old Style" panose="02050604050505020204" pitchFamily="18" charset="0"/>
                <a:ea typeface="+mj-ea"/>
                <a:cs typeface="Calibri" panose="020F0502020204030204" pitchFamily="34" charset="0"/>
              </a:rPr>
              <a:t>COMMON ERRORS</a:t>
            </a:r>
          </a:p>
        </p:txBody>
      </p:sp>
      <p:sp>
        <p:nvSpPr>
          <p:cNvPr id="5" name="TextBox 4">
            <a:extLst>
              <a:ext uri="{FF2B5EF4-FFF2-40B4-BE49-F238E27FC236}">
                <a16:creationId xmlns:a16="http://schemas.microsoft.com/office/drawing/2014/main" id="{C960D287-3BBD-43CA-A547-1C2D46444F79}"/>
              </a:ext>
            </a:extLst>
          </p:cNvPr>
          <p:cNvSpPr txBox="1"/>
          <p:nvPr/>
        </p:nvSpPr>
        <p:spPr>
          <a:xfrm>
            <a:off x="1096963" y="2675694"/>
            <a:ext cx="3209994" cy="3193294"/>
          </a:xfrm>
          <a:prstGeom prst="rect">
            <a:avLst/>
          </a:prstGeom>
        </p:spPr>
        <p:txBody>
          <a:bodyPr vert="horz" lIns="0" tIns="45720" rIns="0" bIns="45720" rtlCol="0">
            <a:normAutofit/>
          </a:bodyPr>
          <a:lstStyle/>
          <a:p>
            <a:pPr marL="342900" indent="-342900">
              <a:lnSpc>
                <a:spcPct val="90000"/>
              </a:lnSpc>
              <a:spcAft>
                <a:spcPts val="600"/>
              </a:spcAft>
              <a:buFont typeface="Calibri" panose="020F0502020204030204" pitchFamily="34" charset="0"/>
              <a:buChar char="•"/>
            </a:pPr>
            <a:endParaRPr lang="en-US" sz="1100" dirty="0">
              <a:solidFill>
                <a:schemeClr val="tx1">
                  <a:lumMod val="75000"/>
                  <a:lumOff val="25000"/>
                </a:schemeClr>
              </a:solidFill>
            </a:endParaRPr>
          </a:p>
        </p:txBody>
      </p:sp>
      <p:sp>
        <p:nvSpPr>
          <p:cNvPr id="42" name="Rectangle 41">
            <a:extLst>
              <a:ext uri="{FF2B5EF4-FFF2-40B4-BE49-F238E27FC236}">
                <a16:creationId xmlns:a16="http://schemas.microsoft.com/office/drawing/2014/main" id="{9B834327-03F1-4931-8261-971373A5A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extBox 14">
            <a:extLst>
              <a:ext uri="{FF2B5EF4-FFF2-40B4-BE49-F238E27FC236}">
                <a16:creationId xmlns:a16="http://schemas.microsoft.com/office/drawing/2014/main" id="{79E5E068-54E6-4838-94C5-6DD4142AD474}"/>
              </a:ext>
            </a:extLst>
          </p:cNvPr>
          <p:cNvSpPr txBox="1"/>
          <p:nvPr/>
        </p:nvSpPr>
        <p:spPr>
          <a:xfrm>
            <a:off x="357809" y="1975261"/>
            <a:ext cx="3829878" cy="3447098"/>
          </a:xfrm>
          <a:prstGeom prst="rect">
            <a:avLst/>
          </a:prstGeom>
          <a:noFill/>
        </p:spPr>
        <p:txBody>
          <a:bodyPr wrap="square">
            <a:spAutoFit/>
          </a:bodyPr>
          <a:lstStyle/>
          <a:p>
            <a:pPr>
              <a:spcBef>
                <a:spcPts val="1200"/>
              </a:spcBef>
            </a:pPr>
            <a:r>
              <a:rPr lang="en-US" sz="2400" dirty="0">
                <a:solidFill>
                  <a:schemeClr val="accent1"/>
                </a:solidFill>
                <a:latin typeface="Calibri" panose="020F0502020204030204" pitchFamily="34" charset="0"/>
                <a:cs typeface="Calibri" panose="020F0502020204030204" pitchFamily="34" charset="0"/>
              </a:rPr>
              <a:t>GRANTOR/GRANTEE </a:t>
            </a:r>
          </a:p>
          <a:p>
            <a:pPr marL="514350" indent="-514350">
              <a:spcBef>
                <a:spcPts val="1200"/>
              </a:spcBef>
              <a:buAutoNum type="arabicPeriod"/>
            </a:pPr>
            <a:r>
              <a:rPr lang="en-US" sz="2200" dirty="0">
                <a:latin typeface="Calibri" panose="020F0502020204030204" pitchFamily="34" charset="0"/>
                <a:cs typeface="Calibri" panose="020F0502020204030204" pitchFamily="34" charset="0"/>
              </a:rPr>
              <a:t>Spelling of names, including middle initials and nick-names</a:t>
            </a:r>
          </a:p>
          <a:p>
            <a:pPr marL="514350" indent="-514350">
              <a:spcBef>
                <a:spcPts val="1200"/>
              </a:spcBef>
              <a:buAutoNum type="arabicPeriod"/>
            </a:pPr>
            <a:r>
              <a:rPr lang="en-US" sz="2200" dirty="0">
                <a:latin typeface="Calibri" panose="020F0502020204030204" pitchFamily="34" charset="0"/>
                <a:cs typeface="Calibri" panose="020F0502020204030204" pitchFamily="34" charset="0"/>
              </a:rPr>
              <a:t>Missing a spouse in grantor clause, trusting software</a:t>
            </a:r>
          </a:p>
          <a:p>
            <a:pPr marL="514350" indent="-514350">
              <a:spcBef>
                <a:spcPts val="1200"/>
              </a:spcBef>
              <a:buAutoNum type="arabicPeriod"/>
            </a:pPr>
            <a:r>
              <a:rPr lang="en-US" sz="2200" dirty="0">
                <a:latin typeface="Calibri" panose="020F0502020204030204" pitchFamily="34" charset="0"/>
                <a:cs typeface="Calibri" panose="020F0502020204030204" pitchFamily="34" charset="0"/>
              </a:rPr>
              <a:t>Omission of tenancy</a:t>
            </a:r>
          </a:p>
          <a:p>
            <a:pPr marL="514350" indent="-514350">
              <a:spcBef>
                <a:spcPts val="1200"/>
              </a:spcBef>
              <a:buAutoNum type="arabicPeriod"/>
            </a:pPr>
            <a:r>
              <a:rPr lang="en-US" sz="2200" dirty="0">
                <a:latin typeface="Calibri" panose="020F0502020204030204" pitchFamily="34" charset="0"/>
                <a:cs typeface="Calibri" panose="020F0502020204030204" pitchFamily="34" charset="0"/>
              </a:rPr>
              <a:t>Address for tax notices</a:t>
            </a:r>
          </a:p>
        </p:txBody>
      </p:sp>
      <p:sp>
        <p:nvSpPr>
          <p:cNvPr id="17" name="TextBox 16">
            <a:extLst>
              <a:ext uri="{FF2B5EF4-FFF2-40B4-BE49-F238E27FC236}">
                <a16:creationId xmlns:a16="http://schemas.microsoft.com/office/drawing/2014/main" id="{961174FB-6DCC-4FAE-B0BE-8739B235CF96}"/>
              </a:ext>
            </a:extLst>
          </p:cNvPr>
          <p:cNvSpPr txBox="1"/>
          <p:nvPr/>
        </p:nvSpPr>
        <p:spPr>
          <a:xfrm>
            <a:off x="4434351" y="1909687"/>
            <a:ext cx="3485322" cy="4278094"/>
          </a:xfrm>
          <a:prstGeom prst="rect">
            <a:avLst/>
          </a:prstGeom>
          <a:noFill/>
        </p:spPr>
        <p:txBody>
          <a:bodyPr wrap="square">
            <a:spAutoFit/>
          </a:bodyPr>
          <a:lstStyle/>
          <a:p>
            <a:pPr>
              <a:spcBef>
                <a:spcPts val="1200"/>
              </a:spcBef>
            </a:pPr>
            <a:r>
              <a:rPr lang="en-US" sz="2400" dirty="0">
                <a:solidFill>
                  <a:schemeClr val="accent1"/>
                </a:solidFill>
                <a:latin typeface="Calibri" panose="020F0502020204030204" pitchFamily="34" charset="0"/>
                <a:cs typeface="Calibri" panose="020F0502020204030204" pitchFamily="34" charset="0"/>
              </a:rPr>
              <a:t>LEGAL DESCRIPTIONS</a:t>
            </a:r>
          </a:p>
          <a:p>
            <a:pPr>
              <a:spcBef>
                <a:spcPts val="1200"/>
              </a:spcBef>
            </a:pPr>
            <a:r>
              <a:rPr lang="en-US" sz="2200" dirty="0">
                <a:latin typeface="Calibri" panose="020F0502020204030204" pitchFamily="34" charset="0"/>
                <a:cs typeface="Calibri" panose="020F0502020204030204" pitchFamily="34" charset="0"/>
              </a:rPr>
              <a:t>1. Typographical Errors</a:t>
            </a:r>
          </a:p>
          <a:p>
            <a:pPr>
              <a:spcBef>
                <a:spcPts val="1200"/>
              </a:spcBef>
            </a:pPr>
            <a:r>
              <a:rPr lang="en-US" sz="2200" dirty="0">
                <a:latin typeface="Calibri" panose="020F0502020204030204" pitchFamily="34" charset="0"/>
                <a:cs typeface="Calibri" panose="020F0502020204030204" pitchFamily="34" charset="0"/>
              </a:rPr>
              <a:t>2. Missing Tie Leg or monuments on metes and bounds descriptions</a:t>
            </a:r>
          </a:p>
          <a:p>
            <a:pPr>
              <a:spcBef>
                <a:spcPts val="1200"/>
              </a:spcBef>
            </a:pPr>
            <a:r>
              <a:rPr lang="en-US" sz="2200" dirty="0">
                <a:latin typeface="Calibri" panose="020F0502020204030204" pitchFamily="34" charset="0"/>
                <a:cs typeface="Calibri" panose="020F0502020204030204" pitchFamily="34" charset="0"/>
              </a:rPr>
              <a:t>3. Ambiguous description</a:t>
            </a:r>
          </a:p>
          <a:p>
            <a:pPr>
              <a:spcBef>
                <a:spcPts val="1200"/>
              </a:spcBef>
            </a:pPr>
            <a:r>
              <a:rPr lang="en-US" sz="2200" dirty="0">
                <a:latin typeface="Calibri" panose="020F0502020204030204" pitchFamily="34" charset="0"/>
                <a:cs typeface="Calibri" panose="020F0502020204030204" pitchFamily="34" charset="0"/>
              </a:rPr>
              <a:t>4. Incomplete and doesn’t close</a:t>
            </a:r>
          </a:p>
          <a:p>
            <a:pPr>
              <a:spcBef>
                <a:spcPts val="1200"/>
              </a:spcBef>
            </a:pPr>
            <a:r>
              <a:rPr lang="en-US" sz="2200" dirty="0">
                <a:latin typeface="Calibri" panose="020F0502020204030204" pitchFamily="34" charset="0"/>
                <a:cs typeface="Calibri" panose="020F0502020204030204" pitchFamily="34" charset="0"/>
              </a:rPr>
              <a:t>5. Bearings with errors in degrees, minutes, seconds</a:t>
            </a:r>
          </a:p>
        </p:txBody>
      </p:sp>
      <p:sp>
        <p:nvSpPr>
          <p:cNvPr id="19" name="TextBox 18">
            <a:extLst>
              <a:ext uri="{FF2B5EF4-FFF2-40B4-BE49-F238E27FC236}">
                <a16:creationId xmlns:a16="http://schemas.microsoft.com/office/drawing/2014/main" id="{C4A13FA3-8FDE-4901-9DDA-94CC6E9AB364}"/>
              </a:ext>
            </a:extLst>
          </p:cNvPr>
          <p:cNvSpPr txBox="1"/>
          <p:nvPr/>
        </p:nvSpPr>
        <p:spPr>
          <a:xfrm>
            <a:off x="7726017" y="1889761"/>
            <a:ext cx="3561869" cy="4462760"/>
          </a:xfrm>
          <a:prstGeom prst="rect">
            <a:avLst/>
          </a:prstGeom>
          <a:noFill/>
        </p:spPr>
        <p:txBody>
          <a:bodyPr wrap="square">
            <a:spAutoFit/>
          </a:bodyPr>
          <a:lstStyle/>
          <a:p>
            <a:pPr>
              <a:spcBef>
                <a:spcPts val="1200"/>
              </a:spcBef>
            </a:pPr>
            <a:r>
              <a:rPr lang="en-US" sz="2400" dirty="0">
                <a:solidFill>
                  <a:schemeClr val="accent1"/>
                </a:solidFill>
                <a:latin typeface="Calibri" panose="020F0502020204030204" pitchFamily="34" charset="0"/>
                <a:cs typeface="Calibri" panose="020F0502020204030204" pitchFamily="34" charset="0"/>
              </a:rPr>
              <a:t>ACKNOWLEDGEMENTS</a:t>
            </a:r>
          </a:p>
          <a:p>
            <a:pPr marL="514350" indent="-514350">
              <a:spcBef>
                <a:spcPts val="1200"/>
              </a:spcBef>
              <a:buAutoNum type="arabicPeriod"/>
            </a:pPr>
            <a:r>
              <a:rPr lang="en-US" sz="2200" dirty="0">
                <a:latin typeface="Calibri" panose="020F0502020204030204" pitchFamily="34" charset="0"/>
                <a:cs typeface="Calibri" panose="020F0502020204030204" pitchFamily="34" charset="0"/>
              </a:rPr>
              <a:t>Not including each of the signors</a:t>
            </a:r>
          </a:p>
          <a:p>
            <a:pPr marL="514350" indent="-514350">
              <a:spcBef>
                <a:spcPts val="1200"/>
              </a:spcBef>
              <a:buAutoNum type="arabicPeriod"/>
            </a:pPr>
            <a:r>
              <a:rPr lang="en-US" sz="2200" dirty="0">
                <a:latin typeface="Calibri" panose="020F0502020204030204" pitchFamily="34" charset="0"/>
                <a:cs typeface="Calibri" panose="020F0502020204030204" pitchFamily="34" charset="0"/>
              </a:rPr>
              <a:t>Individual acknowledgment for a business</a:t>
            </a:r>
          </a:p>
          <a:p>
            <a:pPr marL="514350" indent="-514350">
              <a:spcBef>
                <a:spcPts val="1200"/>
              </a:spcBef>
              <a:buFontTx/>
              <a:buAutoNum type="arabicPeriod"/>
            </a:pPr>
            <a:r>
              <a:rPr lang="en-US" sz="2200" dirty="0">
                <a:latin typeface="Calibri" panose="020F0502020204030204" pitchFamily="34" charset="0"/>
                <a:cs typeface="Calibri" panose="020F0502020204030204" pitchFamily="34" charset="0"/>
              </a:rPr>
              <a:t>Witness date being different than notarized date</a:t>
            </a:r>
          </a:p>
          <a:p>
            <a:pPr marL="514350" indent="-514350">
              <a:spcBef>
                <a:spcPts val="1200"/>
              </a:spcBef>
              <a:buAutoNum type="arabicPeriod"/>
            </a:pPr>
            <a:r>
              <a:rPr lang="en-US" sz="2200" dirty="0">
                <a:latin typeface="Calibri" panose="020F0502020204030204" pitchFamily="34" charset="0"/>
                <a:cs typeface="Calibri" panose="020F0502020204030204" pitchFamily="34" charset="0"/>
              </a:rPr>
              <a:t>Tracking the entity authority</a:t>
            </a:r>
          </a:p>
        </p:txBody>
      </p:sp>
    </p:spTree>
    <p:extLst>
      <p:ext uri="{BB962C8B-B14F-4D97-AF65-F5344CB8AC3E}">
        <p14:creationId xmlns:p14="http://schemas.microsoft.com/office/powerpoint/2010/main" val="1793756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FA7C9F-38C9-4270-B79D-A0DF95A8D7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660" b="1032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8DA9D5E3-3A22-4873-81C8-59749E2165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48556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42F240-BDBD-4F3D-9182-9A6D5151EBC0}"/>
              </a:ext>
            </a:extLst>
          </p:cNvPr>
          <p:cNvSpPr txBox="1"/>
          <p:nvPr/>
        </p:nvSpPr>
        <p:spPr>
          <a:xfrm>
            <a:off x="345680" y="169047"/>
            <a:ext cx="11259132" cy="3262432"/>
          </a:xfrm>
          <a:prstGeom prst="rect">
            <a:avLst/>
          </a:prstGeom>
          <a:noFill/>
        </p:spPr>
        <p:txBody>
          <a:bodyPr wrap="square">
            <a:spAutoFit/>
          </a:bodyPr>
          <a:lstStyle/>
          <a:p>
            <a:pPr marL="457200" indent="-457200" algn="l">
              <a:buClr>
                <a:schemeClr val="accent1"/>
              </a:buClr>
              <a:buAutoNum type="alphaUcPeriod"/>
            </a:pPr>
            <a:r>
              <a:rPr lang="en-US" sz="2800" b="1" dirty="0">
                <a:effectLst>
                  <a:glow rad="38100">
                    <a:schemeClr val="bg1">
                      <a:lumMod val="50000"/>
                      <a:lumOff val="50000"/>
                      <a:alpha val="20000"/>
                    </a:schemeClr>
                  </a:glow>
                </a:effectLst>
                <a:latin typeface="Calibri" panose="020F0502020204030204" pitchFamily="34" charset="0"/>
                <a:cs typeface="Calibri" panose="020F0502020204030204" pitchFamily="34" charset="0"/>
              </a:rPr>
              <a:t>Designation of parties – </a:t>
            </a:r>
          </a:p>
          <a:p>
            <a:pPr lvl="1"/>
            <a:r>
              <a:rPr lang="en-US" sz="2000" b="1" dirty="0">
                <a:effectLst>
                  <a:glow rad="38100">
                    <a:schemeClr val="bg1">
                      <a:lumMod val="50000"/>
                      <a:lumOff val="50000"/>
                      <a:alpha val="20000"/>
                    </a:schemeClr>
                  </a:glow>
                </a:effectLst>
                <a:latin typeface="Calibri" panose="020F0502020204030204" pitchFamily="34" charset="0"/>
                <a:cs typeface="Calibri" panose="020F0502020204030204" pitchFamily="34" charset="0"/>
              </a:rPr>
              <a:t>GRANTOR</a:t>
            </a:r>
            <a:r>
              <a:rPr lang="en-US" sz="2000" b="1" dirty="0">
                <a:solidFill>
                  <a:schemeClr val="tx1"/>
                </a:solidFill>
                <a:effectLst>
                  <a:glow rad="38100">
                    <a:schemeClr val="bg1">
                      <a:lumMod val="50000"/>
                      <a:lumOff val="50000"/>
                      <a:alpha val="20000"/>
                    </a:schemeClr>
                  </a:glow>
                </a:effectLst>
                <a:latin typeface="Calibri" panose="020F0502020204030204" pitchFamily="34" charset="0"/>
                <a:cs typeface="Calibri" panose="020F0502020204030204" pitchFamily="34" charset="0"/>
              </a:rPr>
              <a:t>  </a:t>
            </a:r>
          </a:p>
          <a:p>
            <a:pPr marL="800100" lvl="1" indent="-342900">
              <a:buFont typeface="+mj-lt"/>
              <a:buAutoNum type="arabicPeriod"/>
            </a:pPr>
            <a:r>
              <a:rPr lang="en-US" sz="2000" dirty="0">
                <a:effectLst>
                  <a:glow rad="38100">
                    <a:schemeClr val="bg1">
                      <a:lumMod val="50000"/>
                      <a:lumOff val="50000"/>
                      <a:alpha val="20000"/>
                    </a:schemeClr>
                  </a:glow>
                </a:effectLst>
                <a:latin typeface="Calibri" panose="020F0502020204030204" pitchFamily="34" charset="0"/>
                <a:cs typeface="Calibri" panose="020F0502020204030204" pitchFamily="34" charset="0"/>
              </a:rPr>
              <a:t>They </a:t>
            </a:r>
            <a:r>
              <a:rPr lang="en-US" sz="2000" dirty="0">
                <a:solidFill>
                  <a:schemeClr val="tx1"/>
                </a:solidFill>
                <a:effectLst>
                  <a:glow rad="38100">
                    <a:schemeClr val="bg1">
                      <a:lumMod val="50000"/>
                      <a:lumOff val="50000"/>
                      <a:alpha val="20000"/>
                    </a:schemeClr>
                  </a:glow>
                </a:effectLst>
                <a:latin typeface="Calibri" panose="020F0502020204030204" pitchFamily="34" charset="0"/>
                <a:cs typeface="Calibri" panose="020F0502020204030204" pitchFamily="34" charset="0"/>
              </a:rPr>
              <a:t>must sign the document</a:t>
            </a:r>
            <a:endParaRPr lang="en-US" sz="2000" dirty="0">
              <a:effectLst>
                <a:glow rad="38100">
                  <a:schemeClr val="bg1">
                    <a:lumMod val="50000"/>
                    <a:lumOff val="50000"/>
                    <a:alpha val="20000"/>
                  </a:schemeClr>
                </a:glow>
              </a:effectLst>
              <a:latin typeface="Calibri" panose="020F0502020204030204" pitchFamily="34" charset="0"/>
              <a:cs typeface="Calibri" panose="020F0502020204030204" pitchFamily="34" charset="0"/>
            </a:endParaRPr>
          </a:p>
          <a:p>
            <a:pPr marL="800100" lvl="1" indent="-342900">
              <a:buFont typeface="+mj-lt"/>
              <a:buAutoNum type="arabicPeriod"/>
            </a:pPr>
            <a:r>
              <a:rPr lang="en-US" sz="2000" dirty="0">
                <a:solidFill>
                  <a:schemeClr val="tx1"/>
                </a:solidFill>
                <a:effectLst>
                  <a:glow rad="38100">
                    <a:schemeClr val="bg1">
                      <a:lumMod val="50000"/>
                      <a:lumOff val="50000"/>
                      <a:alpha val="20000"/>
                    </a:schemeClr>
                  </a:glow>
                </a:effectLst>
                <a:latin typeface="Calibri" panose="020F0502020204030204" pitchFamily="34" charset="0"/>
                <a:cs typeface="Calibri" panose="020F0502020204030204" pitchFamily="34" charset="0"/>
              </a:rPr>
              <a:t>Maintaining a clear of chain title</a:t>
            </a:r>
          </a:p>
          <a:p>
            <a:pPr marL="1657350" lvl="3" indent="-285750">
              <a:buFont typeface="Arial" panose="020B0604020202020204" pitchFamily="34" charset="0"/>
              <a:buChar char="•"/>
            </a:pPr>
            <a:r>
              <a:rPr lang="en-US" sz="2000" dirty="0">
                <a:effectLst>
                  <a:glow rad="38100">
                    <a:schemeClr val="bg1">
                      <a:lumMod val="50000"/>
                      <a:lumOff val="50000"/>
                      <a:alpha val="20000"/>
                    </a:schemeClr>
                  </a:glow>
                </a:effectLst>
                <a:latin typeface="Calibri" panose="020F0502020204030204" pitchFamily="34" charset="0"/>
                <a:cs typeface="Calibri" panose="020F0502020204030204" pitchFamily="34" charset="0"/>
              </a:rPr>
              <a:t>G</a:t>
            </a:r>
            <a:r>
              <a:rPr lang="en-US" sz="2000" dirty="0">
                <a:solidFill>
                  <a:schemeClr val="tx1"/>
                </a:solidFill>
                <a:effectLst>
                  <a:glow rad="38100">
                    <a:schemeClr val="bg1">
                      <a:lumMod val="50000"/>
                      <a:lumOff val="50000"/>
                      <a:alpha val="20000"/>
                    </a:schemeClr>
                  </a:glow>
                </a:effectLst>
                <a:latin typeface="Calibri" panose="020F0502020204030204" pitchFamily="34" charset="0"/>
                <a:cs typeface="Calibri" panose="020F0502020204030204" pitchFamily="34" charset="0"/>
              </a:rPr>
              <a:t>rantor on this deed should be the person or entity who was the Grantee on your last deed. If there is a name change you should include a short explanation; such as “Monica Bing who acquired title as </a:t>
            </a:r>
            <a:r>
              <a:rPr lang="en-US" sz="2000" dirty="0">
                <a:effectLst>
                  <a:glow rad="38100">
                    <a:schemeClr val="bg1">
                      <a:lumMod val="50000"/>
                      <a:lumOff val="50000"/>
                      <a:alpha val="20000"/>
                    </a:schemeClr>
                  </a:glow>
                </a:effectLst>
                <a:latin typeface="Calibri" panose="020F0502020204030204" pitchFamily="34" charset="0"/>
                <a:cs typeface="Calibri" panose="020F0502020204030204" pitchFamily="34" charset="0"/>
              </a:rPr>
              <a:t>Monica Geller”</a:t>
            </a:r>
          </a:p>
          <a:p>
            <a:pPr marL="1657350" lvl="3" indent="-285750">
              <a:buFont typeface="Arial" panose="020B0604020202020204" pitchFamily="34" charset="0"/>
              <a:buChar char="•"/>
            </a:pPr>
            <a:r>
              <a:rPr lang="en-US" sz="2000" dirty="0">
                <a:solidFill>
                  <a:schemeClr val="tx1"/>
                </a:solidFill>
                <a:effectLst>
                  <a:glow rad="38100">
                    <a:schemeClr val="bg1">
                      <a:lumMod val="50000"/>
                      <a:lumOff val="50000"/>
                      <a:alpha val="20000"/>
                    </a:schemeClr>
                  </a:glow>
                </a:effectLst>
                <a:latin typeface="Calibri" panose="020F0502020204030204" pitchFamily="34" charset="0"/>
                <a:cs typeface="Calibri" panose="020F0502020204030204" pitchFamily="34" charset="0"/>
              </a:rPr>
              <a:t>P</a:t>
            </a:r>
            <a:r>
              <a:rPr lang="en-US" sz="2000" dirty="0">
                <a:effectLst>
                  <a:glow rad="38100">
                    <a:schemeClr val="bg1">
                      <a:lumMod val="50000"/>
                      <a:lumOff val="50000"/>
                      <a:alpha val="20000"/>
                    </a:schemeClr>
                  </a:glow>
                </a:effectLst>
                <a:latin typeface="Calibri" panose="020F0502020204030204" pitchFamily="34" charset="0"/>
                <a:cs typeface="Calibri" panose="020F0502020204030204" pitchFamily="34" charset="0"/>
              </a:rPr>
              <a:t>er ORS 93.120 Any conveyance of real estate passes all the estate of the grantor, unless the intent to pass a lesser estate appears by express terms, or is necessarily implied in the terms of the grant</a:t>
            </a:r>
            <a:endParaRPr lang="en-US" sz="2000" dirty="0">
              <a:solidFill>
                <a:schemeClr val="tx1"/>
              </a:solidFill>
              <a:effectLst>
                <a:glow rad="38100">
                  <a:schemeClr val="bg1">
                    <a:lumMod val="50000"/>
                    <a:lumOff val="50000"/>
                    <a:alpha val="20000"/>
                  </a:schemeClr>
                </a:glow>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C07DB88-23C2-4D63-8B75-C6BE1FEF7F7F}"/>
              </a:ext>
            </a:extLst>
          </p:cNvPr>
          <p:cNvSpPr txBox="1"/>
          <p:nvPr/>
        </p:nvSpPr>
        <p:spPr>
          <a:xfrm>
            <a:off x="4312562" y="3215066"/>
            <a:ext cx="5934097" cy="2954655"/>
          </a:xfrm>
          <a:prstGeom prst="rect">
            <a:avLst/>
          </a:prstGeom>
          <a:noFill/>
        </p:spPr>
        <p:txBody>
          <a:bodyPr wrap="square">
            <a:spAutoFit/>
          </a:bodyPr>
          <a:lstStyle/>
          <a:p>
            <a:pPr>
              <a:spcBef>
                <a:spcPts val="1200"/>
              </a:spcBef>
            </a:pPr>
            <a:r>
              <a:rPr lang="en-US" sz="2400" dirty="0">
                <a:solidFill>
                  <a:schemeClr val="accent1"/>
                </a:solidFill>
              </a:rPr>
              <a:t>Considerations with the Grantor:</a:t>
            </a:r>
          </a:p>
          <a:p>
            <a:r>
              <a:rPr lang="en-US" dirty="0">
                <a:latin typeface="Calibri" panose="020F0502020204030204" pitchFamily="34" charset="0"/>
                <a:cs typeface="Calibri" panose="020F0502020204030204" pitchFamily="34" charset="0"/>
              </a:rPr>
              <a:t>-Minor</a:t>
            </a:r>
          </a:p>
          <a:p>
            <a:r>
              <a:rPr lang="en-US" dirty="0">
                <a:latin typeface="Calibri" panose="020F0502020204030204" pitchFamily="34" charset="0"/>
                <a:cs typeface="Calibri" panose="020F0502020204030204" pitchFamily="34" charset="0"/>
              </a:rPr>
              <a:t>-Incompetent</a:t>
            </a:r>
          </a:p>
          <a:p>
            <a:r>
              <a:rPr lang="en-US" dirty="0">
                <a:latin typeface="Calibri" panose="020F0502020204030204" pitchFamily="34" charset="0"/>
                <a:cs typeface="Calibri" panose="020F0502020204030204" pitchFamily="34" charset="0"/>
              </a:rPr>
              <a:t>-Alien</a:t>
            </a:r>
          </a:p>
          <a:p>
            <a:r>
              <a:rPr lang="en-US" dirty="0">
                <a:latin typeface="Calibri" panose="020F0502020204030204" pitchFamily="34" charset="0"/>
                <a:cs typeface="Calibri" panose="020F0502020204030204" pitchFamily="34" charset="0"/>
              </a:rPr>
              <a:t>-Debtor in a Bankruptcy </a:t>
            </a:r>
          </a:p>
          <a:p>
            <a:r>
              <a:rPr lang="en-US" dirty="0">
                <a:latin typeface="Calibri" panose="020F0502020204030204" pitchFamily="34" charset="0"/>
                <a:cs typeface="Calibri" panose="020F0502020204030204" pitchFamily="34" charset="0"/>
              </a:rPr>
              <a:t>-Attorney in Fact</a:t>
            </a:r>
          </a:p>
          <a:p>
            <a:r>
              <a:rPr lang="en-US" dirty="0">
                <a:latin typeface="Calibri" panose="020F0502020204030204" pitchFamily="34" charset="0"/>
                <a:cs typeface="Calibri" panose="020F0502020204030204" pitchFamily="34" charset="0"/>
              </a:rPr>
              <a:t>-Legal Entity: Corporation, LLC, Partnership, Trust etc.</a:t>
            </a:r>
          </a:p>
          <a:p>
            <a:r>
              <a:rPr lang="en-US" dirty="0">
                <a:latin typeface="Calibri" panose="020F0502020204030204" pitchFamily="34" charset="0"/>
                <a:cs typeface="Calibri" panose="020F0502020204030204" pitchFamily="34" charset="0"/>
              </a:rPr>
              <a:t>-Pending legal proceedings</a:t>
            </a:r>
          </a:p>
          <a:p>
            <a:r>
              <a:rPr lang="en-US" dirty="0">
                <a:latin typeface="Calibri" panose="020F0502020204030204" pitchFamily="34" charset="0"/>
                <a:cs typeface="Calibri" panose="020F0502020204030204" pitchFamily="34" charset="0"/>
              </a:rPr>
              <a:t>	-Conservatorship / Guardianship/Divorce</a:t>
            </a:r>
          </a:p>
          <a:p>
            <a:r>
              <a:rPr lang="en-US" dirty="0">
                <a:latin typeface="Calibri" panose="020F0502020204030204" pitchFamily="34" charset="0"/>
                <a:cs typeface="Calibri" panose="020F0502020204030204" pitchFamily="34" charset="0"/>
              </a:rPr>
              <a:t>-Deceased Owner</a:t>
            </a:r>
          </a:p>
        </p:txBody>
      </p:sp>
    </p:spTree>
    <p:extLst>
      <p:ext uri="{BB962C8B-B14F-4D97-AF65-F5344CB8AC3E}">
        <p14:creationId xmlns:p14="http://schemas.microsoft.com/office/powerpoint/2010/main" val="613233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4B8CC5-7E80-488F-855E-7FE462A2D270}"/>
              </a:ext>
            </a:extLst>
          </p:cNvPr>
          <p:cNvPicPr>
            <a:picLocks noChangeAspect="1"/>
          </p:cNvPicPr>
          <p:nvPr/>
        </p:nvPicPr>
        <p:blipFill>
          <a:blip r:embed="rId3"/>
          <a:stretch>
            <a:fillRect/>
          </a:stretch>
        </p:blipFill>
        <p:spPr>
          <a:xfrm>
            <a:off x="1808368" y="0"/>
            <a:ext cx="8250032" cy="6861102"/>
          </a:xfrm>
          <a:prstGeom prst="rect">
            <a:avLst/>
          </a:prstGeom>
        </p:spPr>
      </p:pic>
    </p:spTree>
    <p:extLst>
      <p:ext uri="{BB962C8B-B14F-4D97-AF65-F5344CB8AC3E}">
        <p14:creationId xmlns:p14="http://schemas.microsoft.com/office/powerpoint/2010/main" val="415225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42F240-BDBD-4F3D-9182-9A6D5151EBC0}"/>
              </a:ext>
            </a:extLst>
          </p:cNvPr>
          <p:cNvSpPr txBox="1"/>
          <p:nvPr/>
        </p:nvSpPr>
        <p:spPr>
          <a:xfrm>
            <a:off x="359127" y="596879"/>
            <a:ext cx="10926520" cy="2031325"/>
          </a:xfrm>
          <a:prstGeom prst="rect">
            <a:avLst/>
          </a:prstGeom>
          <a:noFill/>
        </p:spPr>
        <p:txBody>
          <a:bodyPr wrap="square">
            <a:spAutoFit/>
          </a:bodyPr>
          <a:lstStyle/>
          <a:p>
            <a:pPr marL="457200" indent="-457200" algn="l">
              <a:buClr>
                <a:schemeClr val="accent1"/>
              </a:buClr>
              <a:buAutoNum type="alphaUcPeriod"/>
            </a:pPr>
            <a:r>
              <a:rPr lang="en-US" sz="2800" b="1" dirty="0">
                <a:effectLst>
                  <a:glow rad="38100">
                    <a:schemeClr val="bg1">
                      <a:lumMod val="50000"/>
                      <a:lumOff val="50000"/>
                      <a:alpha val="20000"/>
                    </a:schemeClr>
                  </a:glow>
                </a:effectLst>
                <a:latin typeface="Calibri" panose="020F0502020204030204" pitchFamily="34" charset="0"/>
                <a:cs typeface="Calibri" panose="020F0502020204030204" pitchFamily="34" charset="0"/>
              </a:rPr>
              <a:t>Designation of parties continued </a:t>
            </a:r>
          </a:p>
          <a:p>
            <a:pPr lvl="1"/>
            <a:endParaRPr lang="en-US" dirty="0">
              <a:solidFill>
                <a:schemeClr val="tx1"/>
              </a:solidFill>
              <a:effectLst>
                <a:glow rad="38100">
                  <a:schemeClr val="bg1">
                    <a:lumMod val="50000"/>
                    <a:lumOff val="50000"/>
                    <a:alpha val="20000"/>
                  </a:schemeClr>
                </a:glow>
              </a:effectLst>
              <a:latin typeface="Calibri" panose="020F0502020204030204" pitchFamily="34" charset="0"/>
              <a:cs typeface="Calibri" panose="020F0502020204030204" pitchFamily="34" charset="0"/>
            </a:endParaRPr>
          </a:p>
          <a:p>
            <a:pPr lvl="1"/>
            <a:r>
              <a:rPr lang="en-US" sz="2000" b="1" dirty="0">
                <a:solidFill>
                  <a:schemeClr val="tx1"/>
                </a:solidFill>
                <a:effectLst>
                  <a:glow rad="38100">
                    <a:schemeClr val="bg1">
                      <a:lumMod val="50000"/>
                      <a:lumOff val="50000"/>
                      <a:alpha val="20000"/>
                    </a:schemeClr>
                  </a:glow>
                </a:effectLst>
                <a:latin typeface="Calibri" panose="020F0502020204030204" pitchFamily="34" charset="0"/>
                <a:cs typeface="Calibri" panose="020F0502020204030204" pitchFamily="34" charset="0"/>
              </a:rPr>
              <a:t>GRANTEE</a:t>
            </a:r>
            <a:r>
              <a:rPr lang="en-US" sz="2000" dirty="0">
                <a:solidFill>
                  <a:schemeClr val="tx1"/>
                </a:solidFill>
                <a:effectLst>
                  <a:glow rad="38100">
                    <a:schemeClr val="bg1">
                      <a:lumMod val="50000"/>
                      <a:lumOff val="50000"/>
                      <a:alpha val="20000"/>
                    </a:schemeClr>
                  </a:glow>
                </a:effectLst>
                <a:latin typeface="Calibri" panose="020F0502020204030204" pitchFamily="34" charset="0"/>
                <a:cs typeface="Calibri" panose="020F0502020204030204" pitchFamily="34" charset="0"/>
              </a:rPr>
              <a:t> – </a:t>
            </a:r>
          </a:p>
          <a:p>
            <a:pPr marL="800100" lvl="1" indent="-342900">
              <a:buFont typeface="+mj-lt"/>
              <a:buAutoNum type="arabicPeriod"/>
            </a:pPr>
            <a:r>
              <a:rPr lang="en-US" sz="2000" dirty="0">
                <a:solidFill>
                  <a:schemeClr val="tx1"/>
                </a:solidFill>
                <a:effectLst>
                  <a:glow rad="38100">
                    <a:schemeClr val="bg1">
                      <a:lumMod val="50000"/>
                      <a:lumOff val="50000"/>
                      <a:alpha val="20000"/>
                    </a:schemeClr>
                  </a:glow>
                </a:effectLst>
                <a:latin typeface="Calibri" panose="020F0502020204030204" pitchFamily="34" charset="0"/>
                <a:cs typeface="Calibri" panose="020F0502020204030204" pitchFamily="34" charset="0"/>
              </a:rPr>
              <a:t>your deed must contain a grantee or the deed is void, the grantee must also be capable of taking title (a person or entity that is in existence)</a:t>
            </a:r>
          </a:p>
          <a:p>
            <a:pPr marL="1714500" lvl="3" indent="-342900">
              <a:buFont typeface="Arial" panose="020B0604020202020204" pitchFamily="34" charset="0"/>
              <a:buChar char="•"/>
            </a:pPr>
            <a:r>
              <a:rPr lang="en-US" sz="2000" dirty="0">
                <a:effectLst>
                  <a:glow rad="38100">
                    <a:schemeClr val="bg1">
                      <a:lumMod val="50000"/>
                      <a:lumOff val="50000"/>
                      <a:alpha val="20000"/>
                    </a:schemeClr>
                  </a:glow>
                </a:effectLst>
                <a:latin typeface="Calibri" panose="020F0502020204030204" pitchFamily="34" charset="0"/>
                <a:cs typeface="Calibri" panose="020F0502020204030204" pitchFamily="34" charset="0"/>
              </a:rPr>
              <a:t>For example you can’t deed to a fence post</a:t>
            </a:r>
            <a:endParaRPr lang="en-US" sz="2000" dirty="0">
              <a:solidFill>
                <a:schemeClr val="tx1"/>
              </a:solidFill>
              <a:effectLst>
                <a:glow rad="38100">
                  <a:schemeClr val="bg1">
                    <a:lumMod val="50000"/>
                    <a:lumOff val="50000"/>
                    <a:alpha val="20000"/>
                  </a:schemeClr>
                </a:glow>
              </a:effectLst>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79BCE3B-F897-4CC5-BD6F-A1A05258F199}"/>
              </a:ext>
            </a:extLst>
          </p:cNvPr>
          <p:cNvSpPr txBox="1"/>
          <p:nvPr/>
        </p:nvSpPr>
        <p:spPr>
          <a:xfrm>
            <a:off x="1958012" y="3238998"/>
            <a:ext cx="7540489" cy="1384995"/>
          </a:xfrm>
          <a:prstGeom prst="rect">
            <a:avLst/>
          </a:prstGeom>
          <a:noFill/>
        </p:spPr>
        <p:txBody>
          <a:bodyPr wrap="square">
            <a:spAutoFit/>
          </a:bodyPr>
          <a:lstStyle/>
          <a:p>
            <a:pPr>
              <a:spcBef>
                <a:spcPts val="1200"/>
              </a:spcBef>
            </a:pPr>
            <a:r>
              <a:rPr lang="en-US" sz="2400" dirty="0">
                <a:solidFill>
                  <a:schemeClr val="accent1"/>
                </a:solidFill>
              </a:rPr>
              <a:t>Considerations with the Grantee:</a:t>
            </a:r>
          </a:p>
          <a:p>
            <a:r>
              <a:rPr lang="en-US" sz="2000" dirty="0">
                <a:latin typeface="Calibri" panose="020F0502020204030204" pitchFamily="34" charset="0"/>
                <a:cs typeface="Calibri" panose="020F0502020204030204" pitchFamily="34" charset="0"/>
              </a:rPr>
              <a:t>--Legal Entity: Corporation, LLC, Partnership, Trust etc. that has been properly created</a:t>
            </a:r>
          </a:p>
          <a:p>
            <a:r>
              <a:rPr lang="en-US" sz="2000" dirty="0">
                <a:latin typeface="Calibri" panose="020F0502020204030204" pitchFamily="34" charset="0"/>
                <a:cs typeface="Calibri" panose="020F0502020204030204" pitchFamily="34" charset="0"/>
              </a:rPr>
              <a:t>-Deceased Party</a:t>
            </a:r>
          </a:p>
        </p:txBody>
      </p:sp>
    </p:spTree>
    <p:extLst>
      <p:ext uri="{BB962C8B-B14F-4D97-AF65-F5344CB8AC3E}">
        <p14:creationId xmlns:p14="http://schemas.microsoft.com/office/powerpoint/2010/main" val="3281207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F5134B-5BF6-44EA-A16C-09C2C8C227C2}"/>
              </a:ext>
            </a:extLst>
          </p:cNvPr>
          <p:cNvPicPr>
            <a:picLocks noChangeAspect="1"/>
          </p:cNvPicPr>
          <p:nvPr/>
        </p:nvPicPr>
        <p:blipFill>
          <a:blip r:embed="rId3"/>
          <a:stretch>
            <a:fillRect/>
          </a:stretch>
        </p:blipFill>
        <p:spPr>
          <a:xfrm>
            <a:off x="0" y="-1"/>
            <a:ext cx="12192000" cy="6553345"/>
          </a:xfrm>
          <a:prstGeom prst="rect">
            <a:avLst/>
          </a:prstGeom>
        </p:spPr>
      </p:pic>
    </p:spTree>
    <p:extLst>
      <p:ext uri="{BB962C8B-B14F-4D97-AF65-F5344CB8AC3E}">
        <p14:creationId xmlns:p14="http://schemas.microsoft.com/office/powerpoint/2010/main" val="2678592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42F240-BDBD-4F3D-9182-9A6D5151EBC0}"/>
              </a:ext>
            </a:extLst>
          </p:cNvPr>
          <p:cNvSpPr txBox="1"/>
          <p:nvPr/>
        </p:nvSpPr>
        <p:spPr>
          <a:xfrm>
            <a:off x="359127" y="596879"/>
            <a:ext cx="10926520" cy="5601533"/>
          </a:xfrm>
          <a:prstGeom prst="rect">
            <a:avLst/>
          </a:prstGeom>
          <a:noFill/>
        </p:spPr>
        <p:txBody>
          <a:bodyPr wrap="square">
            <a:spAutoFit/>
          </a:bodyPr>
          <a:lstStyle/>
          <a:p>
            <a:pPr marL="457200" indent="-457200" algn="l">
              <a:buClr>
                <a:schemeClr val="accent1"/>
              </a:buClr>
              <a:buAutoNum type="alphaUcPeriod"/>
            </a:pPr>
            <a:r>
              <a:rPr lang="en-US" sz="2800" b="1" dirty="0">
                <a:effectLst>
                  <a:glow rad="38100">
                    <a:schemeClr val="bg1">
                      <a:lumMod val="50000"/>
                      <a:lumOff val="50000"/>
                      <a:alpha val="20000"/>
                    </a:schemeClr>
                  </a:glow>
                </a:effectLst>
                <a:latin typeface="Calibri" panose="020F0502020204030204" pitchFamily="34" charset="0"/>
                <a:cs typeface="Calibri" panose="020F0502020204030204" pitchFamily="34" charset="0"/>
              </a:rPr>
              <a:t>Designation of parties continued</a:t>
            </a:r>
          </a:p>
          <a:p>
            <a:pPr lvl="1"/>
            <a:r>
              <a:rPr lang="en-US" sz="2200" dirty="0">
                <a:effectLst>
                  <a:glow rad="38100">
                    <a:schemeClr val="bg1">
                      <a:lumMod val="50000"/>
                      <a:lumOff val="50000"/>
                      <a:alpha val="20000"/>
                    </a:schemeClr>
                  </a:glow>
                </a:effectLst>
                <a:latin typeface="Calibri" panose="020F0502020204030204" pitchFamily="34" charset="0"/>
                <a:cs typeface="Calibri" panose="020F0502020204030204" pitchFamily="34" charset="0"/>
              </a:rPr>
              <a:t>TENANCY - </a:t>
            </a:r>
            <a:r>
              <a:rPr lang="en-US" sz="2200" dirty="0">
                <a:solidFill>
                  <a:schemeClr val="tx1"/>
                </a:solidFill>
                <a:effectLst>
                  <a:glow rad="38100">
                    <a:schemeClr val="bg1">
                      <a:lumMod val="50000"/>
                      <a:lumOff val="50000"/>
                      <a:alpha val="20000"/>
                    </a:schemeClr>
                  </a:glow>
                </a:effectLst>
                <a:latin typeface="Calibri" panose="020F0502020204030204" pitchFamily="34" charset="0"/>
                <a:cs typeface="Calibri" panose="020F0502020204030204" pitchFamily="34" charset="0"/>
              </a:rPr>
              <a:t>Various ways to hold title</a:t>
            </a:r>
          </a:p>
          <a:p>
            <a:pPr lvl="1"/>
            <a:endParaRPr lang="en-US" sz="2200" dirty="0">
              <a:effectLst>
                <a:glow rad="38100">
                  <a:schemeClr val="bg1">
                    <a:lumMod val="50000"/>
                    <a:lumOff val="50000"/>
                    <a:alpha val="20000"/>
                  </a:schemeClr>
                </a:glow>
              </a:effectLst>
              <a:latin typeface="Calibri" panose="020F0502020204030204" pitchFamily="34" charset="0"/>
              <a:cs typeface="Calibri" panose="020F0502020204030204" pitchFamily="34" charset="0"/>
            </a:endParaRPr>
          </a:p>
          <a:p>
            <a:pPr lvl="1"/>
            <a:r>
              <a:rPr lang="en-US" sz="2200" dirty="0">
                <a:effectLst>
                  <a:glow rad="38100">
                    <a:schemeClr val="bg1">
                      <a:lumMod val="50000"/>
                      <a:lumOff val="50000"/>
                      <a:alpha val="20000"/>
                    </a:schemeClr>
                  </a:glow>
                </a:effectLst>
                <a:latin typeface="Calibri" panose="020F0502020204030204" pitchFamily="34" charset="0"/>
                <a:cs typeface="Calibri" panose="020F0502020204030204" pitchFamily="34" charset="0"/>
              </a:rPr>
              <a:t>Per ORS 93.180 - </a:t>
            </a:r>
            <a:r>
              <a:rPr lang="en-US" sz="2200" b="0" i="0" dirty="0">
                <a:solidFill>
                  <a:srgbClr val="000000"/>
                </a:solidFill>
                <a:effectLst/>
                <a:latin typeface="Calibri" panose="020F0502020204030204" pitchFamily="34" charset="0"/>
                <a:cs typeface="Calibri" panose="020F0502020204030204" pitchFamily="34" charset="0"/>
              </a:rPr>
              <a:t>A conveyance or devise of real property, or an interest in real property, that is made to two or more persons:</a:t>
            </a:r>
            <a:endParaRPr lang="en-US" sz="2200" dirty="0">
              <a:solidFill>
                <a:schemeClr val="tx1"/>
              </a:solidFill>
              <a:effectLst>
                <a:glow rad="38100">
                  <a:schemeClr val="bg1">
                    <a:lumMod val="50000"/>
                    <a:lumOff val="50000"/>
                    <a:alpha val="20000"/>
                  </a:schemeClr>
                </a:glow>
              </a:effectLst>
              <a:latin typeface="Calibri" panose="020F0502020204030204" pitchFamily="34" charset="0"/>
              <a:cs typeface="Calibri" panose="020F0502020204030204" pitchFamily="34" charset="0"/>
            </a:endParaRPr>
          </a:p>
          <a:p>
            <a:pPr marL="1257300" lvl="2" indent="-342900">
              <a:buAutoNum type="arabicPeriod"/>
            </a:pPr>
            <a:r>
              <a:rPr lang="en-US" sz="2200" dirty="0">
                <a:solidFill>
                  <a:schemeClr val="tx1"/>
                </a:solidFill>
                <a:effectLst>
                  <a:glow rad="38100">
                    <a:schemeClr val="bg1">
                      <a:lumMod val="50000"/>
                      <a:lumOff val="50000"/>
                      <a:alpha val="20000"/>
                    </a:schemeClr>
                  </a:glow>
                </a:effectLst>
                <a:latin typeface="Calibri" panose="020F0502020204030204" pitchFamily="34" charset="0"/>
                <a:cs typeface="Calibri" panose="020F0502020204030204" pitchFamily="34" charset="0"/>
              </a:rPr>
              <a:t>tenants in common </a:t>
            </a:r>
          </a:p>
          <a:p>
            <a:pPr marL="1714500" lvl="3" indent="-342900">
              <a:buFont typeface="Arial" panose="020B0604020202020204" pitchFamily="34" charset="0"/>
              <a:buChar char="•"/>
            </a:pPr>
            <a:r>
              <a:rPr lang="en-US" sz="2200" dirty="0">
                <a:solidFill>
                  <a:schemeClr val="tx1"/>
                </a:solidFill>
                <a:effectLst>
                  <a:glow rad="38100">
                    <a:schemeClr val="bg1">
                      <a:lumMod val="50000"/>
                      <a:lumOff val="50000"/>
                      <a:alpha val="20000"/>
                    </a:schemeClr>
                  </a:glow>
                </a:effectLst>
                <a:latin typeface="Calibri" panose="020F0502020204030204" pitchFamily="34" charset="0"/>
                <a:cs typeface="Calibri" panose="020F0502020204030204" pitchFamily="34" charset="0"/>
              </a:rPr>
              <a:t>Deed to 2 or more persons without further designation</a:t>
            </a:r>
          </a:p>
          <a:p>
            <a:pPr marL="1257300" lvl="2" indent="-342900">
              <a:buAutoNum type="arabicPeriod"/>
            </a:pPr>
            <a:r>
              <a:rPr lang="en-US" sz="2200" dirty="0">
                <a:solidFill>
                  <a:schemeClr val="tx1"/>
                </a:solidFill>
                <a:effectLst>
                  <a:glow rad="38100">
                    <a:schemeClr val="bg1">
                      <a:lumMod val="50000"/>
                      <a:lumOff val="50000"/>
                      <a:alpha val="20000"/>
                    </a:schemeClr>
                  </a:glow>
                </a:effectLst>
                <a:latin typeface="Calibri" panose="020F0502020204030204" pitchFamily="34" charset="0"/>
                <a:cs typeface="Calibri" panose="020F0502020204030204" pitchFamily="34" charset="0"/>
              </a:rPr>
              <a:t>tenants by the entirety</a:t>
            </a:r>
          </a:p>
          <a:p>
            <a:pPr marL="1714500" lvl="3" indent="-342900">
              <a:buFont typeface="Arial" panose="020B0604020202020204" pitchFamily="34" charset="0"/>
              <a:buChar char="•"/>
            </a:pPr>
            <a:r>
              <a:rPr lang="en-US" sz="2200" dirty="0">
                <a:solidFill>
                  <a:schemeClr val="tx1"/>
                </a:solidFill>
                <a:effectLst>
                  <a:glow rad="38100">
                    <a:schemeClr val="bg1">
                      <a:lumMod val="50000"/>
                      <a:lumOff val="50000"/>
                      <a:alpha val="20000"/>
                    </a:schemeClr>
                  </a:glow>
                </a:effectLst>
                <a:latin typeface="Calibri" panose="020F0502020204030204" pitchFamily="34" charset="0"/>
                <a:cs typeface="Calibri" panose="020F0502020204030204" pitchFamily="34" charset="0"/>
              </a:rPr>
              <a:t>Deed to </a:t>
            </a:r>
            <a:r>
              <a:rPr lang="en-US" sz="2200" b="0" i="0" dirty="0">
                <a:solidFill>
                  <a:srgbClr val="000000"/>
                </a:solidFill>
                <a:effectLst/>
                <a:latin typeface="Calibri" panose="020F0502020204030204" pitchFamily="34" charset="0"/>
                <a:cs typeface="Calibri" panose="020F0502020204030204" pitchFamily="34" charset="0"/>
              </a:rPr>
              <a:t>spouses married to each other unless the conveyance or devise clearly and expressly declares otherwise</a:t>
            </a:r>
            <a:endParaRPr lang="en-US" sz="2200" dirty="0">
              <a:solidFill>
                <a:schemeClr val="tx1"/>
              </a:solidFill>
              <a:effectLst>
                <a:glow rad="38100">
                  <a:schemeClr val="bg1">
                    <a:lumMod val="50000"/>
                    <a:lumOff val="50000"/>
                    <a:alpha val="20000"/>
                  </a:schemeClr>
                </a:glow>
              </a:effectLst>
              <a:latin typeface="Calibri" panose="020F0502020204030204" pitchFamily="34" charset="0"/>
              <a:cs typeface="Calibri" panose="020F0502020204030204" pitchFamily="34" charset="0"/>
            </a:endParaRPr>
          </a:p>
          <a:p>
            <a:pPr marL="1257300" lvl="2" indent="-342900">
              <a:buAutoNum type="arabicPeriod"/>
            </a:pPr>
            <a:r>
              <a:rPr lang="en-US" sz="2200" dirty="0">
                <a:solidFill>
                  <a:schemeClr val="tx1"/>
                </a:solidFill>
                <a:effectLst>
                  <a:glow rad="38100">
                    <a:schemeClr val="bg1">
                      <a:lumMod val="50000"/>
                      <a:lumOff val="50000"/>
                      <a:alpha val="20000"/>
                    </a:schemeClr>
                  </a:glow>
                </a:effectLst>
                <a:latin typeface="Calibri" panose="020F0502020204030204" pitchFamily="34" charset="0"/>
                <a:cs typeface="Calibri" panose="020F0502020204030204" pitchFamily="34" charset="0"/>
              </a:rPr>
              <a:t>rights of survivorship</a:t>
            </a:r>
          </a:p>
          <a:p>
            <a:pPr marL="1714500" lvl="3" indent="-342900">
              <a:buFont typeface="Arial" panose="020B0604020202020204" pitchFamily="34" charset="0"/>
              <a:buChar char="•"/>
            </a:pPr>
            <a:r>
              <a:rPr lang="en-US" sz="2200" dirty="0">
                <a:solidFill>
                  <a:schemeClr val="tx1"/>
                </a:solidFill>
                <a:effectLst>
                  <a:glow rad="38100">
                    <a:schemeClr val="bg1">
                      <a:lumMod val="50000"/>
                      <a:lumOff val="50000"/>
                      <a:alpha val="20000"/>
                    </a:schemeClr>
                  </a:glow>
                </a:effectLst>
                <a:latin typeface="Calibri" panose="020F0502020204030204" pitchFamily="34" charset="0"/>
                <a:cs typeface="Calibri" panose="020F0502020204030204" pitchFamily="34" charset="0"/>
              </a:rPr>
              <a:t>Magic words – not as tenants in common but with rights of survivorship</a:t>
            </a:r>
          </a:p>
          <a:p>
            <a:pPr marL="1714500" lvl="3" indent="-342900">
              <a:buFont typeface="Arial" panose="020B0604020202020204" pitchFamily="34" charset="0"/>
              <a:buChar char="•"/>
            </a:pPr>
            <a:r>
              <a:rPr lang="en-US" sz="2200" dirty="0">
                <a:solidFill>
                  <a:schemeClr val="tx1"/>
                </a:solidFill>
                <a:effectLst>
                  <a:glow rad="38100">
                    <a:schemeClr val="bg1">
                      <a:lumMod val="50000"/>
                      <a:lumOff val="50000"/>
                      <a:alpha val="20000"/>
                    </a:schemeClr>
                  </a:glow>
                </a:effectLst>
                <a:latin typeface="Calibri" panose="020F0502020204030204" pitchFamily="34" charset="0"/>
                <a:cs typeface="Calibri" panose="020F0502020204030204" pitchFamily="34" charset="0"/>
              </a:rPr>
              <a:t>Joint tenancy abolished in Oregon; instead life estate with cross contingent remainders</a:t>
            </a:r>
          </a:p>
          <a:p>
            <a:pPr marL="1257300" lvl="2" indent="-342900">
              <a:buAutoNum type="arabicPeriod"/>
            </a:pPr>
            <a:r>
              <a:rPr lang="en-US" sz="2200" dirty="0">
                <a:solidFill>
                  <a:schemeClr val="tx1"/>
                </a:solidFill>
                <a:effectLst>
                  <a:glow rad="38100">
                    <a:schemeClr val="bg1">
                      <a:lumMod val="50000"/>
                      <a:lumOff val="50000"/>
                      <a:alpha val="20000"/>
                    </a:schemeClr>
                  </a:glow>
                </a:effectLst>
                <a:latin typeface="Calibri" panose="020F0502020204030204" pitchFamily="34" charset="0"/>
                <a:cs typeface="Calibri" panose="020F0502020204030204" pitchFamily="34" charset="0"/>
              </a:rPr>
              <a:t>single entity (such as a corporation)</a:t>
            </a:r>
          </a:p>
          <a:p>
            <a:pPr marL="1714500" lvl="3" indent="-342900">
              <a:buFont typeface="Arial" panose="020B0604020202020204" pitchFamily="34" charset="0"/>
              <a:buChar char="•"/>
            </a:pPr>
            <a:r>
              <a:rPr lang="en-US" sz="2200" dirty="0">
                <a:solidFill>
                  <a:schemeClr val="tx1"/>
                </a:solidFill>
                <a:effectLst>
                  <a:glow rad="38100">
                    <a:schemeClr val="bg1">
                      <a:lumMod val="50000"/>
                      <a:lumOff val="50000"/>
                      <a:alpha val="20000"/>
                    </a:schemeClr>
                  </a:glow>
                </a:effectLst>
                <a:latin typeface="Calibri" panose="020F0502020204030204" pitchFamily="34" charset="0"/>
                <a:cs typeface="Calibri" panose="020F0502020204030204" pitchFamily="34" charset="0"/>
              </a:rPr>
              <a:t>Title is held by the entity, not the shareholders, members, partners</a:t>
            </a:r>
          </a:p>
        </p:txBody>
      </p:sp>
    </p:spTree>
    <p:extLst>
      <p:ext uri="{BB962C8B-B14F-4D97-AF65-F5344CB8AC3E}">
        <p14:creationId xmlns:p14="http://schemas.microsoft.com/office/powerpoint/2010/main" val="3466109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F8CCC9-EA4F-4B71-A94B-6ADEAD411F5D}"/>
              </a:ext>
            </a:extLst>
          </p:cNvPr>
          <p:cNvSpPr txBox="1"/>
          <p:nvPr/>
        </p:nvSpPr>
        <p:spPr>
          <a:xfrm>
            <a:off x="688086" y="571601"/>
            <a:ext cx="11373926" cy="2000548"/>
          </a:xfrm>
          <a:prstGeom prst="rect">
            <a:avLst/>
          </a:prstGeom>
          <a:noFill/>
        </p:spPr>
        <p:txBody>
          <a:bodyPr wrap="square">
            <a:spAutoFit/>
          </a:bodyPr>
          <a:lstStyle/>
          <a:p>
            <a:pPr marL="514350" indent="-514350" algn="l">
              <a:buClr>
                <a:schemeClr val="accent1"/>
              </a:buClr>
              <a:buFont typeface="+mj-lt"/>
              <a:buAutoNum type="alphaUcPeriod" startAt="2"/>
            </a:pPr>
            <a:r>
              <a:rPr lang="en-US" sz="4000" dirty="0">
                <a:latin typeface="Calibri" panose="020F0502020204030204" pitchFamily="34" charset="0"/>
                <a:cs typeface="Calibri" panose="020F0502020204030204" pitchFamily="34" charset="0"/>
              </a:rPr>
              <a:t>Writing  - </a:t>
            </a:r>
            <a:r>
              <a:rPr lang="en-US" sz="2400" dirty="0">
                <a:latin typeface="Calibri" panose="020F0502020204030204" pitchFamily="34" charset="0"/>
                <a:cs typeface="Calibri" panose="020F0502020204030204" pitchFamily="34" charset="0"/>
              </a:rPr>
              <a:t>Both the statute of frauds and ORS 96.020 require that your deed must be in writing</a:t>
            </a:r>
          </a:p>
          <a:p>
            <a:pPr marL="514350" indent="-514350" algn="l">
              <a:buFont typeface="+mj-lt"/>
              <a:buAutoNum type="alphaUcPeriod" startAt="2"/>
            </a:pPr>
            <a:endParaRPr lang="en-US" sz="3200" dirty="0"/>
          </a:p>
          <a:p>
            <a:pPr lvl="3" indent="0">
              <a:spcBef>
                <a:spcPts val="1200"/>
              </a:spcBef>
            </a:pPr>
            <a:endParaRPr lang="en-US" i="1" dirty="0">
              <a:latin typeface="Calibri" panose="020F0502020204030204" pitchFamily="34" charset="0"/>
              <a:cs typeface="Calibri" panose="020F0502020204030204" pitchFamily="34" charset="0"/>
            </a:endParaRPr>
          </a:p>
        </p:txBody>
      </p:sp>
      <p:pic>
        <p:nvPicPr>
          <p:cNvPr id="4" name="Picture 2" descr="See the source image">
            <a:extLst>
              <a:ext uri="{FF2B5EF4-FFF2-40B4-BE49-F238E27FC236}">
                <a16:creationId xmlns:a16="http://schemas.microsoft.com/office/drawing/2014/main" id="{D6674CD3-1E42-42A3-A5C8-3A08DB72B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920" b="9920"/>
          <a:stretch>
            <a:fillRect/>
          </a:stretch>
        </p:blipFill>
        <p:spPr bwMode="auto">
          <a:xfrm>
            <a:off x="1842247" y="1714600"/>
            <a:ext cx="8234932" cy="4403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738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F8CCC9-EA4F-4B71-A94B-6ADEAD411F5D}"/>
              </a:ext>
            </a:extLst>
          </p:cNvPr>
          <p:cNvSpPr txBox="1"/>
          <p:nvPr/>
        </p:nvSpPr>
        <p:spPr>
          <a:xfrm>
            <a:off x="688086" y="571601"/>
            <a:ext cx="11279796" cy="5109091"/>
          </a:xfrm>
          <a:prstGeom prst="rect">
            <a:avLst/>
          </a:prstGeom>
          <a:noFill/>
        </p:spPr>
        <p:txBody>
          <a:bodyPr wrap="square">
            <a:spAutoFit/>
          </a:bodyPr>
          <a:lstStyle/>
          <a:p>
            <a:pPr marL="514350" indent="-514350" algn="l">
              <a:buClr>
                <a:schemeClr val="accent1"/>
              </a:buClr>
              <a:buFont typeface="+mj-lt"/>
              <a:buAutoNum type="alphaUcPeriod" startAt="3"/>
            </a:pPr>
            <a:r>
              <a:rPr lang="en-US" sz="4000" dirty="0">
                <a:latin typeface="Calibri" panose="020F0502020204030204" pitchFamily="34" charset="0"/>
                <a:cs typeface="Calibri" panose="020F0502020204030204" pitchFamily="34" charset="0"/>
              </a:rPr>
              <a:t>Words of Conveyance</a:t>
            </a:r>
          </a:p>
          <a:p>
            <a:pPr marL="285750" indent="-285750" algn="l">
              <a:lnSpc>
                <a:spcPct val="20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clear and unequivocal manifestation of a present intent to convey, for example:</a:t>
            </a:r>
          </a:p>
          <a:p>
            <a:pPr>
              <a:spcBef>
                <a:spcPts val="1200"/>
              </a:spcBef>
            </a:pPr>
            <a:r>
              <a:rPr lang="en-US" sz="2400" dirty="0">
                <a:latin typeface="Calibri" panose="020F0502020204030204" pitchFamily="34" charset="0"/>
                <a:cs typeface="Calibri" panose="020F0502020204030204" pitchFamily="34" charset="0"/>
              </a:rPr>
              <a:t>	Key phrases on a Warranty Deed: </a:t>
            </a:r>
          </a:p>
          <a:p>
            <a:pPr>
              <a:spcBef>
                <a:spcPts val="1200"/>
              </a:spcBef>
            </a:pPr>
            <a:r>
              <a:rPr lang="en-US" sz="2400" dirty="0">
                <a:latin typeface="Calibri" panose="020F0502020204030204" pitchFamily="34" charset="0"/>
                <a:cs typeface="Calibri" panose="020F0502020204030204" pitchFamily="34" charset="0"/>
              </a:rPr>
              <a:t>	   -</a:t>
            </a:r>
            <a:r>
              <a:rPr lang="en-US" sz="2400" i="1" dirty="0">
                <a:latin typeface="Calibri" panose="020F0502020204030204" pitchFamily="34" charset="0"/>
                <a:cs typeface="Calibri" panose="020F0502020204030204" pitchFamily="34" charset="0"/>
              </a:rPr>
              <a:t>Warrants and Conveys</a:t>
            </a:r>
          </a:p>
          <a:p>
            <a:pPr>
              <a:spcBef>
                <a:spcPts val="1200"/>
              </a:spcBef>
            </a:pPr>
            <a:r>
              <a:rPr lang="en-US" sz="2400" i="1" dirty="0">
                <a:latin typeface="Calibri" panose="020F0502020204030204" pitchFamily="34" charset="0"/>
                <a:cs typeface="Calibri" panose="020F0502020204030204" pitchFamily="34" charset="0"/>
              </a:rPr>
              <a:t>	   -Grant and Convey</a:t>
            </a:r>
          </a:p>
          <a:p>
            <a:pPr>
              <a:spcBef>
                <a:spcPts val="1200"/>
              </a:spcBef>
            </a:pPr>
            <a:r>
              <a:rPr lang="en-US" sz="2400" i="1" dirty="0">
                <a:latin typeface="Calibri" panose="020F0502020204030204" pitchFamily="34" charset="0"/>
                <a:cs typeface="Calibri" panose="020F0502020204030204" pitchFamily="34" charset="0"/>
              </a:rPr>
              <a:t>	   -Grant, Bargain and Sell	</a:t>
            </a:r>
          </a:p>
          <a:p>
            <a:pPr>
              <a:spcBef>
                <a:spcPts val="1200"/>
              </a:spcBef>
            </a:pPr>
            <a:r>
              <a:rPr lang="en-US" sz="2400" i="1" dirty="0">
                <a:latin typeface="Calibri" panose="020F0502020204030204" pitchFamily="34" charset="0"/>
                <a:cs typeface="Calibri" panose="020F0502020204030204" pitchFamily="34" charset="0"/>
              </a:rPr>
              <a:t>	   -Sell and Convey</a:t>
            </a:r>
          </a:p>
          <a:p>
            <a:pPr lvl="2" indent="0">
              <a:spcBef>
                <a:spcPts val="1200"/>
              </a:spcBef>
            </a:pPr>
            <a:r>
              <a:rPr lang="en-US" sz="2400" dirty="0">
                <a:latin typeface="Calibri" panose="020F0502020204030204" pitchFamily="34" charset="0"/>
                <a:cs typeface="Calibri" panose="020F0502020204030204" pitchFamily="34" charset="0"/>
              </a:rPr>
              <a:t>Key phrases on a  Quit Claim Deed </a:t>
            </a:r>
          </a:p>
          <a:p>
            <a:pPr lvl="3" indent="0">
              <a:spcBef>
                <a:spcPts val="1200"/>
              </a:spcBef>
            </a:pPr>
            <a:r>
              <a:rPr lang="en-US" sz="2400" dirty="0">
                <a:latin typeface="Calibri" panose="020F0502020204030204" pitchFamily="34" charset="0"/>
                <a:cs typeface="Calibri" panose="020F0502020204030204" pitchFamily="34" charset="0"/>
              </a:rPr>
              <a:t>-</a:t>
            </a:r>
            <a:r>
              <a:rPr lang="en-US" sz="2400" i="1" dirty="0">
                <a:latin typeface="Calibri" panose="020F0502020204030204" pitchFamily="34" charset="0"/>
                <a:cs typeface="Calibri" panose="020F0502020204030204" pitchFamily="34" charset="0"/>
              </a:rPr>
              <a:t>Remise, Release, Quitclaim and Convey</a:t>
            </a:r>
          </a:p>
        </p:txBody>
      </p:sp>
    </p:spTree>
    <p:extLst>
      <p:ext uri="{BB962C8B-B14F-4D97-AF65-F5344CB8AC3E}">
        <p14:creationId xmlns:p14="http://schemas.microsoft.com/office/powerpoint/2010/main" val="1384002333"/>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2.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{8805DC6D-9FD7-4F39-8ACB-D063F321D8EC}tf22712842_win32</Template>
  <TotalTime>0</TotalTime>
  <Words>1662</Words>
  <Application>Microsoft Office PowerPoint</Application>
  <PresentationFormat>Widescreen</PresentationFormat>
  <Paragraphs>200</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Bookman Old Style</vt:lpstr>
      <vt:lpstr>Calibri</vt:lpstr>
      <vt:lpstr>Courier New</vt:lpstr>
      <vt:lpstr>Franklin Gothic Book</vt:lpstr>
      <vt:lpstr>Symbol</vt:lpstr>
      <vt:lpstr>Times New Roman</vt:lpstr>
      <vt:lpstr>1_RetrospectVTI</vt:lpstr>
      <vt:lpstr>Deeds</vt:lpstr>
      <vt:lpstr>Requirements for a valid transfer via deed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Deeds</dc:title>
  <dc:creator>Dulce Phelps</dc:creator>
  <cp:lastModifiedBy>Oregon Land Title</cp:lastModifiedBy>
  <cp:revision>13</cp:revision>
  <dcterms:created xsi:type="dcterms:W3CDTF">2022-08-19T15:29:16Z</dcterms:created>
  <dcterms:modified xsi:type="dcterms:W3CDTF">2022-09-09T22:23:31Z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