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70" r:id="rId5"/>
    <p:sldId id="259" r:id="rId6"/>
    <p:sldId id="260" r:id="rId7"/>
    <p:sldId id="261" r:id="rId8"/>
    <p:sldId id="262" r:id="rId9"/>
    <p:sldId id="263" r:id="rId10"/>
    <p:sldId id="268" r:id="rId11"/>
    <p:sldId id="264" r:id="rId12"/>
    <p:sldId id="265" r:id="rId13"/>
    <p:sldId id="266" r:id="rId14"/>
    <p:sldId id="267" r:id="rId15"/>
    <p:sldId id="269"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796D60C-79B2-48AA-B155-DC11D3AC115E}" v="7" dt="2022-11-10T18:45:57.52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97" autoAdjust="0"/>
    <p:restoredTop sz="94660"/>
  </p:normalViewPr>
  <p:slideViewPr>
    <p:cSldViewPr snapToGrid="0">
      <p:cViewPr varScale="1">
        <p:scale>
          <a:sx n="67" d="100"/>
          <a:sy n="67" d="100"/>
        </p:scale>
        <p:origin x="176"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5166F30-3AB4-4554-A92A-B3D70B04B8F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CF3D553F-6AF2-4141-A765-6EBC654CF325}">
      <dgm:prSet/>
      <dgm:spPr/>
      <dgm:t>
        <a:bodyPr/>
        <a:lstStyle/>
        <a:p>
          <a:pPr>
            <a:lnSpc>
              <a:spcPct val="100000"/>
            </a:lnSpc>
            <a:defRPr b="1"/>
          </a:pPr>
          <a:r>
            <a:rPr lang="en-US"/>
            <a:t>Multiple Sellers: </a:t>
          </a:r>
        </a:p>
      </dgm:t>
    </dgm:pt>
    <dgm:pt modelId="{F33346F7-6130-43B1-B8FC-4F741C68996F}" type="parTrans" cxnId="{0F991672-D367-4CE5-BB94-0B4D2B1253D0}">
      <dgm:prSet/>
      <dgm:spPr/>
      <dgm:t>
        <a:bodyPr/>
        <a:lstStyle/>
        <a:p>
          <a:endParaRPr lang="en-US"/>
        </a:p>
      </dgm:t>
    </dgm:pt>
    <dgm:pt modelId="{9A87679C-0FFF-40AA-8684-5D76FF15BADE}" type="sibTrans" cxnId="{0F991672-D367-4CE5-BB94-0B4D2B1253D0}">
      <dgm:prSet/>
      <dgm:spPr/>
      <dgm:t>
        <a:bodyPr/>
        <a:lstStyle/>
        <a:p>
          <a:endParaRPr lang="en-US"/>
        </a:p>
      </dgm:t>
    </dgm:pt>
    <dgm:pt modelId="{CA503DC2-E402-4EE1-8C7F-BA746A8264B9}">
      <dgm:prSet/>
      <dgm:spPr/>
      <dgm:t>
        <a:bodyPr/>
        <a:lstStyle/>
        <a:p>
          <a:pPr>
            <a:lnSpc>
              <a:spcPct val="100000"/>
            </a:lnSpc>
          </a:pPr>
          <a:r>
            <a:rPr lang="en-US"/>
            <a:t>Written instructions on how to disburse the proceeds among them</a:t>
          </a:r>
        </a:p>
      </dgm:t>
    </dgm:pt>
    <dgm:pt modelId="{13CB90F4-DDD1-41A7-B6B5-E75EB65A8E15}" type="parTrans" cxnId="{F7424334-1196-4B23-80E9-CBA3F677A625}">
      <dgm:prSet/>
      <dgm:spPr/>
      <dgm:t>
        <a:bodyPr/>
        <a:lstStyle/>
        <a:p>
          <a:endParaRPr lang="en-US"/>
        </a:p>
      </dgm:t>
    </dgm:pt>
    <dgm:pt modelId="{6D11AC66-FD54-45B7-BB3B-24360EDD0BC7}" type="sibTrans" cxnId="{F7424334-1196-4B23-80E9-CBA3F677A625}">
      <dgm:prSet/>
      <dgm:spPr/>
      <dgm:t>
        <a:bodyPr/>
        <a:lstStyle/>
        <a:p>
          <a:endParaRPr lang="en-US"/>
        </a:p>
      </dgm:t>
    </dgm:pt>
    <dgm:pt modelId="{62D4BC83-4960-4685-9272-83B0B945E99C}">
      <dgm:prSet/>
      <dgm:spPr/>
      <dgm:t>
        <a:bodyPr/>
        <a:lstStyle/>
        <a:p>
          <a:pPr>
            <a:lnSpc>
              <a:spcPct val="100000"/>
            </a:lnSpc>
            <a:defRPr b="1"/>
          </a:pPr>
          <a:r>
            <a:rPr lang="en-US"/>
            <a:t>Clearing Documents and Payoff Statements: </a:t>
          </a:r>
        </a:p>
      </dgm:t>
    </dgm:pt>
    <dgm:pt modelId="{3A701945-E742-4229-9722-D5D50498FAD0}" type="parTrans" cxnId="{C30E52D1-41F6-4211-84D3-E091246D4222}">
      <dgm:prSet/>
      <dgm:spPr/>
      <dgm:t>
        <a:bodyPr/>
        <a:lstStyle/>
        <a:p>
          <a:endParaRPr lang="en-US"/>
        </a:p>
      </dgm:t>
    </dgm:pt>
    <dgm:pt modelId="{CEF17AB8-AA24-4C06-A58A-BCDD34A3CAED}" type="sibTrans" cxnId="{C30E52D1-41F6-4211-84D3-E091246D4222}">
      <dgm:prSet/>
      <dgm:spPr/>
      <dgm:t>
        <a:bodyPr/>
        <a:lstStyle/>
        <a:p>
          <a:endParaRPr lang="en-US"/>
        </a:p>
      </dgm:t>
    </dgm:pt>
    <dgm:pt modelId="{54395671-F942-4E9F-ABDD-08C855C71675}">
      <dgm:prSet/>
      <dgm:spPr/>
      <dgm:t>
        <a:bodyPr/>
        <a:lstStyle/>
        <a:p>
          <a:pPr>
            <a:lnSpc>
              <a:spcPct val="100000"/>
            </a:lnSpc>
          </a:pPr>
          <a:r>
            <a:rPr lang="en-US" dirty="0"/>
            <a:t>Clearing documents from third parties should also come with instructions on when and how to use them</a:t>
          </a:r>
        </a:p>
      </dgm:t>
    </dgm:pt>
    <dgm:pt modelId="{E99293BF-1E72-450E-A4FC-FDF99048CA8C}" type="parTrans" cxnId="{90309E8F-385D-41F2-9F0F-DAD7A329875E}">
      <dgm:prSet/>
      <dgm:spPr/>
      <dgm:t>
        <a:bodyPr/>
        <a:lstStyle/>
        <a:p>
          <a:endParaRPr lang="en-US"/>
        </a:p>
      </dgm:t>
    </dgm:pt>
    <dgm:pt modelId="{1BA26830-C6FA-47F1-AE24-CFE40EE96244}" type="sibTrans" cxnId="{90309E8F-385D-41F2-9F0F-DAD7A329875E}">
      <dgm:prSet/>
      <dgm:spPr/>
      <dgm:t>
        <a:bodyPr/>
        <a:lstStyle/>
        <a:p>
          <a:endParaRPr lang="en-US"/>
        </a:p>
      </dgm:t>
    </dgm:pt>
    <dgm:pt modelId="{7D9780C3-05AD-41CF-8075-4EC5FDA89F7F}">
      <dgm:prSet/>
      <dgm:spPr/>
      <dgm:t>
        <a:bodyPr/>
        <a:lstStyle/>
        <a:p>
          <a:pPr>
            <a:lnSpc>
              <a:spcPct val="100000"/>
            </a:lnSpc>
            <a:defRPr b="1"/>
          </a:pPr>
          <a:r>
            <a:rPr lang="en-US"/>
            <a:t>Holdback Escrows</a:t>
          </a:r>
        </a:p>
      </dgm:t>
    </dgm:pt>
    <dgm:pt modelId="{5A9895FD-E784-43B0-B92E-678D94C90762}" type="parTrans" cxnId="{4F6F97BB-7277-4E16-A8A5-2A4B68BF8D4B}">
      <dgm:prSet/>
      <dgm:spPr/>
      <dgm:t>
        <a:bodyPr/>
        <a:lstStyle/>
        <a:p>
          <a:endParaRPr lang="en-US"/>
        </a:p>
      </dgm:t>
    </dgm:pt>
    <dgm:pt modelId="{A07D4E37-16CF-4499-8FC0-A5A3A730BB1B}" type="sibTrans" cxnId="{4F6F97BB-7277-4E16-A8A5-2A4B68BF8D4B}">
      <dgm:prSet/>
      <dgm:spPr/>
      <dgm:t>
        <a:bodyPr/>
        <a:lstStyle/>
        <a:p>
          <a:endParaRPr lang="en-US"/>
        </a:p>
      </dgm:t>
    </dgm:pt>
    <dgm:pt modelId="{01431D6F-0EE6-43F6-AA24-15D9E97D1093}">
      <dgm:prSet/>
      <dgm:spPr/>
      <dgm:t>
        <a:bodyPr/>
        <a:lstStyle/>
        <a:p>
          <a:pPr>
            <a:lnSpc>
              <a:spcPct val="100000"/>
            </a:lnSpc>
            <a:defRPr b="1"/>
          </a:pPr>
          <a:r>
            <a:rPr lang="en-US"/>
            <a:t>Third Party Funds</a:t>
          </a:r>
        </a:p>
      </dgm:t>
    </dgm:pt>
    <dgm:pt modelId="{11B0F167-63B2-439E-8149-EF2C65362613}" type="parTrans" cxnId="{81930D89-3430-4069-A853-3D410736BB0C}">
      <dgm:prSet/>
      <dgm:spPr/>
      <dgm:t>
        <a:bodyPr/>
        <a:lstStyle/>
        <a:p>
          <a:endParaRPr lang="en-US"/>
        </a:p>
      </dgm:t>
    </dgm:pt>
    <dgm:pt modelId="{79FB12D3-3E9A-4250-BF27-6CE46DDCD424}" type="sibTrans" cxnId="{81930D89-3430-4069-A853-3D410736BB0C}">
      <dgm:prSet/>
      <dgm:spPr/>
      <dgm:t>
        <a:bodyPr/>
        <a:lstStyle/>
        <a:p>
          <a:endParaRPr lang="en-US"/>
        </a:p>
      </dgm:t>
    </dgm:pt>
    <dgm:pt modelId="{79EAB05D-2958-47CB-8122-BB57C81E8417}">
      <dgm:prSet/>
      <dgm:spPr/>
      <dgm:t>
        <a:bodyPr/>
        <a:lstStyle/>
        <a:p>
          <a:pPr>
            <a:lnSpc>
              <a:spcPct val="100000"/>
            </a:lnSpc>
            <a:defRPr b="1"/>
          </a:pPr>
          <a:r>
            <a:rPr lang="en-US"/>
            <a:t>Lender Instructions</a:t>
          </a:r>
        </a:p>
      </dgm:t>
    </dgm:pt>
    <dgm:pt modelId="{6190D8F8-604A-4C50-B1DC-453EF75DE047}" type="parTrans" cxnId="{443EAC53-B222-4A6B-BF23-4D8D23FFC7AD}">
      <dgm:prSet/>
      <dgm:spPr/>
      <dgm:t>
        <a:bodyPr/>
        <a:lstStyle/>
        <a:p>
          <a:endParaRPr lang="en-US"/>
        </a:p>
      </dgm:t>
    </dgm:pt>
    <dgm:pt modelId="{E581807E-21E8-478E-899F-8A6ECEB44277}" type="sibTrans" cxnId="{443EAC53-B222-4A6B-BF23-4D8D23FFC7AD}">
      <dgm:prSet/>
      <dgm:spPr/>
      <dgm:t>
        <a:bodyPr/>
        <a:lstStyle/>
        <a:p>
          <a:endParaRPr lang="en-US"/>
        </a:p>
      </dgm:t>
    </dgm:pt>
    <dgm:pt modelId="{49980E6A-D433-4D0E-A149-5CCEED4891A7}" type="pres">
      <dgm:prSet presAssocID="{C5166F30-3AB4-4554-A92A-B3D70B04B8F0}" presName="linear" presStyleCnt="0">
        <dgm:presLayoutVars>
          <dgm:animLvl val="lvl"/>
          <dgm:resizeHandles val="exact"/>
        </dgm:presLayoutVars>
      </dgm:prSet>
      <dgm:spPr/>
    </dgm:pt>
    <dgm:pt modelId="{D292DC7F-BB6F-4BE1-A3A5-E98C0172A34D}" type="pres">
      <dgm:prSet presAssocID="{CF3D553F-6AF2-4141-A765-6EBC654CF325}" presName="parentText" presStyleLbl="node1" presStyleIdx="0" presStyleCnt="5">
        <dgm:presLayoutVars>
          <dgm:chMax val="0"/>
          <dgm:bulletEnabled val="1"/>
        </dgm:presLayoutVars>
      </dgm:prSet>
      <dgm:spPr/>
    </dgm:pt>
    <dgm:pt modelId="{B3CAE792-B146-47D9-B706-C5DCF883C9A7}" type="pres">
      <dgm:prSet presAssocID="{CF3D553F-6AF2-4141-A765-6EBC654CF325}" presName="childText" presStyleLbl="revTx" presStyleIdx="0" presStyleCnt="2">
        <dgm:presLayoutVars>
          <dgm:bulletEnabled val="1"/>
        </dgm:presLayoutVars>
      </dgm:prSet>
      <dgm:spPr/>
    </dgm:pt>
    <dgm:pt modelId="{CFDBD521-1059-478D-9885-2EB1EF6C0D58}" type="pres">
      <dgm:prSet presAssocID="{62D4BC83-4960-4685-9272-83B0B945E99C}" presName="parentText" presStyleLbl="node1" presStyleIdx="1" presStyleCnt="5">
        <dgm:presLayoutVars>
          <dgm:chMax val="0"/>
          <dgm:bulletEnabled val="1"/>
        </dgm:presLayoutVars>
      </dgm:prSet>
      <dgm:spPr/>
    </dgm:pt>
    <dgm:pt modelId="{84D69B3B-CB7A-4063-BC3E-35DF883CBF6F}" type="pres">
      <dgm:prSet presAssocID="{62D4BC83-4960-4685-9272-83B0B945E99C}" presName="childText" presStyleLbl="revTx" presStyleIdx="1" presStyleCnt="2">
        <dgm:presLayoutVars>
          <dgm:bulletEnabled val="1"/>
        </dgm:presLayoutVars>
      </dgm:prSet>
      <dgm:spPr/>
    </dgm:pt>
    <dgm:pt modelId="{036A592C-3290-4722-973E-E9537B3BE6A6}" type="pres">
      <dgm:prSet presAssocID="{7D9780C3-05AD-41CF-8075-4EC5FDA89F7F}" presName="parentText" presStyleLbl="node1" presStyleIdx="2" presStyleCnt="5">
        <dgm:presLayoutVars>
          <dgm:chMax val="0"/>
          <dgm:bulletEnabled val="1"/>
        </dgm:presLayoutVars>
      </dgm:prSet>
      <dgm:spPr/>
    </dgm:pt>
    <dgm:pt modelId="{5E855915-8111-439F-87D2-E9C72C576525}" type="pres">
      <dgm:prSet presAssocID="{A07D4E37-16CF-4499-8FC0-A5A3A730BB1B}" presName="spacer" presStyleCnt="0"/>
      <dgm:spPr/>
    </dgm:pt>
    <dgm:pt modelId="{F31C59F0-CF49-4271-B42D-B86BB55BACDC}" type="pres">
      <dgm:prSet presAssocID="{01431D6F-0EE6-43F6-AA24-15D9E97D1093}" presName="parentText" presStyleLbl="node1" presStyleIdx="3" presStyleCnt="5">
        <dgm:presLayoutVars>
          <dgm:chMax val="0"/>
          <dgm:bulletEnabled val="1"/>
        </dgm:presLayoutVars>
      </dgm:prSet>
      <dgm:spPr/>
    </dgm:pt>
    <dgm:pt modelId="{53293F2F-3066-48D1-B469-7309B76E1317}" type="pres">
      <dgm:prSet presAssocID="{79FB12D3-3E9A-4250-BF27-6CE46DDCD424}" presName="spacer" presStyleCnt="0"/>
      <dgm:spPr/>
    </dgm:pt>
    <dgm:pt modelId="{42FE74CF-B163-41A6-A271-DE6E2BCBDB5C}" type="pres">
      <dgm:prSet presAssocID="{79EAB05D-2958-47CB-8122-BB57C81E8417}" presName="parentText" presStyleLbl="node1" presStyleIdx="4" presStyleCnt="5">
        <dgm:presLayoutVars>
          <dgm:chMax val="0"/>
          <dgm:bulletEnabled val="1"/>
        </dgm:presLayoutVars>
      </dgm:prSet>
      <dgm:spPr/>
    </dgm:pt>
  </dgm:ptLst>
  <dgm:cxnLst>
    <dgm:cxn modelId="{9D433702-D29F-4228-9E7A-39534E2679D4}" type="presOf" srcId="{CA503DC2-E402-4EE1-8C7F-BA746A8264B9}" destId="{B3CAE792-B146-47D9-B706-C5DCF883C9A7}" srcOrd="0" destOrd="0" presId="urn:microsoft.com/office/officeart/2005/8/layout/vList2"/>
    <dgm:cxn modelId="{78E50803-128C-42CD-9B5D-3AD342302000}" type="presOf" srcId="{7D9780C3-05AD-41CF-8075-4EC5FDA89F7F}" destId="{036A592C-3290-4722-973E-E9537B3BE6A6}" srcOrd="0" destOrd="0" presId="urn:microsoft.com/office/officeart/2005/8/layout/vList2"/>
    <dgm:cxn modelId="{9A099933-B8D1-4E2F-A095-7501EFDE73FE}" type="presOf" srcId="{62D4BC83-4960-4685-9272-83B0B945E99C}" destId="{CFDBD521-1059-478D-9885-2EB1EF6C0D58}" srcOrd="0" destOrd="0" presId="urn:microsoft.com/office/officeart/2005/8/layout/vList2"/>
    <dgm:cxn modelId="{F7424334-1196-4B23-80E9-CBA3F677A625}" srcId="{CF3D553F-6AF2-4141-A765-6EBC654CF325}" destId="{CA503DC2-E402-4EE1-8C7F-BA746A8264B9}" srcOrd="0" destOrd="0" parTransId="{13CB90F4-DDD1-41A7-B6B5-E75EB65A8E15}" sibTransId="{6D11AC66-FD54-45B7-BB3B-24360EDD0BC7}"/>
    <dgm:cxn modelId="{668AD847-4D46-4509-A73B-81D0FA1CFF12}" type="presOf" srcId="{01431D6F-0EE6-43F6-AA24-15D9E97D1093}" destId="{F31C59F0-CF49-4271-B42D-B86BB55BACDC}" srcOrd="0" destOrd="0" presId="urn:microsoft.com/office/officeart/2005/8/layout/vList2"/>
    <dgm:cxn modelId="{0F991672-D367-4CE5-BB94-0B4D2B1253D0}" srcId="{C5166F30-3AB4-4554-A92A-B3D70B04B8F0}" destId="{CF3D553F-6AF2-4141-A765-6EBC654CF325}" srcOrd="0" destOrd="0" parTransId="{F33346F7-6130-43B1-B8FC-4F741C68996F}" sibTransId="{9A87679C-0FFF-40AA-8684-5D76FF15BADE}"/>
    <dgm:cxn modelId="{443EAC53-B222-4A6B-BF23-4D8D23FFC7AD}" srcId="{C5166F30-3AB4-4554-A92A-B3D70B04B8F0}" destId="{79EAB05D-2958-47CB-8122-BB57C81E8417}" srcOrd="4" destOrd="0" parTransId="{6190D8F8-604A-4C50-B1DC-453EF75DE047}" sibTransId="{E581807E-21E8-478E-899F-8A6ECEB44277}"/>
    <dgm:cxn modelId="{81930D89-3430-4069-A853-3D410736BB0C}" srcId="{C5166F30-3AB4-4554-A92A-B3D70B04B8F0}" destId="{01431D6F-0EE6-43F6-AA24-15D9E97D1093}" srcOrd="3" destOrd="0" parTransId="{11B0F167-63B2-439E-8149-EF2C65362613}" sibTransId="{79FB12D3-3E9A-4250-BF27-6CE46DDCD424}"/>
    <dgm:cxn modelId="{90309E8F-385D-41F2-9F0F-DAD7A329875E}" srcId="{62D4BC83-4960-4685-9272-83B0B945E99C}" destId="{54395671-F942-4E9F-ABDD-08C855C71675}" srcOrd="0" destOrd="0" parTransId="{E99293BF-1E72-450E-A4FC-FDF99048CA8C}" sibTransId="{1BA26830-C6FA-47F1-AE24-CFE40EE96244}"/>
    <dgm:cxn modelId="{4F6F97BB-7277-4E16-A8A5-2A4B68BF8D4B}" srcId="{C5166F30-3AB4-4554-A92A-B3D70B04B8F0}" destId="{7D9780C3-05AD-41CF-8075-4EC5FDA89F7F}" srcOrd="2" destOrd="0" parTransId="{5A9895FD-E784-43B0-B92E-678D94C90762}" sibTransId="{A07D4E37-16CF-4499-8FC0-A5A3A730BB1B}"/>
    <dgm:cxn modelId="{6B1D72C4-1FD8-4AFA-B9FE-91DA4821AD6D}" type="presOf" srcId="{C5166F30-3AB4-4554-A92A-B3D70B04B8F0}" destId="{49980E6A-D433-4D0E-A149-5CCEED4891A7}" srcOrd="0" destOrd="0" presId="urn:microsoft.com/office/officeart/2005/8/layout/vList2"/>
    <dgm:cxn modelId="{115134CD-CD06-4261-9FB4-C145A88EAB5F}" type="presOf" srcId="{54395671-F942-4E9F-ABDD-08C855C71675}" destId="{84D69B3B-CB7A-4063-BC3E-35DF883CBF6F}" srcOrd="0" destOrd="0" presId="urn:microsoft.com/office/officeart/2005/8/layout/vList2"/>
    <dgm:cxn modelId="{C30E52D1-41F6-4211-84D3-E091246D4222}" srcId="{C5166F30-3AB4-4554-A92A-B3D70B04B8F0}" destId="{62D4BC83-4960-4685-9272-83B0B945E99C}" srcOrd="1" destOrd="0" parTransId="{3A701945-E742-4229-9722-D5D50498FAD0}" sibTransId="{CEF17AB8-AA24-4C06-A58A-BCDD34A3CAED}"/>
    <dgm:cxn modelId="{64CACCEB-EA75-4DCC-86B4-EEA07D2FE8FE}" type="presOf" srcId="{CF3D553F-6AF2-4141-A765-6EBC654CF325}" destId="{D292DC7F-BB6F-4BE1-A3A5-E98C0172A34D}" srcOrd="0" destOrd="0" presId="urn:microsoft.com/office/officeart/2005/8/layout/vList2"/>
    <dgm:cxn modelId="{552546F3-64D9-4047-A367-E7FC91142B10}" type="presOf" srcId="{79EAB05D-2958-47CB-8122-BB57C81E8417}" destId="{42FE74CF-B163-41A6-A271-DE6E2BCBDB5C}" srcOrd="0" destOrd="0" presId="urn:microsoft.com/office/officeart/2005/8/layout/vList2"/>
    <dgm:cxn modelId="{402D0152-D177-4688-B9B7-ED8666B2029D}" type="presParOf" srcId="{49980E6A-D433-4D0E-A149-5CCEED4891A7}" destId="{D292DC7F-BB6F-4BE1-A3A5-E98C0172A34D}" srcOrd="0" destOrd="0" presId="urn:microsoft.com/office/officeart/2005/8/layout/vList2"/>
    <dgm:cxn modelId="{1B495766-EA25-4394-AB27-DEC647F58F78}" type="presParOf" srcId="{49980E6A-D433-4D0E-A149-5CCEED4891A7}" destId="{B3CAE792-B146-47D9-B706-C5DCF883C9A7}" srcOrd="1" destOrd="0" presId="urn:microsoft.com/office/officeart/2005/8/layout/vList2"/>
    <dgm:cxn modelId="{C1B66974-C8C0-4BD6-B02D-5E86B28BBEFA}" type="presParOf" srcId="{49980E6A-D433-4D0E-A149-5CCEED4891A7}" destId="{CFDBD521-1059-478D-9885-2EB1EF6C0D58}" srcOrd="2" destOrd="0" presId="urn:microsoft.com/office/officeart/2005/8/layout/vList2"/>
    <dgm:cxn modelId="{F390D6B1-F16F-4209-A797-A324DD17E09D}" type="presParOf" srcId="{49980E6A-D433-4D0E-A149-5CCEED4891A7}" destId="{84D69B3B-CB7A-4063-BC3E-35DF883CBF6F}" srcOrd="3" destOrd="0" presId="urn:microsoft.com/office/officeart/2005/8/layout/vList2"/>
    <dgm:cxn modelId="{B2BA425B-3C8A-4968-A9AE-ACA73B2C6DD3}" type="presParOf" srcId="{49980E6A-D433-4D0E-A149-5CCEED4891A7}" destId="{036A592C-3290-4722-973E-E9537B3BE6A6}" srcOrd="4" destOrd="0" presId="urn:microsoft.com/office/officeart/2005/8/layout/vList2"/>
    <dgm:cxn modelId="{BCFF8FBD-2DB4-4730-80DC-8C9790224F6A}" type="presParOf" srcId="{49980E6A-D433-4D0E-A149-5CCEED4891A7}" destId="{5E855915-8111-439F-87D2-E9C72C576525}" srcOrd="5" destOrd="0" presId="urn:microsoft.com/office/officeart/2005/8/layout/vList2"/>
    <dgm:cxn modelId="{73004444-98CB-47CC-9F96-D48E36A4F5AE}" type="presParOf" srcId="{49980E6A-D433-4D0E-A149-5CCEED4891A7}" destId="{F31C59F0-CF49-4271-B42D-B86BB55BACDC}" srcOrd="6" destOrd="0" presId="urn:microsoft.com/office/officeart/2005/8/layout/vList2"/>
    <dgm:cxn modelId="{014E66FD-8975-4C37-A0D6-FDE15BBC8A5B}" type="presParOf" srcId="{49980E6A-D433-4D0E-A149-5CCEED4891A7}" destId="{53293F2F-3066-48D1-B469-7309B76E1317}" srcOrd="7" destOrd="0" presId="urn:microsoft.com/office/officeart/2005/8/layout/vList2"/>
    <dgm:cxn modelId="{2C36A959-0EE0-4B9F-9DF6-3638A0452DD4}" type="presParOf" srcId="{49980E6A-D433-4D0E-A149-5CCEED4891A7}" destId="{42FE74CF-B163-41A6-A271-DE6E2BCBDB5C}"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92DC7F-BB6F-4BE1-A3A5-E98C0172A34D}">
      <dsp:nvSpPr>
        <dsp:cNvPr id="0" name=""/>
        <dsp:cNvSpPr/>
      </dsp:nvSpPr>
      <dsp:spPr>
        <a:xfrm>
          <a:off x="0" y="42167"/>
          <a:ext cx="9601196" cy="49140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100000"/>
            </a:lnSpc>
            <a:spcBef>
              <a:spcPct val="0"/>
            </a:spcBef>
            <a:spcAft>
              <a:spcPct val="35000"/>
            </a:spcAft>
            <a:buNone/>
            <a:defRPr b="1"/>
          </a:pPr>
          <a:r>
            <a:rPr lang="en-US" sz="2000" kern="1200"/>
            <a:t>Multiple Sellers: </a:t>
          </a:r>
        </a:p>
      </dsp:txBody>
      <dsp:txXfrm>
        <a:off x="23988" y="66155"/>
        <a:ext cx="9553220" cy="443424"/>
      </dsp:txXfrm>
    </dsp:sp>
    <dsp:sp modelId="{B3CAE792-B146-47D9-B706-C5DCF883C9A7}">
      <dsp:nvSpPr>
        <dsp:cNvPr id="0" name=""/>
        <dsp:cNvSpPr/>
      </dsp:nvSpPr>
      <dsp:spPr>
        <a:xfrm>
          <a:off x="0" y="533567"/>
          <a:ext cx="9601196" cy="331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38" tIns="25400" rIns="142240" bIns="25400" numCol="1" spcCol="1270" anchor="t" anchorCtr="0">
          <a:noAutofit/>
        </a:bodyPr>
        <a:lstStyle/>
        <a:p>
          <a:pPr marL="171450" lvl="1" indent="-171450" algn="l" defTabSz="711200">
            <a:lnSpc>
              <a:spcPct val="100000"/>
            </a:lnSpc>
            <a:spcBef>
              <a:spcPct val="0"/>
            </a:spcBef>
            <a:spcAft>
              <a:spcPct val="20000"/>
            </a:spcAft>
            <a:buChar char="•"/>
          </a:pPr>
          <a:r>
            <a:rPr lang="en-US" sz="1600" kern="1200"/>
            <a:t>Written instructions on how to disburse the proceeds among them</a:t>
          </a:r>
        </a:p>
      </dsp:txBody>
      <dsp:txXfrm>
        <a:off x="0" y="533567"/>
        <a:ext cx="9601196" cy="331200"/>
      </dsp:txXfrm>
    </dsp:sp>
    <dsp:sp modelId="{CFDBD521-1059-478D-9885-2EB1EF6C0D58}">
      <dsp:nvSpPr>
        <dsp:cNvPr id="0" name=""/>
        <dsp:cNvSpPr/>
      </dsp:nvSpPr>
      <dsp:spPr>
        <a:xfrm>
          <a:off x="0" y="864768"/>
          <a:ext cx="9601196" cy="49140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100000"/>
            </a:lnSpc>
            <a:spcBef>
              <a:spcPct val="0"/>
            </a:spcBef>
            <a:spcAft>
              <a:spcPct val="35000"/>
            </a:spcAft>
            <a:buNone/>
            <a:defRPr b="1"/>
          </a:pPr>
          <a:r>
            <a:rPr lang="en-US" sz="2000" kern="1200"/>
            <a:t>Clearing Documents and Payoff Statements: </a:t>
          </a:r>
        </a:p>
      </dsp:txBody>
      <dsp:txXfrm>
        <a:off x="23988" y="888756"/>
        <a:ext cx="9553220" cy="443424"/>
      </dsp:txXfrm>
    </dsp:sp>
    <dsp:sp modelId="{84D69B3B-CB7A-4063-BC3E-35DF883CBF6F}">
      <dsp:nvSpPr>
        <dsp:cNvPr id="0" name=""/>
        <dsp:cNvSpPr/>
      </dsp:nvSpPr>
      <dsp:spPr>
        <a:xfrm>
          <a:off x="0" y="1356167"/>
          <a:ext cx="9601196" cy="331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38" tIns="25400" rIns="142240" bIns="25400" numCol="1" spcCol="1270" anchor="t" anchorCtr="0">
          <a:noAutofit/>
        </a:bodyPr>
        <a:lstStyle/>
        <a:p>
          <a:pPr marL="171450" lvl="1" indent="-171450" algn="l" defTabSz="711200">
            <a:lnSpc>
              <a:spcPct val="100000"/>
            </a:lnSpc>
            <a:spcBef>
              <a:spcPct val="0"/>
            </a:spcBef>
            <a:spcAft>
              <a:spcPct val="20000"/>
            </a:spcAft>
            <a:buChar char="•"/>
          </a:pPr>
          <a:r>
            <a:rPr lang="en-US" sz="1600" kern="1200" dirty="0"/>
            <a:t>Clearing documents from third parties should also come with instructions on when and how to use them</a:t>
          </a:r>
        </a:p>
      </dsp:txBody>
      <dsp:txXfrm>
        <a:off x="0" y="1356167"/>
        <a:ext cx="9601196" cy="331200"/>
      </dsp:txXfrm>
    </dsp:sp>
    <dsp:sp modelId="{036A592C-3290-4722-973E-E9537B3BE6A6}">
      <dsp:nvSpPr>
        <dsp:cNvPr id="0" name=""/>
        <dsp:cNvSpPr/>
      </dsp:nvSpPr>
      <dsp:spPr>
        <a:xfrm>
          <a:off x="0" y="1687368"/>
          <a:ext cx="9601196" cy="49140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100000"/>
            </a:lnSpc>
            <a:spcBef>
              <a:spcPct val="0"/>
            </a:spcBef>
            <a:spcAft>
              <a:spcPct val="35000"/>
            </a:spcAft>
            <a:buNone/>
            <a:defRPr b="1"/>
          </a:pPr>
          <a:r>
            <a:rPr lang="en-US" sz="2000" kern="1200"/>
            <a:t>Holdback Escrows</a:t>
          </a:r>
        </a:p>
      </dsp:txBody>
      <dsp:txXfrm>
        <a:off x="23988" y="1711356"/>
        <a:ext cx="9553220" cy="443424"/>
      </dsp:txXfrm>
    </dsp:sp>
    <dsp:sp modelId="{F31C59F0-CF49-4271-B42D-B86BB55BACDC}">
      <dsp:nvSpPr>
        <dsp:cNvPr id="0" name=""/>
        <dsp:cNvSpPr/>
      </dsp:nvSpPr>
      <dsp:spPr>
        <a:xfrm>
          <a:off x="0" y="2236368"/>
          <a:ext cx="9601196" cy="49140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100000"/>
            </a:lnSpc>
            <a:spcBef>
              <a:spcPct val="0"/>
            </a:spcBef>
            <a:spcAft>
              <a:spcPct val="35000"/>
            </a:spcAft>
            <a:buNone/>
            <a:defRPr b="1"/>
          </a:pPr>
          <a:r>
            <a:rPr lang="en-US" sz="2000" kern="1200"/>
            <a:t>Third Party Funds</a:t>
          </a:r>
        </a:p>
      </dsp:txBody>
      <dsp:txXfrm>
        <a:off x="23988" y="2260356"/>
        <a:ext cx="9553220" cy="443424"/>
      </dsp:txXfrm>
    </dsp:sp>
    <dsp:sp modelId="{42FE74CF-B163-41A6-A271-DE6E2BCBDB5C}">
      <dsp:nvSpPr>
        <dsp:cNvPr id="0" name=""/>
        <dsp:cNvSpPr/>
      </dsp:nvSpPr>
      <dsp:spPr>
        <a:xfrm>
          <a:off x="0" y="2785367"/>
          <a:ext cx="9601196" cy="49140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100000"/>
            </a:lnSpc>
            <a:spcBef>
              <a:spcPct val="0"/>
            </a:spcBef>
            <a:spcAft>
              <a:spcPct val="35000"/>
            </a:spcAft>
            <a:buNone/>
            <a:defRPr b="1"/>
          </a:pPr>
          <a:r>
            <a:rPr lang="en-US" sz="2000" kern="1200"/>
            <a:t>Lender Instructions</a:t>
          </a:r>
        </a:p>
      </dsp:txBody>
      <dsp:txXfrm>
        <a:off x="23988" y="2809355"/>
        <a:ext cx="9553220" cy="44342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38FE8F4D-0A6C-4A95-A2FB-9695403B270A}" type="datetimeFigureOut">
              <a:rPr lang="en-US" smtClean="0"/>
              <a:t>11/17/2022</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482E4EF9-4C37-4273-A4EB-90DE8EDE6B19}"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643555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8FE8F4D-0A6C-4A95-A2FB-9695403B270A}" type="datetimeFigureOut">
              <a:rPr lang="en-US" smtClean="0"/>
              <a:t>11/17/2022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2E4EF9-4C37-4273-A4EB-90DE8EDE6B19}" type="slidenum">
              <a:rPr lang="en-US" smtClean="0"/>
              <a:t>‹#›</a:t>
            </a:fld>
            <a:endParaRPr lang="en-US"/>
          </a:p>
        </p:txBody>
      </p:sp>
    </p:spTree>
    <p:extLst>
      <p:ext uri="{BB962C8B-B14F-4D97-AF65-F5344CB8AC3E}">
        <p14:creationId xmlns:p14="http://schemas.microsoft.com/office/powerpoint/2010/main" val="37087544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8FE8F4D-0A6C-4A95-A2FB-9695403B270A}" type="datetimeFigureOut">
              <a:rPr lang="en-US" smtClean="0"/>
              <a:t>11/17/2022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2E4EF9-4C37-4273-A4EB-90DE8EDE6B19}"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465484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8FE8F4D-0A6C-4A95-A2FB-9695403B270A}" type="datetimeFigureOut">
              <a:rPr lang="en-US" smtClean="0"/>
              <a:t>11/17/2022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2E4EF9-4C37-4273-A4EB-90DE8EDE6B19}"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821735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8FE8F4D-0A6C-4A95-A2FB-9695403B270A}" type="datetimeFigureOut">
              <a:rPr lang="en-US" smtClean="0"/>
              <a:t>11/17/2022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2E4EF9-4C37-4273-A4EB-90DE8EDE6B19}" type="slidenum">
              <a:rPr lang="en-US" smtClean="0"/>
              <a:t>‹#›</a:t>
            </a:fld>
            <a:endParaRPr lang="en-US"/>
          </a:p>
        </p:txBody>
      </p:sp>
    </p:spTree>
    <p:extLst>
      <p:ext uri="{BB962C8B-B14F-4D97-AF65-F5344CB8AC3E}">
        <p14:creationId xmlns:p14="http://schemas.microsoft.com/office/powerpoint/2010/main" val="18617483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8FE8F4D-0A6C-4A95-A2FB-9695403B270A}" type="datetimeFigureOut">
              <a:rPr lang="en-US" smtClean="0"/>
              <a:t>11/17/2022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2E4EF9-4C37-4273-A4EB-90DE8EDE6B19}"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872366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8FE8F4D-0A6C-4A95-A2FB-9695403B270A}" type="datetimeFigureOut">
              <a:rPr lang="en-US" smtClean="0"/>
              <a:t>11/17/2022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2E4EF9-4C37-4273-A4EB-90DE8EDE6B19}"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862651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8FE8F4D-0A6C-4A95-A2FB-9695403B270A}" type="datetimeFigureOut">
              <a:rPr lang="en-US" smtClean="0"/>
              <a:t>11/17/2022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2E4EF9-4C37-4273-A4EB-90DE8EDE6B19}"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585652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8FE8F4D-0A6C-4A95-A2FB-9695403B270A}" type="datetimeFigureOut">
              <a:rPr lang="en-US" smtClean="0"/>
              <a:t>11/17/2022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2E4EF9-4C37-4273-A4EB-90DE8EDE6B19}"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513732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8FE8F4D-0A6C-4A95-A2FB-9695403B270A}" type="datetimeFigureOut">
              <a:rPr lang="en-US" smtClean="0"/>
              <a:t>11/17/2022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2E4EF9-4C37-4273-A4EB-90DE8EDE6B19}" type="slidenum">
              <a:rPr lang="en-US" smtClean="0"/>
              <a:t>‹#›</a:t>
            </a:fld>
            <a:endParaRPr lang="en-US"/>
          </a:p>
        </p:txBody>
      </p:sp>
    </p:spTree>
    <p:extLst>
      <p:ext uri="{BB962C8B-B14F-4D97-AF65-F5344CB8AC3E}">
        <p14:creationId xmlns:p14="http://schemas.microsoft.com/office/powerpoint/2010/main" val="42296526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8FE8F4D-0A6C-4A95-A2FB-9695403B270A}" type="datetimeFigureOut">
              <a:rPr lang="en-US" smtClean="0"/>
              <a:t>11/17/2022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2E4EF9-4C37-4273-A4EB-90DE8EDE6B19}"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997680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8FE8F4D-0A6C-4A95-A2FB-9695403B270A}" type="datetimeFigureOut">
              <a:rPr lang="en-US" smtClean="0"/>
              <a:t>11/17/2022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2E4EF9-4C37-4273-A4EB-90DE8EDE6B19}" type="slidenum">
              <a:rPr lang="en-US" smtClean="0"/>
              <a:t>‹#›</a:t>
            </a:fld>
            <a:endParaRPr lang="en-US"/>
          </a:p>
        </p:txBody>
      </p:sp>
    </p:spTree>
    <p:extLst>
      <p:ext uri="{BB962C8B-B14F-4D97-AF65-F5344CB8AC3E}">
        <p14:creationId xmlns:p14="http://schemas.microsoft.com/office/powerpoint/2010/main" val="2673457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8FE8F4D-0A6C-4A95-A2FB-9695403B270A}" type="datetimeFigureOut">
              <a:rPr lang="en-US" smtClean="0"/>
              <a:t>11/17/2022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2E4EF9-4C37-4273-A4EB-90DE8EDE6B19}"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036430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8FE8F4D-0A6C-4A95-A2FB-9695403B270A}" type="datetimeFigureOut">
              <a:rPr lang="en-US" smtClean="0"/>
              <a:t>11/17/2022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2E4EF9-4C37-4273-A4EB-90DE8EDE6B19}"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72676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FE8F4D-0A6C-4A95-A2FB-9695403B270A}" type="datetimeFigureOut">
              <a:rPr lang="en-US" smtClean="0"/>
              <a:t>11/17/2022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2E4EF9-4C37-4273-A4EB-90DE8EDE6B19}" type="slidenum">
              <a:rPr lang="en-US" smtClean="0"/>
              <a:t>‹#›</a:t>
            </a:fld>
            <a:endParaRPr lang="en-US"/>
          </a:p>
        </p:txBody>
      </p:sp>
    </p:spTree>
    <p:extLst>
      <p:ext uri="{BB962C8B-B14F-4D97-AF65-F5344CB8AC3E}">
        <p14:creationId xmlns:p14="http://schemas.microsoft.com/office/powerpoint/2010/main" val="4830444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8FE8F4D-0A6C-4A95-A2FB-9695403B270A}" type="datetimeFigureOut">
              <a:rPr lang="en-US" smtClean="0"/>
              <a:t>11/17/2022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2E4EF9-4C37-4273-A4EB-90DE8EDE6B19}"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986291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8FE8F4D-0A6C-4A95-A2FB-9695403B270A}" type="datetimeFigureOut">
              <a:rPr lang="en-US" smtClean="0"/>
              <a:t>11/17/2022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2E4EF9-4C37-4273-A4EB-90DE8EDE6B19}" type="slidenum">
              <a:rPr lang="en-US" smtClean="0"/>
              <a:t>‹#›</a:t>
            </a:fld>
            <a:endParaRPr lang="en-US"/>
          </a:p>
        </p:txBody>
      </p:sp>
    </p:spTree>
    <p:extLst>
      <p:ext uri="{BB962C8B-B14F-4D97-AF65-F5344CB8AC3E}">
        <p14:creationId xmlns:p14="http://schemas.microsoft.com/office/powerpoint/2010/main" val="8396998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8FE8F4D-0A6C-4A95-A2FB-9695403B270A}" type="datetimeFigureOut">
              <a:rPr lang="en-US" smtClean="0"/>
              <a:t>11/17/2022</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82E4EF9-4C37-4273-A4EB-90DE8EDE6B19}" type="slidenum">
              <a:rPr lang="en-US" smtClean="0"/>
              <a:t>‹#›</a:t>
            </a:fld>
            <a:endParaRPr lang="en-US"/>
          </a:p>
        </p:txBody>
      </p:sp>
    </p:spTree>
    <p:extLst>
      <p:ext uri="{BB962C8B-B14F-4D97-AF65-F5344CB8AC3E}">
        <p14:creationId xmlns:p14="http://schemas.microsoft.com/office/powerpoint/2010/main" val="24616101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50D348-9805-0E94-473B-FA86752DE0B3}"/>
              </a:ext>
            </a:extLst>
          </p:cNvPr>
          <p:cNvSpPr>
            <a:spLocks noGrp="1"/>
          </p:cNvSpPr>
          <p:nvPr>
            <p:ph type="ctrTitle"/>
          </p:nvPr>
        </p:nvSpPr>
        <p:spPr/>
        <p:txBody>
          <a:bodyPr/>
          <a:lstStyle/>
          <a:p>
            <a:r>
              <a:rPr lang="en-US" sz="4400" dirty="0"/>
              <a:t>Ethical Considerations in a Real Estate Transaction</a:t>
            </a:r>
          </a:p>
        </p:txBody>
      </p:sp>
      <p:sp>
        <p:nvSpPr>
          <p:cNvPr id="3" name="Subtitle 2">
            <a:extLst>
              <a:ext uri="{FF2B5EF4-FFF2-40B4-BE49-F238E27FC236}">
                <a16:creationId xmlns:a16="http://schemas.microsoft.com/office/drawing/2014/main" id="{334CE4B0-9668-11CD-1597-18093052C03A}"/>
              </a:ext>
            </a:extLst>
          </p:cNvPr>
          <p:cNvSpPr>
            <a:spLocks noGrp="1"/>
          </p:cNvSpPr>
          <p:nvPr>
            <p:ph type="subTitle" idx="1"/>
          </p:nvPr>
        </p:nvSpPr>
        <p:spPr>
          <a:xfrm>
            <a:off x="2692398" y="4362272"/>
            <a:ext cx="6815669" cy="411064"/>
          </a:xfrm>
        </p:spPr>
        <p:txBody>
          <a:bodyPr>
            <a:normAutofit lnSpcReduction="10000"/>
          </a:bodyPr>
          <a:lstStyle/>
          <a:p>
            <a:r>
              <a:rPr lang="en-US" dirty="0"/>
              <a:t>Tabitha </a:t>
            </a:r>
            <a:r>
              <a:rPr lang="en-US" dirty="0" err="1"/>
              <a:t>Palmer-DuPrau,</a:t>
            </a:r>
            <a:r>
              <a:rPr lang="en-US" dirty="0"/>
              <a:t> Underwriting Counsel, Lawyers Title</a:t>
            </a:r>
          </a:p>
        </p:txBody>
      </p:sp>
    </p:spTree>
    <p:extLst>
      <p:ext uri="{BB962C8B-B14F-4D97-AF65-F5344CB8AC3E}">
        <p14:creationId xmlns:p14="http://schemas.microsoft.com/office/powerpoint/2010/main" val="17342505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0C454B-0F99-FD6E-B309-6EBD2DB4B7F0}"/>
              </a:ext>
            </a:extLst>
          </p:cNvPr>
          <p:cNvSpPr>
            <a:spLocks noGrp="1"/>
          </p:cNvSpPr>
          <p:nvPr>
            <p:ph type="title" idx="4294967295"/>
          </p:nvPr>
        </p:nvSpPr>
        <p:spPr>
          <a:xfrm>
            <a:off x="1102936" y="633871"/>
            <a:ext cx="9601200" cy="1303337"/>
          </a:xfrm>
        </p:spPr>
        <p:txBody>
          <a:bodyPr>
            <a:normAutofit/>
          </a:bodyPr>
          <a:lstStyle/>
          <a:p>
            <a:r>
              <a:rPr lang="en-US" dirty="0"/>
              <a:t>Written Mutual Instructions</a:t>
            </a:r>
          </a:p>
        </p:txBody>
      </p:sp>
      <p:sp>
        <p:nvSpPr>
          <p:cNvPr id="3" name="Content Placeholder 2">
            <a:extLst>
              <a:ext uri="{FF2B5EF4-FFF2-40B4-BE49-F238E27FC236}">
                <a16:creationId xmlns:a16="http://schemas.microsoft.com/office/drawing/2014/main" id="{7EA97B01-A428-6893-654B-575C991E5E5B}"/>
              </a:ext>
            </a:extLst>
          </p:cNvPr>
          <p:cNvSpPr>
            <a:spLocks noGrp="1"/>
          </p:cNvSpPr>
          <p:nvPr>
            <p:ph idx="4294967295"/>
          </p:nvPr>
        </p:nvSpPr>
        <p:spPr>
          <a:xfrm>
            <a:off x="1187777" y="2170964"/>
            <a:ext cx="9601200" cy="3786776"/>
          </a:xfrm>
        </p:spPr>
        <p:txBody>
          <a:bodyPr>
            <a:normAutofit/>
          </a:bodyPr>
          <a:lstStyle/>
          <a:p>
            <a:pPr marL="0" indent="0">
              <a:lnSpc>
                <a:spcPct val="90000"/>
              </a:lnSpc>
              <a:buNone/>
            </a:pPr>
            <a:r>
              <a:rPr lang="en-US" sz="1800" dirty="0"/>
              <a:t>ORS 696.581 continued</a:t>
            </a:r>
          </a:p>
          <a:p>
            <a:pPr marL="0" indent="0">
              <a:lnSpc>
                <a:spcPct val="90000"/>
              </a:lnSpc>
              <a:spcBef>
                <a:spcPts val="0"/>
              </a:spcBef>
              <a:buNone/>
            </a:pPr>
            <a:r>
              <a:rPr lang="en-US" sz="1600" b="0" i="0" dirty="0">
                <a:effectLst/>
                <a:latin typeface="Times New Roman" panose="02020603050405020304" pitchFamily="18" charset="0"/>
              </a:rPr>
              <a:t> (6) An escrow agent may accept trust funds, in excess of earnest money required in transaction documents to be held, as individual funds of the principal who has paid them into escrow. Such individual trust funds may be disbursed with only the </a:t>
            </a:r>
            <a:r>
              <a:rPr lang="en-US" sz="1600" b="0" i="0" dirty="0">
                <a:effectLst/>
                <a:highlight>
                  <a:srgbClr val="FFFF00"/>
                </a:highlight>
                <a:latin typeface="Times New Roman" panose="02020603050405020304" pitchFamily="18" charset="0"/>
              </a:rPr>
              <a:t>separate written instructions of the principal who deposited the funds into escrow</a:t>
            </a:r>
            <a:r>
              <a:rPr lang="en-US" sz="1600" b="0" i="0" dirty="0">
                <a:effectLst/>
                <a:latin typeface="Times New Roman" panose="02020603050405020304" pitchFamily="18" charset="0"/>
              </a:rPr>
              <a:t>.</a:t>
            </a:r>
            <a:r>
              <a:rPr lang="en-US" sz="1600" dirty="0"/>
              <a:t> </a:t>
            </a:r>
            <a:endParaRPr lang="en-US" sz="1600" b="0" i="0" dirty="0">
              <a:effectLst/>
              <a:latin typeface="Times New Roman" panose="02020603050405020304" pitchFamily="18" charset="0"/>
            </a:endParaRPr>
          </a:p>
          <a:p>
            <a:pPr marL="0" marR="0" indent="0">
              <a:lnSpc>
                <a:spcPct val="90000"/>
              </a:lnSpc>
              <a:spcBef>
                <a:spcPts val="0"/>
              </a:spcBef>
              <a:spcAft>
                <a:spcPts val="0"/>
              </a:spcAft>
              <a:buNone/>
            </a:pPr>
            <a:r>
              <a:rPr lang="en-US" sz="1600" b="0" i="0" dirty="0">
                <a:effectLst/>
                <a:latin typeface="Times New Roman" panose="02020603050405020304" pitchFamily="18" charset="0"/>
              </a:rPr>
              <a:t>(7) An escrow agent may open a one-sided escrow, as defined by rule by the Real Estate Commissioner, by receiving the funds, property or documents for an escrow. Such </a:t>
            </a:r>
            <a:r>
              <a:rPr lang="en-US" sz="1600" b="0" i="0" dirty="0">
                <a:effectLst/>
                <a:highlight>
                  <a:srgbClr val="FFFF00"/>
                </a:highlight>
                <a:latin typeface="Times New Roman" panose="02020603050405020304" pitchFamily="18" charset="0"/>
              </a:rPr>
              <a:t>escrow funds may be disbursed with only the separate written instructions of the principal who deposited the funds into escrow</a:t>
            </a:r>
            <a:r>
              <a:rPr lang="en-US" sz="1600" b="0" i="0" dirty="0">
                <a:effectLst/>
                <a:latin typeface="Times New Roman" panose="02020603050405020304" pitchFamily="18" charset="0"/>
              </a:rPr>
              <a:t>.</a:t>
            </a:r>
            <a:endParaRPr lang="en-US" sz="1600" dirty="0">
              <a:latin typeface="Calibri" panose="020F0502020204030204" pitchFamily="34" charset="0"/>
            </a:endParaRPr>
          </a:p>
          <a:p>
            <a:pPr marL="0" marR="0" indent="0">
              <a:lnSpc>
                <a:spcPct val="90000"/>
              </a:lnSpc>
              <a:spcBef>
                <a:spcPts val="0"/>
              </a:spcBef>
              <a:spcAft>
                <a:spcPts val="0"/>
              </a:spcAft>
              <a:buNone/>
            </a:pPr>
            <a:r>
              <a:rPr lang="en-US" sz="1600" b="0" i="0" dirty="0">
                <a:effectLst/>
                <a:latin typeface="Times New Roman" panose="02020603050405020304" pitchFamily="18" charset="0"/>
              </a:rPr>
              <a:t> (8) Except as authorized in ORS 105.475, notwithstanding the requirement for dated, separate escrow instructions to close an escrow or disburse funds or property in an escrow, an escrow agent:</a:t>
            </a:r>
            <a:endParaRPr lang="en-US" sz="1600" b="0" i="0" dirty="0">
              <a:effectLst/>
              <a:latin typeface="Calibri" panose="020F0502020204030204" pitchFamily="34" charset="0"/>
            </a:endParaRPr>
          </a:p>
          <a:p>
            <a:pPr marL="0" marR="0" indent="0">
              <a:lnSpc>
                <a:spcPct val="90000"/>
              </a:lnSpc>
              <a:spcBef>
                <a:spcPts val="0"/>
              </a:spcBef>
              <a:spcAft>
                <a:spcPts val="0"/>
              </a:spcAft>
              <a:buNone/>
            </a:pPr>
            <a:r>
              <a:rPr lang="en-US" sz="1600" b="0" i="0" dirty="0">
                <a:effectLst/>
                <a:latin typeface="Times New Roman" panose="02020603050405020304" pitchFamily="18" charset="0"/>
              </a:rPr>
              <a:t>      (a) May disburse earnest money deposited based on an agreement of the parties executed after the initial sales agreement; and</a:t>
            </a:r>
            <a:endParaRPr lang="en-US" sz="1600" b="0" i="0" dirty="0">
              <a:effectLst/>
              <a:latin typeface="Calibri" panose="020F0502020204030204" pitchFamily="34" charset="0"/>
            </a:endParaRPr>
          </a:p>
          <a:p>
            <a:pPr marL="0" marR="0" indent="0">
              <a:lnSpc>
                <a:spcPct val="90000"/>
              </a:lnSpc>
              <a:spcBef>
                <a:spcPts val="0"/>
              </a:spcBef>
              <a:spcAft>
                <a:spcPts val="0"/>
              </a:spcAft>
              <a:buNone/>
            </a:pPr>
            <a:r>
              <a:rPr lang="en-US" sz="1600" b="0" i="0" dirty="0">
                <a:effectLst/>
                <a:latin typeface="Times New Roman" panose="02020603050405020304" pitchFamily="18" charset="0"/>
              </a:rPr>
              <a:t>      (b) May not impose additional requirements on the principals to the transaction, including a requirement that the principals sign a release of liability in favor of the escrow agent.</a:t>
            </a:r>
            <a:endParaRPr lang="en-US" sz="1600" b="0" i="0" dirty="0">
              <a:effectLst/>
              <a:latin typeface="Calibri" panose="020F0502020204030204" pitchFamily="34" charset="0"/>
            </a:endParaRPr>
          </a:p>
          <a:p>
            <a:pPr marL="0" marR="0" indent="0">
              <a:lnSpc>
                <a:spcPct val="90000"/>
              </a:lnSpc>
              <a:spcBef>
                <a:spcPts val="0"/>
              </a:spcBef>
              <a:spcAft>
                <a:spcPts val="0"/>
              </a:spcAft>
              <a:buNone/>
            </a:pPr>
            <a:r>
              <a:rPr lang="en-US" sz="1600" b="0" i="0" dirty="0">
                <a:effectLst/>
                <a:latin typeface="Times New Roman" panose="02020603050405020304" pitchFamily="18" charset="0"/>
              </a:rPr>
              <a:t>(9) Notwithstanding any provision of this section, </a:t>
            </a:r>
            <a:r>
              <a:rPr lang="en-US" sz="1600" b="0" i="0" dirty="0">
                <a:effectLst/>
                <a:highlight>
                  <a:srgbClr val="FFFF00"/>
                </a:highlight>
                <a:latin typeface="Times New Roman" panose="02020603050405020304" pitchFamily="18" charset="0"/>
              </a:rPr>
              <a:t>an escrow agent may disburse funds, property or documents deposited in escrow in accordance with an order of a court of competent jurisdiction. </a:t>
            </a:r>
            <a:r>
              <a:rPr lang="en-US" sz="1600" b="0" i="0" dirty="0">
                <a:effectLst/>
                <a:latin typeface="Times New Roman" panose="02020603050405020304" pitchFamily="18" charset="0"/>
              </a:rPr>
              <a:t>[1985 c.399 §2; 1991 c.874 §11; 2007 c.289 §1; 2008 c.54 §2; 2009 c.174 §11]</a:t>
            </a:r>
            <a:endParaRPr lang="en-US" sz="1600" b="0" i="0" dirty="0">
              <a:effectLst/>
              <a:latin typeface="Calibri" panose="020F0502020204030204" pitchFamily="34" charset="0"/>
            </a:endParaRPr>
          </a:p>
          <a:p>
            <a:pPr marL="0" indent="0">
              <a:lnSpc>
                <a:spcPct val="90000"/>
              </a:lnSpc>
              <a:buNone/>
            </a:pPr>
            <a:endParaRPr lang="en-US" sz="1300" dirty="0"/>
          </a:p>
        </p:txBody>
      </p:sp>
    </p:spTree>
    <p:extLst>
      <p:ext uri="{BB962C8B-B14F-4D97-AF65-F5344CB8AC3E}">
        <p14:creationId xmlns:p14="http://schemas.microsoft.com/office/powerpoint/2010/main" val="7149029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B008B0-A84A-D754-82F1-6685E8F11E51}"/>
              </a:ext>
            </a:extLst>
          </p:cNvPr>
          <p:cNvSpPr>
            <a:spLocks noGrp="1"/>
          </p:cNvSpPr>
          <p:nvPr>
            <p:ph type="title"/>
          </p:nvPr>
        </p:nvSpPr>
        <p:spPr/>
        <p:txBody>
          <a:bodyPr/>
          <a:lstStyle/>
          <a:p>
            <a:r>
              <a:rPr lang="en-US" dirty="0"/>
              <a:t>Written Mutual Instructions</a:t>
            </a:r>
          </a:p>
        </p:txBody>
      </p:sp>
      <p:sp>
        <p:nvSpPr>
          <p:cNvPr id="3" name="Content Placeholder 2">
            <a:extLst>
              <a:ext uri="{FF2B5EF4-FFF2-40B4-BE49-F238E27FC236}">
                <a16:creationId xmlns:a16="http://schemas.microsoft.com/office/drawing/2014/main" id="{57E3815D-F623-7C4D-6133-387E5B484680}"/>
              </a:ext>
            </a:extLst>
          </p:cNvPr>
          <p:cNvSpPr>
            <a:spLocks noGrp="1"/>
          </p:cNvSpPr>
          <p:nvPr>
            <p:ph idx="1"/>
          </p:nvPr>
        </p:nvSpPr>
        <p:spPr>
          <a:xfrm>
            <a:off x="1295400" y="2556932"/>
            <a:ext cx="9884789" cy="3466796"/>
          </a:xfrm>
        </p:spPr>
        <p:txBody>
          <a:bodyPr/>
          <a:lstStyle/>
          <a:p>
            <a:r>
              <a:rPr lang="en-US" dirty="0">
                <a:solidFill>
                  <a:schemeClr val="tx1"/>
                </a:solidFill>
              </a:rPr>
              <a:t>Real Estate Agency Administrative Actions:</a:t>
            </a:r>
          </a:p>
          <a:p>
            <a:pPr lvl="1"/>
            <a:r>
              <a:rPr lang="en-US" u="sng" dirty="0">
                <a:solidFill>
                  <a:schemeClr val="tx1"/>
                </a:solidFill>
              </a:rPr>
              <a:t>Interpleaded Funds</a:t>
            </a:r>
            <a:r>
              <a:rPr lang="en-US" dirty="0">
                <a:solidFill>
                  <a:schemeClr val="tx1"/>
                </a:solidFill>
              </a:rPr>
              <a:t>: Escrow disbursed disputed earnest money funds to a third party to interplead without obtaining a court order or dated, written instructions from the principals to the transaction.</a:t>
            </a:r>
          </a:p>
          <a:p>
            <a:pPr lvl="1"/>
            <a:r>
              <a:rPr lang="en-US" u="sng" dirty="0">
                <a:solidFill>
                  <a:schemeClr val="tx1"/>
                </a:solidFill>
              </a:rPr>
              <a:t>Undated Instructions</a:t>
            </a:r>
            <a:r>
              <a:rPr lang="en-US" dirty="0">
                <a:solidFill>
                  <a:schemeClr val="tx1"/>
                </a:solidFill>
              </a:rPr>
              <a:t>: Escrow followed handwritten instructions to pay off credit cards pursuant to a divorce decree.  The sellers signed but did not date the instructions.  </a:t>
            </a:r>
          </a:p>
          <a:p>
            <a:pPr lvl="1"/>
            <a:r>
              <a:rPr lang="en-US" u="sng" dirty="0">
                <a:solidFill>
                  <a:schemeClr val="tx1"/>
                </a:solidFill>
              </a:rPr>
              <a:t>Late Payoff</a:t>
            </a:r>
            <a:r>
              <a:rPr lang="en-US" dirty="0">
                <a:solidFill>
                  <a:schemeClr val="tx1"/>
                </a:solidFill>
              </a:rPr>
              <a:t>: Escrow paid for a home warranty after close of escrow instead of at the time of close.  </a:t>
            </a:r>
          </a:p>
        </p:txBody>
      </p:sp>
    </p:spTree>
    <p:extLst>
      <p:ext uri="{BB962C8B-B14F-4D97-AF65-F5344CB8AC3E}">
        <p14:creationId xmlns:p14="http://schemas.microsoft.com/office/powerpoint/2010/main" val="11489636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54C4D4-3787-F1E5-BE2C-F50AB258EC64}"/>
              </a:ext>
            </a:extLst>
          </p:cNvPr>
          <p:cNvSpPr>
            <a:spLocks noGrp="1"/>
          </p:cNvSpPr>
          <p:nvPr>
            <p:ph type="title"/>
          </p:nvPr>
        </p:nvSpPr>
        <p:spPr/>
        <p:txBody>
          <a:bodyPr/>
          <a:lstStyle/>
          <a:p>
            <a:r>
              <a:rPr lang="en-US"/>
              <a:t>Written Instructions</a:t>
            </a:r>
            <a:endParaRPr lang="en-US" dirty="0"/>
          </a:p>
        </p:txBody>
      </p:sp>
      <p:graphicFrame>
        <p:nvGraphicFramePr>
          <p:cNvPr id="5" name="Content Placeholder 2">
            <a:extLst>
              <a:ext uri="{FF2B5EF4-FFF2-40B4-BE49-F238E27FC236}">
                <a16:creationId xmlns:a16="http://schemas.microsoft.com/office/drawing/2014/main" id="{1A99BF23-8766-AB73-EA43-9BCF18923B9E}"/>
              </a:ext>
            </a:extLst>
          </p:cNvPr>
          <p:cNvGraphicFramePr>
            <a:graphicFrameLocks noGrp="1"/>
          </p:cNvGraphicFramePr>
          <p:nvPr>
            <p:ph idx="1"/>
            <p:extLst>
              <p:ext uri="{D42A27DB-BD31-4B8C-83A1-F6EECF244321}">
                <p14:modId xmlns:p14="http://schemas.microsoft.com/office/powerpoint/2010/main" val="1201058141"/>
              </p:ext>
            </p:extLst>
          </p:nvPr>
        </p:nvGraphicFramePr>
        <p:xfrm>
          <a:off x="1295401" y="2556932"/>
          <a:ext cx="9601196" cy="33189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805549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4C8C6B-811E-E27A-734D-B8B2976B2140}"/>
              </a:ext>
            </a:extLst>
          </p:cNvPr>
          <p:cNvSpPr>
            <a:spLocks noGrp="1"/>
          </p:cNvSpPr>
          <p:nvPr>
            <p:ph type="title"/>
          </p:nvPr>
        </p:nvSpPr>
        <p:spPr/>
        <p:txBody>
          <a:bodyPr/>
          <a:lstStyle/>
          <a:p>
            <a:r>
              <a:rPr lang="en-US" dirty="0"/>
              <a:t>Parties to the Transaction</a:t>
            </a:r>
          </a:p>
        </p:txBody>
      </p:sp>
      <p:sp>
        <p:nvSpPr>
          <p:cNvPr id="3" name="Content Placeholder 2">
            <a:extLst>
              <a:ext uri="{FF2B5EF4-FFF2-40B4-BE49-F238E27FC236}">
                <a16:creationId xmlns:a16="http://schemas.microsoft.com/office/drawing/2014/main" id="{1B22232B-85CD-13E2-BB83-FB6D996B3816}"/>
              </a:ext>
            </a:extLst>
          </p:cNvPr>
          <p:cNvSpPr>
            <a:spLocks noGrp="1"/>
          </p:cNvSpPr>
          <p:nvPr>
            <p:ph sz="half" idx="1"/>
          </p:nvPr>
        </p:nvSpPr>
        <p:spPr>
          <a:xfrm>
            <a:off x="1298448" y="2560320"/>
            <a:ext cx="4691291" cy="3310128"/>
          </a:xfrm>
          <a:ln w="19050">
            <a:solidFill>
              <a:schemeClr val="accent1">
                <a:lumMod val="75000"/>
              </a:schemeClr>
            </a:solidFill>
          </a:ln>
        </p:spPr>
        <p:txBody>
          <a:bodyPr>
            <a:normAutofit fontScale="55000" lnSpcReduction="20000"/>
          </a:bodyPr>
          <a:lstStyle/>
          <a:p>
            <a:pPr marL="0" indent="0">
              <a:buNone/>
            </a:pPr>
            <a:r>
              <a:rPr lang="en-US" sz="3400" dirty="0"/>
              <a:t>ORS 696.505(8) defines “Principal.” </a:t>
            </a:r>
          </a:p>
          <a:p>
            <a:pPr marL="0" indent="0">
              <a:buNone/>
            </a:pPr>
            <a:r>
              <a:rPr lang="en-US" sz="3400" dirty="0"/>
              <a:t>A principal may be:</a:t>
            </a:r>
          </a:p>
          <a:p>
            <a:r>
              <a:rPr lang="en-US" sz="3400" dirty="0"/>
              <a:t>Buyer </a:t>
            </a:r>
          </a:p>
          <a:p>
            <a:r>
              <a:rPr lang="en-US" sz="3400" dirty="0"/>
              <a:t>Seller</a:t>
            </a:r>
          </a:p>
          <a:p>
            <a:r>
              <a:rPr lang="en-US" sz="3400" dirty="0"/>
              <a:t>Lessor-Lessee</a:t>
            </a:r>
          </a:p>
          <a:p>
            <a:r>
              <a:rPr lang="en-US" sz="3400" dirty="0" err="1"/>
              <a:t>Exchangor</a:t>
            </a:r>
            <a:endParaRPr lang="en-US" sz="3400" dirty="0"/>
          </a:p>
          <a:p>
            <a:r>
              <a:rPr lang="en-US" sz="3400" dirty="0"/>
              <a:t>Borrower (refinance)</a:t>
            </a:r>
          </a:p>
          <a:p>
            <a:r>
              <a:rPr lang="en-US" sz="3400" dirty="0"/>
              <a:t>Borrower-Lender (collection escrow)</a:t>
            </a:r>
          </a:p>
          <a:p>
            <a:r>
              <a:rPr lang="en-US" sz="3400" dirty="0"/>
              <a:t>Vendor-Vendee (collection escrow)</a:t>
            </a:r>
            <a:endParaRPr lang="en-US" dirty="0"/>
          </a:p>
        </p:txBody>
      </p:sp>
      <p:sp>
        <p:nvSpPr>
          <p:cNvPr id="7" name="Content Placeholder 6">
            <a:extLst>
              <a:ext uri="{FF2B5EF4-FFF2-40B4-BE49-F238E27FC236}">
                <a16:creationId xmlns:a16="http://schemas.microsoft.com/office/drawing/2014/main" id="{A737A151-CA9C-3201-41BF-D21834D10AD6}"/>
              </a:ext>
            </a:extLst>
          </p:cNvPr>
          <p:cNvSpPr>
            <a:spLocks noGrp="1"/>
          </p:cNvSpPr>
          <p:nvPr>
            <p:ph sz="half" idx="2"/>
          </p:nvPr>
        </p:nvSpPr>
        <p:spPr>
          <a:xfrm>
            <a:off x="6096000" y="2576216"/>
            <a:ext cx="4028388" cy="2061861"/>
          </a:xfrm>
          <a:ln w="19050">
            <a:solidFill>
              <a:schemeClr val="accent1">
                <a:lumMod val="75000"/>
              </a:schemeClr>
            </a:solidFill>
          </a:ln>
        </p:spPr>
        <p:txBody>
          <a:bodyPr>
            <a:normAutofit fontScale="55000" lnSpcReduction="20000"/>
          </a:bodyPr>
          <a:lstStyle/>
          <a:p>
            <a:pPr marL="0" indent="0">
              <a:buFont typeface="Arial" panose="020B0604020202020204" pitchFamily="34" charset="0"/>
              <a:buNone/>
            </a:pPr>
            <a:r>
              <a:rPr lang="en-US" sz="3800" dirty="0"/>
              <a:t>An agent of the principal may be:</a:t>
            </a:r>
          </a:p>
          <a:p>
            <a:r>
              <a:rPr lang="en-US" sz="3800" dirty="0"/>
              <a:t>Real Estate Agent</a:t>
            </a:r>
          </a:p>
          <a:p>
            <a:r>
              <a:rPr lang="en-US" sz="3800" dirty="0"/>
              <a:t>Attorney</a:t>
            </a:r>
          </a:p>
          <a:p>
            <a:r>
              <a:rPr lang="en-US" sz="3800" dirty="0"/>
              <a:t>Tax Professional</a:t>
            </a:r>
          </a:p>
          <a:p>
            <a:r>
              <a:rPr lang="en-US" sz="3800" dirty="0"/>
              <a:t>Agent under a Power of Attorney</a:t>
            </a:r>
          </a:p>
          <a:p>
            <a:pPr marL="0" indent="0">
              <a:buNone/>
            </a:pPr>
            <a:endParaRPr lang="en-US" dirty="0"/>
          </a:p>
        </p:txBody>
      </p:sp>
      <p:sp>
        <p:nvSpPr>
          <p:cNvPr id="5" name="Content Placeholder 2">
            <a:extLst>
              <a:ext uri="{FF2B5EF4-FFF2-40B4-BE49-F238E27FC236}">
                <a16:creationId xmlns:a16="http://schemas.microsoft.com/office/drawing/2014/main" id="{10E1963C-9043-B069-B4CD-4F11C3BA4155}"/>
              </a:ext>
            </a:extLst>
          </p:cNvPr>
          <p:cNvSpPr txBox="1">
            <a:spLocks/>
          </p:cNvSpPr>
          <p:nvPr/>
        </p:nvSpPr>
        <p:spPr>
          <a:xfrm>
            <a:off x="838200" y="4706238"/>
            <a:ext cx="8725250" cy="115977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dirty="0"/>
          </a:p>
        </p:txBody>
      </p:sp>
      <p:sp>
        <p:nvSpPr>
          <p:cNvPr id="8" name="Content Placeholder 6">
            <a:extLst>
              <a:ext uri="{FF2B5EF4-FFF2-40B4-BE49-F238E27FC236}">
                <a16:creationId xmlns:a16="http://schemas.microsoft.com/office/drawing/2014/main" id="{9765E8A0-2EB8-3838-1274-EE7175CD3F27}"/>
              </a:ext>
            </a:extLst>
          </p:cNvPr>
          <p:cNvSpPr txBox="1">
            <a:spLocks/>
          </p:cNvSpPr>
          <p:nvPr/>
        </p:nvSpPr>
        <p:spPr>
          <a:xfrm>
            <a:off x="6096000" y="4774398"/>
            <a:ext cx="2853871" cy="1091618"/>
          </a:xfrm>
          <a:prstGeom prst="rect">
            <a:avLst/>
          </a:prstGeom>
          <a:ln w="19050">
            <a:solidFill>
              <a:schemeClr val="accent1">
                <a:lumMod val="75000"/>
              </a:schemeClr>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4400" dirty="0"/>
              <a:t>Lender</a:t>
            </a:r>
            <a:r>
              <a:rPr lang="en-US" dirty="0"/>
              <a:t> </a:t>
            </a:r>
          </a:p>
        </p:txBody>
      </p:sp>
    </p:spTree>
    <p:extLst>
      <p:ext uri="{BB962C8B-B14F-4D97-AF65-F5344CB8AC3E}">
        <p14:creationId xmlns:p14="http://schemas.microsoft.com/office/powerpoint/2010/main" val="26806112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3F9C4F-B7CC-A7CF-6839-3928F3DEDE84}"/>
              </a:ext>
            </a:extLst>
          </p:cNvPr>
          <p:cNvSpPr>
            <a:spLocks noGrp="1"/>
          </p:cNvSpPr>
          <p:nvPr>
            <p:ph type="title"/>
          </p:nvPr>
        </p:nvSpPr>
        <p:spPr/>
        <p:txBody>
          <a:bodyPr/>
          <a:lstStyle/>
          <a:p>
            <a:r>
              <a:rPr lang="en-US" dirty="0"/>
              <a:t>Parties to the Transaction</a:t>
            </a:r>
          </a:p>
        </p:txBody>
      </p:sp>
      <p:sp>
        <p:nvSpPr>
          <p:cNvPr id="3" name="Content Placeholder 2">
            <a:extLst>
              <a:ext uri="{FF2B5EF4-FFF2-40B4-BE49-F238E27FC236}">
                <a16:creationId xmlns:a16="http://schemas.microsoft.com/office/drawing/2014/main" id="{F61B983E-4E28-1501-40A0-D5BAF22FF8A7}"/>
              </a:ext>
            </a:extLst>
          </p:cNvPr>
          <p:cNvSpPr>
            <a:spLocks noGrp="1"/>
          </p:cNvSpPr>
          <p:nvPr>
            <p:ph idx="1"/>
          </p:nvPr>
        </p:nvSpPr>
        <p:spPr/>
        <p:txBody>
          <a:bodyPr>
            <a:normAutofit fontScale="92500" lnSpcReduction="10000"/>
          </a:bodyPr>
          <a:lstStyle/>
          <a:p>
            <a:r>
              <a:rPr lang="en-US" dirty="0"/>
              <a:t>Vested Owner vs Seller on PSA</a:t>
            </a:r>
          </a:p>
          <a:p>
            <a:r>
              <a:rPr lang="en-US" dirty="0"/>
              <a:t>LLC vs LLC members</a:t>
            </a:r>
          </a:p>
          <a:p>
            <a:r>
              <a:rPr lang="en-US" dirty="0"/>
              <a:t>Personal Representative of an Estate vs Heirs or Devisees</a:t>
            </a:r>
          </a:p>
          <a:p>
            <a:r>
              <a:rPr lang="en-US" dirty="0"/>
              <a:t>Trustee of a Trust vs Beneficiaries of the Trust</a:t>
            </a:r>
          </a:p>
          <a:p>
            <a:r>
              <a:rPr lang="en-US" dirty="0"/>
              <a:t>Lienholders</a:t>
            </a:r>
          </a:p>
          <a:p>
            <a:r>
              <a:rPr lang="en-US" dirty="0"/>
              <a:t>Helpful Family Members and Friends</a:t>
            </a:r>
          </a:p>
          <a:p>
            <a:r>
              <a:rPr lang="en-US" dirty="0"/>
              <a:t>Assignee of an original principal</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12055100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545E62-D729-3E38-3BBA-8563DCC404B3}"/>
              </a:ext>
            </a:extLst>
          </p:cNvPr>
          <p:cNvSpPr>
            <a:spLocks noGrp="1"/>
          </p:cNvSpPr>
          <p:nvPr>
            <p:ph type="ctrTitle"/>
          </p:nvPr>
        </p:nvSpPr>
        <p:spPr/>
        <p:txBody>
          <a:bodyPr>
            <a:normAutofit fontScale="90000"/>
          </a:bodyPr>
          <a:lstStyle/>
          <a:p>
            <a:br>
              <a:rPr lang="en-US" sz="6000" dirty="0"/>
            </a:br>
            <a:r>
              <a:rPr lang="en-US" sz="6000" dirty="0"/>
              <a:t>OLTA 2023 </a:t>
            </a:r>
            <a:endParaRPr lang="en-US" dirty="0"/>
          </a:p>
        </p:txBody>
      </p:sp>
      <p:sp>
        <p:nvSpPr>
          <p:cNvPr id="3" name="Subtitle 2">
            <a:extLst>
              <a:ext uri="{FF2B5EF4-FFF2-40B4-BE49-F238E27FC236}">
                <a16:creationId xmlns:a16="http://schemas.microsoft.com/office/drawing/2014/main" id="{0D8014E3-ED97-7CD1-E7DB-F8FC5B0528AD}"/>
              </a:ext>
            </a:extLst>
          </p:cNvPr>
          <p:cNvSpPr>
            <a:spLocks noGrp="1"/>
          </p:cNvSpPr>
          <p:nvPr>
            <p:ph type="subTitle" idx="1"/>
          </p:nvPr>
        </p:nvSpPr>
        <p:spPr/>
        <p:txBody>
          <a:bodyPr>
            <a:normAutofit fontScale="92500"/>
          </a:bodyPr>
          <a:lstStyle/>
          <a:p>
            <a:r>
              <a:rPr lang="en-US" sz="5400" dirty="0"/>
              <a:t>info@oregonlandtitle.com</a:t>
            </a:r>
          </a:p>
        </p:txBody>
      </p:sp>
    </p:spTree>
    <p:extLst>
      <p:ext uri="{BB962C8B-B14F-4D97-AF65-F5344CB8AC3E}">
        <p14:creationId xmlns:p14="http://schemas.microsoft.com/office/powerpoint/2010/main" val="42174663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12AE00-0D92-5595-800E-F745765C8D24}"/>
              </a:ext>
            </a:extLst>
          </p:cNvPr>
          <p:cNvSpPr>
            <a:spLocks noGrp="1"/>
          </p:cNvSpPr>
          <p:nvPr>
            <p:ph type="title"/>
          </p:nvPr>
        </p:nvSpPr>
        <p:spPr/>
        <p:txBody>
          <a:bodyPr/>
          <a:lstStyle/>
          <a:p>
            <a:r>
              <a:rPr lang="en-US" dirty="0"/>
              <a:t>What is a Settlement Agent?</a:t>
            </a:r>
          </a:p>
        </p:txBody>
      </p:sp>
      <p:sp>
        <p:nvSpPr>
          <p:cNvPr id="3" name="Content Placeholder 2">
            <a:extLst>
              <a:ext uri="{FF2B5EF4-FFF2-40B4-BE49-F238E27FC236}">
                <a16:creationId xmlns:a16="http://schemas.microsoft.com/office/drawing/2014/main" id="{32B6EB89-1126-E6B0-EAE7-E28A3EAE7811}"/>
              </a:ext>
            </a:extLst>
          </p:cNvPr>
          <p:cNvSpPr>
            <a:spLocks noGrp="1"/>
          </p:cNvSpPr>
          <p:nvPr>
            <p:ph idx="1"/>
          </p:nvPr>
        </p:nvSpPr>
        <p:spPr/>
        <p:txBody>
          <a:bodyPr/>
          <a:lstStyle/>
          <a:p>
            <a:pPr marL="0" indent="0">
              <a:buNone/>
            </a:pPr>
            <a:r>
              <a:rPr lang="en-US" sz="4400" dirty="0"/>
              <a:t>A </a:t>
            </a:r>
            <a:r>
              <a:rPr lang="en-US" sz="4400" b="1" dirty="0">
                <a:solidFill>
                  <a:schemeClr val="accent1">
                    <a:lumMod val="75000"/>
                  </a:schemeClr>
                </a:solidFill>
              </a:rPr>
              <a:t>neutral third party</a:t>
            </a:r>
            <a:r>
              <a:rPr lang="en-US" sz="4400" dirty="0">
                <a:solidFill>
                  <a:schemeClr val="accent1">
                    <a:lumMod val="75000"/>
                  </a:schemeClr>
                </a:solidFill>
              </a:rPr>
              <a:t> </a:t>
            </a:r>
            <a:r>
              <a:rPr lang="en-US" sz="4400" dirty="0"/>
              <a:t>charged with adhering to and following the </a:t>
            </a:r>
            <a:r>
              <a:rPr lang="en-US" sz="4400" b="1" dirty="0">
                <a:solidFill>
                  <a:schemeClr val="accent1">
                    <a:lumMod val="75000"/>
                  </a:schemeClr>
                </a:solidFill>
              </a:rPr>
              <a:t>written mutual instructions</a:t>
            </a:r>
            <a:r>
              <a:rPr lang="en-US" sz="4400" b="1" dirty="0"/>
              <a:t> </a:t>
            </a:r>
            <a:r>
              <a:rPr lang="en-US" sz="4400" dirty="0"/>
              <a:t> of the </a:t>
            </a:r>
            <a:r>
              <a:rPr lang="en-US" sz="4400" b="1" dirty="0">
                <a:solidFill>
                  <a:schemeClr val="accent1">
                    <a:lumMod val="75000"/>
                  </a:schemeClr>
                </a:solidFill>
              </a:rPr>
              <a:t>parties to the transaction.</a:t>
            </a:r>
          </a:p>
          <a:p>
            <a:pPr marL="0" indent="0">
              <a:buNone/>
            </a:pPr>
            <a:endParaRPr lang="en-US" dirty="0"/>
          </a:p>
        </p:txBody>
      </p:sp>
    </p:spTree>
    <p:extLst>
      <p:ext uri="{BB962C8B-B14F-4D97-AF65-F5344CB8AC3E}">
        <p14:creationId xmlns:p14="http://schemas.microsoft.com/office/powerpoint/2010/main" val="18478212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66" name="Rectangle 65">
            <a:extLst>
              <a:ext uri="{FF2B5EF4-FFF2-40B4-BE49-F238E27FC236}">
                <a16:creationId xmlns:a16="http://schemas.microsoft.com/office/drawing/2014/main" id="{52723366-C73B-4ED6-ADEF-29911C6BC5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847A4152-8E41-4D1C-B88C-57C5C430A6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631" y="484632"/>
            <a:ext cx="11222737" cy="1479635"/>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D878ABD-D688-1BE5-3C75-C2427DCCE883}"/>
              </a:ext>
            </a:extLst>
          </p:cNvPr>
          <p:cNvSpPr>
            <a:spLocks noGrp="1"/>
          </p:cNvSpPr>
          <p:nvPr>
            <p:ph type="title"/>
          </p:nvPr>
        </p:nvSpPr>
        <p:spPr>
          <a:xfrm>
            <a:off x="804421" y="796374"/>
            <a:ext cx="10583158" cy="880027"/>
          </a:xfrm>
        </p:spPr>
        <p:txBody>
          <a:bodyPr>
            <a:normAutofit/>
          </a:bodyPr>
          <a:lstStyle/>
          <a:p>
            <a:r>
              <a:rPr lang="en-US">
                <a:solidFill>
                  <a:srgbClr val="FFFFFF"/>
                </a:solidFill>
              </a:rPr>
              <a:t>Fiduciary Duties</a:t>
            </a:r>
          </a:p>
        </p:txBody>
      </p:sp>
      <p:sp>
        <p:nvSpPr>
          <p:cNvPr id="70" name="Rectangle 69">
            <a:extLst>
              <a:ext uri="{FF2B5EF4-FFF2-40B4-BE49-F238E27FC236}">
                <a16:creationId xmlns:a16="http://schemas.microsoft.com/office/drawing/2014/main" id="{999F76F5-72D4-4814-9169-8F535AEEB8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0747" y="648377"/>
            <a:ext cx="10890504" cy="115214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72" name="Rectangle 71">
            <a:extLst>
              <a:ext uri="{FF2B5EF4-FFF2-40B4-BE49-F238E27FC236}">
                <a16:creationId xmlns:a16="http://schemas.microsoft.com/office/drawing/2014/main" id="{C6202988-4466-42C5-B33A-AFABF051B4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86000"/>
            <a:ext cx="12192000" cy="4572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62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Content Placeholder 2">
            <a:extLst>
              <a:ext uri="{FF2B5EF4-FFF2-40B4-BE49-F238E27FC236}">
                <a16:creationId xmlns:a16="http://schemas.microsoft.com/office/drawing/2014/main" id="{E9ABD87D-8452-EC48-5EF6-E08EE44F3845}"/>
              </a:ext>
            </a:extLst>
          </p:cNvPr>
          <p:cNvSpPr>
            <a:spLocks noGrp="1"/>
          </p:cNvSpPr>
          <p:nvPr>
            <p:ph idx="1"/>
          </p:nvPr>
        </p:nvSpPr>
        <p:spPr>
          <a:xfrm>
            <a:off x="650748" y="2612255"/>
            <a:ext cx="11056620" cy="3873385"/>
          </a:xfrm>
        </p:spPr>
        <p:txBody>
          <a:bodyPr>
            <a:normAutofit/>
          </a:bodyPr>
          <a:lstStyle/>
          <a:p>
            <a:pPr>
              <a:lnSpc>
                <a:spcPct val="90000"/>
              </a:lnSpc>
            </a:pPr>
            <a:r>
              <a:rPr lang="en-US" sz="2000" dirty="0"/>
              <a:t>Remain neutral; no personal or self-dealing</a:t>
            </a:r>
          </a:p>
          <a:p>
            <a:pPr>
              <a:lnSpc>
                <a:spcPct val="90000"/>
              </a:lnSpc>
            </a:pPr>
            <a:r>
              <a:rPr lang="en-US" sz="2000" dirty="0"/>
              <a:t>Act in good faith</a:t>
            </a:r>
          </a:p>
          <a:p>
            <a:pPr>
              <a:lnSpc>
                <a:spcPct val="90000"/>
              </a:lnSpc>
            </a:pPr>
            <a:r>
              <a:rPr lang="en-US" sz="2000" dirty="0"/>
              <a:t>Maintain loyalty; no conflicts of interest</a:t>
            </a:r>
          </a:p>
          <a:p>
            <a:pPr>
              <a:lnSpc>
                <a:spcPct val="90000"/>
              </a:lnSpc>
            </a:pPr>
            <a:r>
              <a:rPr lang="en-US" sz="2000" dirty="0"/>
              <a:t>Protect the confidentiality of your customers and the details of their transaction</a:t>
            </a:r>
          </a:p>
          <a:p>
            <a:pPr>
              <a:lnSpc>
                <a:spcPct val="90000"/>
              </a:lnSpc>
            </a:pPr>
            <a:r>
              <a:rPr lang="en-US" sz="2000" dirty="0"/>
              <a:t>Properly close the transaction by following mutually agreed upon, written instructions</a:t>
            </a:r>
          </a:p>
          <a:p>
            <a:pPr>
              <a:lnSpc>
                <a:spcPct val="90000"/>
              </a:lnSpc>
            </a:pPr>
            <a:r>
              <a:rPr lang="en-US" sz="2000" dirty="0"/>
              <a:t>Act with a high degree of care to conserve the money and pay it only to those persons entitled to receive it as disclosed on your settlement statement</a:t>
            </a:r>
          </a:p>
          <a:p>
            <a:pPr>
              <a:lnSpc>
                <a:spcPct val="90000"/>
              </a:lnSpc>
            </a:pPr>
            <a:r>
              <a:rPr lang="en-US" sz="2000" dirty="0"/>
              <a:t>Safeguard all funds on deposit</a:t>
            </a:r>
          </a:p>
          <a:p>
            <a:pPr>
              <a:lnSpc>
                <a:spcPct val="90000"/>
              </a:lnSpc>
            </a:pPr>
            <a:r>
              <a:rPr lang="en-US" sz="2000" dirty="0"/>
              <a:t>Fully disclose all receipts and disbursement</a:t>
            </a:r>
          </a:p>
        </p:txBody>
      </p:sp>
    </p:spTree>
    <p:extLst>
      <p:ext uri="{BB962C8B-B14F-4D97-AF65-F5344CB8AC3E}">
        <p14:creationId xmlns:p14="http://schemas.microsoft.com/office/powerpoint/2010/main" val="36025914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C2F020-1CA2-6E0F-B621-3E1E3215E47E}"/>
              </a:ext>
            </a:extLst>
          </p:cNvPr>
          <p:cNvSpPr>
            <a:spLocks noGrp="1"/>
          </p:cNvSpPr>
          <p:nvPr>
            <p:ph type="title"/>
          </p:nvPr>
        </p:nvSpPr>
        <p:spPr/>
        <p:txBody>
          <a:bodyPr/>
          <a:lstStyle/>
          <a:p>
            <a:r>
              <a:rPr lang="en-US" dirty="0"/>
              <a:t>Neutral Third Party</a:t>
            </a:r>
          </a:p>
        </p:txBody>
      </p:sp>
      <p:sp>
        <p:nvSpPr>
          <p:cNvPr id="3" name="Content Placeholder 2">
            <a:extLst>
              <a:ext uri="{FF2B5EF4-FFF2-40B4-BE49-F238E27FC236}">
                <a16:creationId xmlns:a16="http://schemas.microsoft.com/office/drawing/2014/main" id="{EA8B4964-9105-65EF-019F-2AAEA445D3F3}"/>
              </a:ext>
            </a:extLst>
          </p:cNvPr>
          <p:cNvSpPr>
            <a:spLocks noGrp="1"/>
          </p:cNvSpPr>
          <p:nvPr>
            <p:ph idx="1"/>
          </p:nvPr>
        </p:nvSpPr>
        <p:spPr>
          <a:xfrm>
            <a:off x="1295401" y="2556932"/>
            <a:ext cx="9601196" cy="1704675"/>
          </a:xfrm>
        </p:spPr>
        <p:txBody>
          <a:bodyPr/>
          <a:lstStyle/>
          <a:p>
            <a:pPr marL="0" indent="0">
              <a:buNone/>
            </a:pPr>
            <a:r>
              <a:rPr lang="en-US" dirty="0"/>
              <a:t>An escrow officer is a neutral agent that has not duty other than to carry out the terms of the escrow instructions received from the parties.</a:t>
            </a:r>
          </a:p>
          <a:p>
            <a:pPr marL="0" indent="0">
              <a:buNone/>
            </a:pPr>
            <a:r>
              <a:rPr lang="en-US" dirty="0"/>
              <a:t>			</a:t>
            </a:r>
            <a:r>
              <a:rPr lang="en-US" sz="1600" i="1" dirty="0" err="1"/>
              <a:t>Gebrayel</a:t>
            </a:r>
            <a:r>
              <a:rPr lang="en-US" sz="1600" i="1" dirty="0"/>
              <a:t> v. Transamerica Title Ins. Co.</a:t>
            </a:r>
            <a:r>
              <a:rPr lang="en-US" sz="1600" dirty="0"/>
              <a:t>. 132 OR App 271, 888 P2d 83 (1955); </a:t>
            </a:r>
            <a:r>
              <a:rPr lang="en-US" sz="1600" i="1" dirty="0"/>
              <a:t>Barr v. Pratt, </a:t>
            </a:r>
            <a:r>
              <a:rPr lang="en-US" sz="1600" dirty="0"/>
              <a:t>105 OR App 			220, 224, 804 P2d 496 (1991)</a:t>
            </a:r>
          </a:p>
        </p:txBody>
      </p:sp>
      <p:sp>
        <p:nvSpPr>
          <p:cNvPr id="4" name="Content Placeholder 2">
            <a:extLst>
              <a:ext uri="{FF2B5EF4-FFF2-40B4-BE49-F238E27FC236}">
                <a16:creationId xmlns:a16="http://schemas.microsoft.com/office/drawing/2014/main" id="{9CD51C72-B2B3-1A13-1283-3DE321090B0F}"/>
              </a:ext>
            </a:extLst>
          </p:cNvPr>
          <p:cNvSpPr txBox="1">
            <a:spLocks/>
          </p:cNvSpPr>
          <p:nvPr/>
        </p:nvSpPr>
        <p:spPr>
          <a:xfrm>
            <a:off x="1295401" y="4171193"/>
            <a:ext cx="9601196" cy="1704675"/>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buFont typeface="Arial"/>
              <a:buNone/>
            </a:pPr>
            <a:r>
              <a:rPr lang="en-US" dirty="0"/>
              <a:t>The escrow officer does not have any other duty to look after the parties’ interest.</a:t>
            </a:r>
            <a:endParaRPr lang="en-US" sz="1600" dirty="0"/>
          </a:p>
          <a:p>
            <a:pPr marL="0" indent="0">
              <a:buFont typeface="Arial"/>
              <a:buNone/>
            </a:pPr>
            <a:r>
              <a:rPr lang="en-US" sz="1600" dirty="0"/>
              <a:t>			</a:t>
            </a:r>
            <a:r>
              <a:rPr lang="en-US" sz="1600" i="1" dirty="0"/>
              <a:t>Bowles v. Key Title Co., </a:t>
            </a:r>
            <a:r>
              <a:rPr lang="en-US" sz="1600" dirty="0"/>
              <a:t>163 OR App 9, 986 P2d 1236 (1999)</a:t>
            </a:r>
          </a:p>
        </p:txBody>
      </p:sp>
    </p:spTree>
    <p:extLst>
      <p:ext uri="{BB962C8B-B14F-4D97-AF65-F5344CB8AC3E}">
        <p14:creationId xmlns:p14="http://schemas.microsoft.com/office/powerpoint/2010/main" val="12248022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569ABF-BD6A-9309-4DBA-F8F0C280E93F}"/>
              </a:ext>
            </a:extLst>
          </p:cNvPr>
          <p:cNvSpPr>
            <a:spLocks noGrp="1"/>
          </p:cNvSpPr>
          <p:nvPr>
            <p:ph type="title"/>
          </p:nvPr>
        </p:nvSpPr>
        <p:spPr/>
        <p:txBody>
          <a:bodyPr/>
          <a:lstStyle/>
          <a:p>
            <a:r>
              <a:rPr lang="en-US" dirty="0"/>
              <a:t>Neutral Third Party	</a:t>
            </a:r>
          </a:p>
        </p:txBody>
      </p:sp>
      <p:sp>
        <p:nvSpPr>
          <p:cNvPr id="3" name="Content Placeholder 2">
            <a:extLst>
              <a:ext uri="{FF2B5EF4-FFF2-40B4-BE49-F238E27FC236}">
                <a16:creationId xmlns:a16="http://schemas.microsoft.com/office/drawing/2014/main" id="{01E03005-E2BA-4C56-3335-94BCC04ABDBC}"/>
              </a:ext>
            </a:extLst>
          </p:cNvPr>
          <p:cNvSpPr>
            <a:spLocks noGrp="1"/>
          </p:cNvSpPr>
          <p:nvPr>
            <p:ph idx="1"/>
          </p:nvPr>
        </p:nvSpPr>
        <p:spPr/>
        <p:txBody>
          <a:bodyPr>
            <a:normAutofit lnSpcReduction="10000"/>
          </a:bodyPr>
          <a:lstStyle/>
          <a:p>
            <a:r>
              <a:rPr lang="en-US" dirty="0"/>
              <a:t>Remain Neutral – no favorites</a:t>
            </a:r>
          </a:p>
          <a:p>
            <a:r>
              <a:rPr lang="en-US" dirty="0"/>
              <a:t>Avoid Appearance of Self-Dealing</a:t>
            </a:r>
          </a:p>
          <a:p>
            <a:r>
              <a:rPr lang="en-US" dirty="0"/>
              <a:t>Problem Solving and Advocating – the client is responsible for resolving title issues, complying with lender requirements, and other wise resolving problems that may arise during the transaction</a:t>
            </a:r>
          </a:p>
          <a:p>
            <a:r>
              <a:rPr lang="en-US" dirty="0"/>
              <a:t>Interpretations and Representations of other parties’ documents</a:t>
            </a:r>
          </a:p>
          <a:p>
            <a:r>
              <a:rPr lang="en-US" dirty="0"/>
              <a:t>Mediation or deciding disputes between the parties</a:t>
            </a:r>
          </a:p>
          <a:p>
            <a:endParaRPr lang="en-US" dirty="0"/>
          </a:p>
        </p:txBody>
      </p:sp>
    </p:spTree>
    <p:extLst>
      <p:ext uri="{BB962C8B-B14F-4D97-AF65-F5344CB8AC3E}">
        <p14:creationId xmlns:p14="http://schemas.microsoft.com/office/powerpoint/2010/main" val="2299339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A06A8B-A868-1EE7-D118-359C75E55B79}"/>
              </a:ext>
            </a:extLst>
          </p:cNvPr>
          <p:cNvSpPr>
            <a:spLocks noGrp="1"/>
          </p:cNvSpPr>
          <p:nvPr>
            <p:ph type="title"/>
          </p:nvPr>
        </p:nvSpPr>
        <p:spPr/>
        <p:txBody>
          <a:bodyPr/>
          <a:lstStyle/>
          <a:p>
            <a:r>
              <a:rPr lang="en-US" dirty="0"/>
              <a:t>Unauthorized Practice of Law</a:t>
            </a:r>
          </a:p>
        </p:txBody>
      </p:sp>
      <p:sp>
        <p:nvSpPr>
          <p:cNvPr id="3" name="Content Placeholder 2">
            <a:extLst>
              <a:ext uri="{FF2B5EF4-FFF2-40B4-BE49-F238E27FC236}">
                <a16:creationId xmlns:a16="http://schemas.microsoft.com/office/drawing/2014/main" id="{76220814-FB7B-8436-D8CC-745EF8D9AC32}"/>
              </a:ext>
            </a:extLst>
          </p:cNvPr>
          <p:cNvSpPr>
            <a:spLocks noGrp="1"/>
          </p:cNvSpPr>
          <p:nvPr>
            <p:ph idx="1"/>
          </p:nvPr>
        </p:nvSpPr>
        <p:spPr/>
        <p:txBody>
          <a:bodyPr>
            <a:normAutofit fontScale="85000" lnSpcReduction="10000"/>
          </a:bodyPr>
          <a:lstStyle/>
          <a:p>
            <a:r>
              <a:rPr lang="en-US" dirty="0"/>
              <a:t>ORS 9.160 prohibits a person from practicing law in Oregon unless the person is an active member of the Oregon State Bar.</a:t>
            </a:r>
          </a:p>
          <a:p>
            <a:r>
              <a:rPr lang="en-US" dirty="0"/>
              <a:t>It has an exception that allows title insurers and escrow agents to perform limited legal functions, specifically preparing documents, that are necessary to close a transaction.</a:t>
            </a:r>
          </a:p>
          <a:p>
            <a:r>
              <a:rPr lang="en-US" dirty="0"/>
              <a:t>Escrow agent is required to provide notice to the parties that there are legal consequence to the documents it prepared and the parties should consult with an attorney.</a:t>
            </a:r>
          </a:p>
          <a:p>
            <a:r>
              <a:rPr lang="en-US" sz="2800" dirty="0"/>
              <a:t>Escrow agent is required to deliver certain documents and the notice three days </a:t>
            </a:r>
            <a:r>
              <a:rPr lang="en-US" dirty="0"/>
              <a:t>before the completion of the transaction.</a:t>
            </a:r>
            <a:endParaRPr lang="en-US" sz="2800" dirty="0"/>
          </a:p>
          <a:p>
            <a:endParaRPr lang="en-US" dirty="0"/>
          </a:p>
          <a:p>
            <a:pPr marL="0" indent="0">
              <a:buNone/>
            </a:pPr>
            <a:endParaRPr lang="en-US" dirty="0"/>
          </a:p>
        </p:txBody>
      </p:sp>
    </p:spTree>
    <p:extLst>
      <p:ext uri="{BB962C8B-B14F-4D97-AF65-F5344CB8AC3E}">
        <p14:creationId xmlns:p14="http://schemas.microsoft.com/office/powerpoint/2010/main" val="38769598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2DFAC6-3D1E-3BC2-E0C0-4BAE6045A4F2}"/>
              </a:ext>
            </a:extLst>
          </p:cNvPr>
          <p:cNvSpPr>
            <a:spLocks noGrp="1"/>
          </p:cNvSpPr>
          <p:nvPr>
            <p:ph type="title"/>
          </p:nvPr>
        </p:nvSpPr>
        <p:spPr/>
        <p:txBody>
          <a:bodyPr/>
          <a:lstStyle/>
          <a:p>
            <a:r>
              <a:rPr lang="en-US" dirty="0"/>
              <a:t>Lawyering vs Escrowing	</a:t>
            </a:r>
          </a:p>
        </p:txBody>
      </p:sp>
      <p:sp>
        <p:nvSpPr>
          <p:cNvPr id="3" name="Content Placeholder 2">
            <a:extLst>
              <a:ext uri="{FF2B5EF4-FFF2-40B4-BE49-F238E27FC236}">
                <a16:creationId xmlns:a16="http://schemas.microsoft.com/office/drawing/2014/main" id="{44E49146-5989-E20C-C40E-CC1F48D3F8E8}"/>
              </a:ext>
            </a:extLst>
          </p:cNvPr>
          <p:cNvSpPr>
            <a:spLocks noGrp="1"/>
          </p:cNvSpPr>
          <p:nvPr>
            <p:ph idx="1"/>
          </p:nvPr>
        </p:nvSpPr>
        <p:spPr/>
        <p:txBody>
          <a:bodyPr>
            <a:normAutofit fontScale="92500" lnSpcReduction="10000"/>
          </a:bodyPr>
          <a:lstStyle/>
          <a:p>
            <a:r>
              <a:rPr lang="en-US" dirty="0"/>
              <a:t>Can do:</a:t>
            </a:r>
          </a:p>
          <a:p>
            <a:pPr lvl="1"/>
            <a:r>
              <a:rPr lang="en-US" sz="2800" dirty="0"/>
              <a:t>Act as a scrivener: Prepare documents according to the parties’ written instructions</a:t>
            </a:r>
          </a:p>
          <a:p>
            <a:pPr lvl="1"/>
            <a:r>
              <a:rPr lang="en-US" sz="2800" dirty="0"/>
              <a:t>Prepare title clearing documents for liens and encumbrances</a:t>
            </a:r>
          </a:p>
          <a:p>
            <a:pPr lvl="1"/>
            <a:r>
              <a:rPr lang="en-US" sz="2800" dirty="0"/>
              <a:t>Present a specific blank forms to the principals of the transaction for their use, </a:t>
            </a:r>
            <a:r>
              <a:rPr lang="en-US" sz="2800" i="1" dirty="0"/>
              <a:t>i.e.,</a:t>
            </a:r>
            <a:r>
              <a:rPr lang="en-US" sz="2800" dirty="0"/>
              <a:t> trust deed </a:t>
            </a:r>
          </a:p>
          <a:p>
            <a:pPr lvl="1"/>
            <a:r>
              <a:rPr lang="en-US" sz="2800" dirty="0"/>
              <a:t>Explain our documents, specifically, our escrow instructions</a:t>
            </a:r>
          </a:p>
        </p:txBody>
      </p:sp>
    </p:spTree>
    <p:extLst>
      <p:ext uri="{BB962C8B-B14F-4D97-AF65-F5344CB8AC3E}">
        <p14:creationId xmlns:p14="http://schemas.microsoft.com/office/powerpoint/2010/main" val="14613798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B865EC-491E-51CF-E4D9-C29CD222EFD3}"/>
              </a:ext>
            </a:extLst>
          </p:cNvPr>
          <p:cNvSpPr>
            <a:spLocks noGrp="1"/>
          </p:cNvSpPr>
          <p:nvPr>
            <p:ph type="title"/>
          </p:nvPr>
        </p:nvSpPr>
        <p:spPr/>
        <p:txBody>
          <a:bodyPr/>
          <a:lstStyle/>
          <a:p>
            <a:r>
              <a:rPr lang="en-US" dirty="0"/>
              <a:t>Lawyering vs Escrowing</a:t>
            </a:r>
          </a:p>
        </p:txBody>
      </p:sp>
      <p:sp>
        <p:nvSpPr>
          <p:cNvPr id="3" name="Content Placeholder 2">
            <a:extLst>
              <a:ext uri="{FF2B5EF4-FFF2-40B4-BE49-F238E27FC236}">
                <a16:creationId xmlns:a16="http://schemas.microsoft.com/office/drawing/2014/main" id="{384312A9-0BBC-FDBA-E275-75DB5854FC4F}"/>
              </a:ext>
            </a:extLst>
          </p:cNvPr>
          <p:cNvSpPr>
            <a:spLocks noGrp="1"/>
          </p:cNvSpPr>
          <p:nvPr>
            <p:ph idx="1"/>
          </p:nvPr>
        </p:nvSpPr>
        <p:spPr>
          <a:xfrm>
            <a:off x="1295401" y="2556932"/>
            <a:ext cx="9601196" cy="3457974"/>
          </a:xfrm>
        </p:spPr>
        <p:txBody>
          <a:bodyPr>
            <a:normAutofit fontScale="70000" lnSpcReduction="20000"/>
          </a:bodyPr>
          <a:lstStyle/>
          <a:p>
            <a:r>
              <a:rPr lang="en-US" sz="2900" dirty="0"/>
              <a:t>Cannot Do:</a:t>
            </a:r>
          </a:p>
          <a:p>
            <a:pPr lvl="1"/>
            <a:r>
              <a:rPr lang="en-US" sz="2900" dirty="0"/>
              <a:t>Explain how a title exception affects the property or what it means for them</a:t>
            </a:r>
          </a:p>
          <a:p>
            <a:pPr lvl="1"/>
            <a:r>
              <a:rPr lang="en-US" sz="2900" dirty="0"/>
              <a:t>Determine the respective rights of the parties under their Purchase and Sale Agreement</a:t>
            </a:r>
          </a:p>
          <a:p>
            <a:pPr lvl="1"/>
            <a:r>
              <a:rPr lang="en-US" sz="2900" dirty="0"/>
              <a:t>Determine what documents will best achieve the party’s goals or how a document should be completed to achieve a party’s goal</a:t>
            </a:r>
          </a:p>
          <a:p>
            <a:pPr lvl="1"/>
            <a:r>
              <a:rPr lang="en-US" sz="2900" dirty="0"/>
              <a:t>Explain the legal rights and obligations a party may have under another party’s documents</a:t>
            </a:r>
          </a:p>
          <a:p>
            <a:pPr lvl="1"/>
            <a:r>
              <a:rPr lang="en-US" sz="2900" dirty="0"/>
              <a:t>Explain how to complete a third party’s required form</a:t>
            </a:r>
          </a:p>
          <a:p>
            <a:pPr lvl="1"/>
            <a:r>
              <a:rPr lang="en-US" sz="2900" dirty="0"/>
              <a:t>Represent or explain a third party’s actions, requirements, or policies</a:t>
            </a:r>
          </a:p>
          <a:p>
            <a:pPr marL="0" indent="0">
              <a:buNone/>
            </a:pPr>
            <a:endParaRPr lang="en-US" dirty="0"/>
          </a:p>
        </p:txBody>
      </p:sp>
    </p:spTree>
    <p:extLst>
      <p:ext uri="{BB962C8B-B14F-4D97-AF65-F5344CB8AC3E}">
        <p14:creationId xmlns:p14="http://schemas.microsoft.com/office/powerpoint/2010/main" val="6243508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7D035C-2487-C555-C235-BF4CBE12AB65}"/>
              </a:ext>
            </a:extLst>
          </p:cNvPr>
          <p:cNvSpPr>
            <a:spLocks noGrp="1"/>
          </p:cNvSpPr>
          <p:nvPr>
            <p:ph type="title" idx="4294967295"/>
          </p:nvPr>
        </p:nvSpPr>
        <p:spPr>
          <a:xfrm>
            <a:off x="1295400" y="633871"/>
            <a:ext cx="9601200" cy="1034674"/>
          </a:xfrm>
        </p:spPr>
        <p:txBody>
          <a:bodyPr vert="horz" lIns="91440" tIns="45720" rIns="91440" bIns="45720" rtlCol="0" anchor="ctr">
            <a:normAutofit/>
          </a:bodyPr>
          <a:lstStyle/>
          <a:p>
            <a:r>
              <a:rPr lang="en-US" dirty="0"/>
              <a:t>Written Mutual Instructions	</a:t>
            </a:r>
          </a:p>
        </p:txBody>
      </p:sp>
      <p:sp>
        <p:nvSpPr>
          <p:cNvPr id="3" name="Content Placeholder 2">
            <a:extLst>
              <a:ext uri="{FF2B5EF4-FFF2-40B4-BE49-F238E27FC236}">
                <a16:creationId xmlns:a16="http://schemas.microsoft.com/office/drawing/2014/main" id="{B078F054-EB93-9E10-C688-9A31CC2DB403}"/>
              </a:ext>
            </a:extLst>
          </p:cNvPr>
          <p:cNvSpPr>
            <a:spLocks noGrp="1"/>
          </p:cNvSpPr>
          <p:nvPr>
            <p:ph idx="4294967295"/>
          </p:nvPr>
        </p:nvSpPr>
        <p:spPr>
          <a:xfrm>
            <a:off x="857838" y="1649691"/>
            <a:ext cx="10210017" cy="4282207"/>
          </a:xfrm>
        </p:spPr>
        <p:txBody>
          <a:bodyPr vert="horz" lIns="91440" tIns="45720" rIns="91440" bIns="45720" rtlCol="0" anchor="t">
            <a:normAutofit/>
          </a:bodyPr>
          <a:lstStyle/>
          <a:p>
            <a:pPr marL="0" marR="0" indent="0">
              <a:lnSpc>
                <a:spcPct val="90000"/>
              </a:lnSpc>
            </a:pPr>
            <a:r>
              <a:rPr lang="en-US" sz="1400" b="1" i="0" dirty="0"/>
              <a:t>696.581 Written escrow instructions or agreement required; statement; instructions containing blank prohibited; one-sided escrow; exceptions.</a:t>
            </a:r>
            <a:r>
              <a:rPr lang="en-US" sz="1400" b="0" i="0" dirty="0"/>
              <a:t> (1) An escrow agent may not accept funds, property or documents in any escrow transaction </a:t>
            </a:r>
            <a:r>
              <a:rPr lang="en-US" sz="1400" b="0" i="0" dirty="0">
                <a:highlight>
                  <a:srgbClr val="FFFF00"/>
                </a:highlight>
              </a:rPr>
              <a:t>without dated, written escrow instructions from the principals </a:t>
            </a:r>
            <a:r>
              <a:rPr lang="en-US" sz="1400" b="0" i="0" dirty="0"/>
              <a:t>to the transaction or a dated executed agreement in writing between the principals to the transaction.</a:t>
            </a:r>
          </a:p>
          <a:p>
            <a:pPr marL="0" marR="0" indent="0">
              <a:lnSpc>
                <a:spcPct val="90000"/>
              </a:lnSpc>
            </a:pPr>
            <a:r>
              <a:rPr lang="en-US" sz="1400" b="0" i="0" dirty="0"/>
              <a:t>      (2) Except as provided in this section, </a:t>
            </a:r>
            <a:r>
              <a:rPr lang="en-US" sz="1400" b="0" i="0" dirty="0">
                <a:highlight>
                  <a:srgbClr val="FFFF00"/>
                </a:highlight>
              </a:rPr>
              <a:t>an escrow agent must follow dated, written escrow instructions executed by the principals </a:t>
            </a:r>
            <a:r>
              <a:rPr lang="en-US" sz="1400" b="0" i="0" dirty="0"/>
              <a:t>or a dated executed written agreement between the principals to a transaction.</a:t>
            </a:r>
          </a:p>
          <a:p>
            <a:pPr marL="0" marR="0" indent="0">
              <a:lnSpc>
                <a:spcPct val="90000"/>
              </a:lnSpc>
            </a:pPr>
            <a:r>
              <a:rPr lang="en-US" sz="1400" b="0" i="0" dirty="0"/>
              <a:t>      (3) Except as provided in ORS 314.258, </a:t>
            </a:r>
            <a:r>
              <a:rPr lang="en-US" sz="1400" b="0" i="0" dirty="0">
                <a:highlight>
                  <a:srgbClr val="FFFF00"/>
                </a:highlight>
              </a:rPr>
              <a:t>an escrow agent may not close an escrow or disburse any funds or property in an escrow without obtaining dated, separate escrow instructions in writing from the principals to the transaction</a:t>
            </a:r>
            <a:r>
              <a:rPr lang="en-US" sz="1400" b="0" i="0" dirty="0"/>
              <a:t> adequate to administer and close the transaction or, </a:t>
            </a:r>
            <a:r>
              <a:rPr lang="en-US" sz="1400" b="0" i="0" dirty="0">
                <a:highlight>
                  <a:srgbClr val="FFFF00"/>
                </a:highlight>
              </a:rPr>
              <a:t>in the case of disbursement, to disburse the funds and property.</a:t>
            </a:r>
            <a:endParaRPr lang="en-US" sz="1400" dirty="0">
              <a:highlight>
                <a:srgbClr val="FFFF00"/>
              </a:highlight>
            </a:endParaRPr>
          </a:p>
          <a:p>
            <a:pPr marL="0" marR="0" indent="0">
              <a:lnSpc>
                <a:spcPct val="90000"/>
              </a:lnSpc>
            </a:pPr>
            <a:r>
              <a:rPr lang="en-US" sz="1200" b="0" i="0" dirty="0"/>
              <a:t> </a:t>
            </a:r>
            <a:r>
              <a:rPr lang="en-US" sz="1100" b="0" i="0" dirty="0"/>
              <a:t>(4) The following statement or its substantial equivalent shall appear on or be attached to all written escrow instructions prepared by an escrow agent for signature of the principals to a transaction. The statement shall be in at least 10-point bold type. The statement shall either appear immediately above the signatures of the principals or be separately initialed by the principals:</a:t>
            </a:r>
          </a:p>
          <a:p>
            <a:pPr marL="0" marR="0" indent="0">
              <a:lnSpc>
                <a:spcPct val="90000"/>
              </a:lnSpc>
              <a:buNone/>
            </a:pPr>
            <a:r>
              <a:rPr lang="en-US" sz="1100" b="0" i="0" dirty="0"/>
              <a:t>______________________________________________________________________________</a:t>
            </a:r>
          </a:p>
          <a:p>
            <a:pPr marL="0" marR="0" indent="0">
              <a:lnSpc>
                <a:spcPct val="90000"/>
              </a:lnSpc>
            </a:pPr>
            <a:r>
              <a:rPr lang="en-US" sz="1100" b="0" i="0" dirty="0"/>
              <a:t>      It is understood by the parties signing the above or attached instructions that the instructions are the complete instructions between this firm as an escrow agent and you as a principal to the escrow transaction. These instructions may not include all the terms of the agreement which is the subject of this escrow. Read these instructions carefully, and do not sign them unless they are acceptable to you.</a:t>
            </a:r>
          </a:p>
          <a:p>
            <a:pPr marL="0" marR="0" indent="0">
              <a:lnSpc>
                <a:spcPct val="90000"/>
              </a:lnSpc>
            </a:pPr>
            <a:r>
              <a:rPr lang="en-US" sz="1100" b="0" i="0" dirty="0"/>
              <a:t>______________________________________________________________________________</a:t>
            </a:r>
          </a:p>
          <a:p>
            <a:pPr marL="0" marR="0" indent="0">
              <a:lnSpc>
                <a:spcPct val="90000"/>
              </a:lnSpc>
            </a:pPr>
            <a:r>
              <a:rPr lang="en-US" sz="1100" b="0" i="0" dirty="0"/>
              <a:t>     (5) An escrow agent may not solicit or accept any original, amended or supplemental escrow instructions containing any blank to be filled in after signing. An escrow agent may not allow any alteration of original, amended or supplemental escrow instructions, unless the alteration is signed or initialed by all principals who signed or initialed the instructions before the alteration.</a:t>
            </a:r>
          </a:p>
        </p:txBody>
      </p:sp>
    </p:spTree>
    <p:extLst>
      <p:ext uri="{BB962C8B-B14F-4D97-AF65-F5344CB8AC3E}">
        <p14:creationId xmlns:p14="http://schemas.microsoft.com/office/powerpoint/2010/main" val="870139802"/>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0</TotalTime>
  <Words>1458</Words>
  <Application>Microsoft Office PowerPoint</Application>
  <PresentationFormat>Widescreen</PresentationFormat>
  <Paragraphs>99</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Garamond</vt:lpstr>
      <vt:lpstr>Times New Roman</vt:lpstr>
      <vt:lpstr>Organic</vt:lpstr>
      <vt:lpstr>Ethical Considerations in a Real Estate Transaction</vt:lpstr>
      <vt:lpstr>What is a Settlement Agent?</vt:lpstr>
      <vt:lpstr>Fiduciary Duties</vt:lpstr>
      <vt:lpstr>Neutral Third Party</vt:lpstr>
      <vt:lpstr>Neutral Third Party </vt:lpstr>
      <vt:lpstr>Unauthorized Practice of Law</vt:lpstr>
      <vt:lpstr>Lawyering vs Escrowing </vt:lpstr>
      <vt:lpstr>Lawyering vs Escrowing</vt:lpstr>
      <vt:lpstr>Written Mutual Instructions </vt:lpstr>
      <vt:lpstr>Written Mutual Instructions</vt:lpstr>
      <vt:lpstr>Written Mutual Instructions</vt:lpstr>
      <vt:lpstr>Written Instructions</vt:lpstr>
      <vt:lpstr>Parties to the Transaction</vt:lpstr>
      <vt:lpstr>Parties to the Transaction</vt:lpstr>
      <vt:lpstr> OLTA 2023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Palmer-Duprau, Tabitha</dc:creator>
  <cp:lastModifiedBy>Oregon Land Title</cp:lastModifiedBy>
  <cp:revision>2</cp:revision>
  <cp:lastPrinted>2022-11-10T19:01:07Z</cp:lastPrinted>
  <dcterms:created xsi:type="dcterms:W3CDTF">2022-11-09T20:04:23Z</dcterms:created>
  <dcterms:modified xsi:type="dcterms:W3CDTF">2022-11-17T20:45:15Z</dcterms:modified>
</cp:coreProperties>
</file>