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22"/>
  </p:notesMasterIdLst>
  <p:handoutMasterIdLst>
    <p:handoutMasterId r:id="rId23"/>
  </p:handoutMasterIdLst>
  <p:sldIdLst>
    <p:sldId id="523" r:id="rId5"/>
    <p:sldId id="531" r:id="rId6"/>
    <p:sldId id="532" r:id="rId7"/>
    <p:sldId id="533" r:id="rId8"/>
    <p:sldId id="536" r:id="rId9"/>
    <p:sldId id="534" r:id="rId10"/>
    <p:sldId id="537" r:id="rId11"/>
    <p:sldId id="320" r:id="rId12"/>
    <p:sldId id="538" r:id="rId13"/>
    <p:sldId id="539" r:id="rId14"/>
    <p:sldId id="256" r:id="rId15"/>
    <p:sldId id="540" r:id="rId16"/>
    <p:sldId id="541" r:id="rId17"/>
    <p:sldId id="542" r:id="rId18"/>
    <p:sldId id="543" r:id="rId19"/>
    <p:sldId id="544" r:id="rId20"/>
    <p:sldId id="545" r:id="rId21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8" userDrawn="1">
          <p15:clr>
            <a:srgbClr val="A4A3A4"/>
          </p15:clr>
        </p15:guide>
        <p15:guide id="3" pos="240" userDrawn="1">
          <p15:clr>
            <a:srgbClr val="A4A3A4"/>
          </p15:clr>
        </p15:guide>
        <p15:guide id="4" pos="7440" userDrawn="1">
          <p15:clr>
            <a:srgbClr val="A4A3A4"/>
          </p15:clr>
        </p15:guide>
        <p15:guide id="5" orient="horz" pos="4080" userDrawn="1">
          <p15:clr>
            <a:srgbClr val="A4A3A4"/>
          </p15:clr>
        </p15:guide>
        <p15:guide id="6" orient="horz" pos="240" userDrawn="1">
          <p15:clr>
            <a:srgbClr val="A4A3A4"/>
          </p15:clr>
        </p15:guide>
        <p15:guide id="7" orient="horz" pos="1512" userDrawn="1">
          <p15:clr>
            <a:srgbClr val="A4A3A4"/>
          </p15:clr>
        </p15:guide>
        <p15:guide id="8" pos="2664" userDrawn="1">
          <p15:clr>
            <a:srgbClr val="A4A3A4"/>
          </p15:clr>
        </p15:guide>
        <p15:guide id="9" pos="50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62626"/>
    <a:srgbClr val="0EAAE3"/>
    <a:srgbClr val="000000"/>
    <a:srgbClr val="ADB5DF"/>
    <a:srgbClr val="959FD6"/>
    <a:srgbClr val="6472C3"/>
    <a:srgbClr val="FCFCFC"/>
    <a:srgbClr val="DCDEE0"/>
    <a:srgbClr val="AAB3B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7" autoAdjust="0"/>
    <p:restoredTop sz="93176" autoAdjust="0"/>
  </p:normalViewPr>
  <p:slideViewPr>
    <p:cSldViewPr snapToGrid="0">
      <p:cViewPr varScale="1">
        <p:scale>
          <a:sx n="71" d="100"/>
          <a:sy n="71" d="100"/>
        </p:scale>
        <p:origin x="1134" y="60"/>
      </p:cViewPr>
      <p:guideLst>
        <p:guide orient="horz" pos="2808"/>
        <p:guide pos="240"/>
        <p:guide pos="7440"/>
        <p:guide orient="horz" pos="4080"/>
        <p:guide orient="horz" pos="240"/>
        <p:guide orient="horz" pos="1512"/>
        <p:guide pos="2664"/>
        <p:guide pos="5016"/>
      </p:guideLst>
    </p:cSldViewPr>
  </p:slideViewPr>
  <p:outlineViewPr>
    <p:cViewPr>
      <p:scale>
        <a:sx n="33" d="100"/>
        <a:sy n="33" d="100"/>
      </p:scale>
      <p:origin x="0" y="-9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0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0298A-A03F-418F-998A-F7CA54F8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8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FF55F-8596-4ED6-A487-C5C49AFFE812}" type="datetimeFigureOut">
              <a:rPr lang="id-ID" smtClean="0"/>
              <a:t>13/10/2022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0106B-FE1C-4EDD-AE60-AB8F600726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235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0106B-FE1C-4EDD-AE60-AB8F600726B4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424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699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3236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0106B-FE1C-4EDD-AE60-AB8F600726B4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388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177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1366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089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6718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3010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3682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729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449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72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A7BD72E-D90B-4AE8-BD68-480560E58F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6445852" y="2692932"/>
            <a:ext cx="1073698" cy="107369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CA75A06-1583-4A36-9F22-7117224305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auto">
          <a:xfrm>
            <a:off x="7758692" y="2692932"/>
            <a:ext cx="1073698" cy="107369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B85826B-5A0B-4C3D-A952-F091A5C32A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9071530" y="2692932"/>
            <a:ext cx="1073698" cy="107369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04066DD-2EE2-45D5-84C3-3E91EEB1E6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auto">
          <a:xfrm>
            <a:off x="10384369" y="2692932"/>
            <a:ext cx="1073698" cy="107369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3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D88B4AD-06FD-4890-AEB1-37973BD0BD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8595359" y="1608807"/>
            <a:ext cx="1582985" cy="158298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27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50DC342A-377D-489F-B1CF-B6CA33DAE5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6217920" y="1325879"/>
            <a:ext cx="4571999" cy="420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48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0FA902D-9D82-4E18-967B-52FD7E1CAC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2014668" y="1280159"/>
            <a:ext cx="2758448" cy="480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38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B0D94F1-05D3-4B8B-8BFD-A1EE567004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1582453" y="0"/>
            <a:ext cx="3400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0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98FB5CA-26E8-47FB-A190-D88B8DD88E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7132320" y="752622"/>
            <a:ext cx="4208746" cy="535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94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E94FCD9-97E7-4753-A381-F404C0FC65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1629508" y="1924050"/>
            <a:ext cx="3008376" cy="300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42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A34424F-91A2-469B-BD03-AB0F5BB21E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6991643" y="1111348"/>
            <a:ext cx="3770142" cy="475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28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664ADF3E-3BA1-454B-A561-10575C4845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45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5D82B3D-1CCE-4754-BE7D-53FFAD48A7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5258887" y="2220144"/>
            <a:ext cx="1674225" cy="167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8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C515B3-8B9E-4B8F-BF11-E91C2BEFA784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6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69EA8834-9083-4470-83EB-D646798B74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1751347" y="914399"/>
            <a:ext cx="8689306" cy="380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83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54CC953-C0F0-4695-B72A-D247C260B0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4175760" y="3142371"/>
            <a:ext cx="3840480" cy="263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BB7FBB5D-17A8-4499-8C8F-DEDF93A566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auto">
          <a:xfrm>
            <a:off x="8351523" y="3142370"/>
            <a:ext cx="3840480" cy="263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980020-45F5-41A6-B165-8242D2C637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-1" y="3142371"/>
            <a:ext cx="3840480" cy="263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41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A8B72D1-ADA1-4FA0-8758-520B65D7B4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1045027" y="0"/>
            <a:ext cx="29130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C1A4AD6-56C8-4B41-A491-665CE2D0D2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auto">
          <a:xfrm>
            <a:off x="4423953" y="-1"/>
            <a:ext cx="291301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456AC0-4A45-4AC8-A144-4C4EF812D92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auto">
          <a:xfrm>
            <a:off x="4423952" y="3657600"/>
            <a:ext cx="291301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03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6483BA3-D528-4DD4-97A4-4E6A9390958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auto">
          <a:xfrm>
            <a:off x="0" y="0"/>
            <a:ext cx="6004560" cy="333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B84BD0C-1735-48C0-B681-52BB6F4A46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auto">
          <a:xfrm>
            <a:off x="6187440" y="3520440"/>
            <a:ext cx="6004560" cy="333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B14E49B-5177-4AEA-9BC2-7C3A5E843D6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auto">
          <a:xfrm>
            <a:off x="6187440" y="0"/>
            <a:ext cx="1428206" cy="333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B4B2947-8EFB-43F1-93BE-8BB98E13210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auto">
          <a:xfrm>
            <a:off x="4576353" y="3520440"/>
            <a:ext cx="1428206" cy="333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90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EFB06CE7-DE83-4D49-ADD5-93EED758134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1008016" y="1283030"/>
            <a:ext cx="2913019" cy="429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45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039B181-02CC-4BA4-878F-D88DA84F52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707570" y="4219303"/>
            <a:ext cx="3015344" cy="265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BB46E6F0-6C39-4DD9-81DD-7E05B3D681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auto">
          <a:xfrm>
            <a:off x="707570" y="2495006"/>
            <a:ext cx="3015344" cy="131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059E542-E1CE-4D6F-B6D2-5357772FB8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auto">
          <a:xfrm>
            <a:off x="707570" y="0"/>
            <a:ext cx="3015344" cy="208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F73CDB5-2236-4D17-8336-31AEF7531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auto">
          <a:xfrm>
            <a:off x="4134394" y="5159829"/>
            <a:ext cx="3015344" cy="169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EED467B-35E9-4AEF-B4FF-3DD41311AB9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auto">
          <a:xfrm>
            <a:off x="4134394" y="1783079"/>
            <a:ext cx="3015344" cy="296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3E21F06-3BC2-4343-9A79-E3D5DFB3D0A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auto">
          <a:xfrm>
            <a:off x="4134394" y="1"/>
            <a:ext cx="3015344" cy="137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24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1484BEF-CA92-4C57-A747-67B8C2E4AB4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1149532" y="710292"/>
            <a:ext cx="3911238" cy="543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0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7BCDACA-E2A5-4883-AF0A-29BF3AC9AE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625133" y="3840480"/>
            <a:ext cx="10941731" cy="229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24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0350C386-9883-427E-A53A-2CA34AB7ABD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4023360" y="-1"/>
            <a:ext cx="8168640" cy="471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86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8AD419C-13EA-497A-A873-88E1E6899A2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3344090" y="1058091"/>
            <a:ext cx="6104709" cy="401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7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8FF3E168-0C8B-4B03-9042-1D29967A0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0" y="2112917"/>
            <a:ext cx="12192000" cy="383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45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E398681-52C5-4ACE-9F32-A0157FE28C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7580811" y="1"/>
            <a:ext cx="46111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91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D40A332A-CFFD-43C6-B022-6757B318DB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5447697" y="31026"/>
            <a:ext cx="4297192" cy="293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588C970-40BF-4711-99C8-C3D6A6AB2E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7158446" y="3149786"/>
            <a:ext cx="2586443" cy="37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3022F-5BCF-4DFD-9B37-54C3B8F42B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auto">
          <a:xfrm>
            <a:off x="9927771" y="1498966"/>
            <a:ext cx="2264229" cy="143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BF4AAC4-7721-441F-A903-2804E35665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5447697" y="3149787"/>
            <a:ext cx="1527869" cy="193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53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8532B6C6-96F2-46E2-ADCE-EDEDE9E992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4585063" y="1163054"/>
            <a:ext cx="4323999" cy="305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8368EF3-4268-46A8-8888-BAB2546ACB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auto">
          <a:xfrm>
            <a:off x="9238247" y="381001"/>
            <a:ext cx="2572753" cy="288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9D2ECBC-9FD2-4712-8E4F-0C89A9C38CE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9238246" y="3592285"/>
            <a:ext cx="2572753" cy="288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67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766FEF7-9820-4D04-A694-C9414C20E9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1145177" y="2165168"/>
            <a:ext cx="4846322" cy="371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7E73948-5115-4876-AA4C-0AFF16CB46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6200503" y="2165167"/>
            <a:ext cx="2423160" cy="185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84BB37-FFDE-4751-BFC9-7D61D5A78A9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8623663" y="4021399"/>
            <a:ext cx="2423160" cy="185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485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61814848-CE9D-4398-A7B3-F08E1C6BAD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auto">
          <a:xfrm>
            <a:off x="2392679" y="1979023"/>
            <a:ext cx="2843349" cy="325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EDB86582-8921-481A-B0C0-A8B41D4AEF3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971005" y="3605349"/>
            <a:ext cx="2843349" cy="325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42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C94E7B9-C570-4BFF-A3EA-C949D8DE5E9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auto">
          <a:xfrm>
            <a:off x="2965270" y="3868123"/>
            <a:ext cx="2186935" cy="2463519"/>
          </a:xfrm>
          <a:custGeom>
            <a:avLst/>
            <a:gdLst>
              <a:gd name="connsiteX0" fmla="*/ 1093467 w 2186935"/>
              <a:gd name="connsiteY0" fmla="*/ 0 h 2463519"/>
              <a:gd name="connsiteX1" fmla="*/ 2186935 w 2186935"/>
              <a:gd name="connsiteY1" fmla="*/ 546734 h 2463519"/>
              <a:gd name="connsiteX2" fmla="*/ 2186935 w 2186935"/>
              <a:gd name="connsiteY2" fmla="*/ 1916785 h 2463519"/>
              <a:gd name="connsiteX3" fmla="*/ 1093467 w 2186935"/>
              <a:gd name="connsiteY3" fmla="*/ 2463519 h 2463519"/>
              <a:gd name="connsiteX4" fmla="*/ 0 w 2186935"/>
              <a:gd name="connsiteY4" fmla="*/ 1916785 h 2463519"/>
              <a:gd name="connsiteX5" fmla="*/ 0 w 2186935"/>
              <a:gd name="connsiteY5" fmla="*/ 546734 h 246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6935" h="2463519">
                <a:moveTo>
                  <a:pt x="1093467" y="0"/>
                </a:moveTo>
                <a:lnTo>
                  <a:pt x="2186935" y="546734"/>
                </a:lnTo>
                <a:lnTo>
                  <a:pt x="2186935" y="1916785"/>
                </a:lnTo>
                <a:lnTo>
                  <a:pt x="1093467" y="2463519"/>
                </a:lnTo>
                <a:lnTo>
                  <a:pt x="0" y="1916785"/>
                </a:lnTo>
                <a:lnTo>
                  <a:pt x="0" y="54673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042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C119540-C1BE-4498-B133-1AED8B48A8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381000" y="381000"/>
            <a:ext cx="11430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107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5E886AA-7533-444F-A04B-31EB6ECEE1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53109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1624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629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97B5B50-EA1A-4D0F-BC97-3BDFD4BC6F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0" y="906552"/>
            <a:ext cx="12191999" cy="504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3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308D3D3-0BD3-4F0C-8B35-93C64DF1BF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0" y="685800"/>
            <a:ext cx="1219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5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4A20FF-3C32-4159-9158-A7E54E5CE2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0" y="1489167"/>
            <a:ext cx="12192000" cy="296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7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B5CCCC2-1EF2-42E4-A2E2-03024103C3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auto">
          <a:xfrm>
            <a:off x="7680959" y="2082018"/>
            <a:ext cx="3432517" cy="227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083199-F335-4D56-A782-3E4EBB9E91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1078523" y="2082018"/>
            <a:ext cx="3432517" cy="227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0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7F5D686-058F-4D31-B510-9B7073180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5481125" y="827883"/>
            <a:ext cx="2057400" cy="3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F00C128-3235-4D0F-A6CF-EAADFCD72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auto">
          <a:xfrm>
            <a:off x="9595924" y="827532"/>
            <a:ext cx="2057400" cy="3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047CF1D7-4AC6-420E-8A0A-34BE5FCDC7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7536766" y="2583180"/>
            <a:ext cx="2057400" cy="344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0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5AD10D3-95D9-4072-8D8D-FFDA6DE9DB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1898609" y="2551675"/>
            <a:ext cx="1362456" cy="136245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AB858FB7-2F3B-4BAA-8755-5CED61847DD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auto">
          <a:xfrm>
            <a:off x="8930930" y="2551675"/>
            <a:ext cx="1362456" cy="136245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5070BEA-8468-4FDD-9194-D2360E6262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5413188" y="2551675"/>
            <a:ext cx="1362456" cy="136245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7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3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65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  <p:sldLayoutId id="2147483915" r:id="rId18"/>
    <p:sldLayoutId id="2147483916" r:id="rId19"/>
    <p:sldLayoutId id="2147483917" r:id="rId20"/>
    <p:sldLayoutId id="2147483918" r:id="rId21"/>
    <p:sldLayoutId id="2147483919" r:id="rId22"/>
    <p:sldLayoutId id="2147483920" r:id="rId23"/>
    <p:sldLayoutId id="2147483921" r:id="rId24"/>
    <p:sldLayoutId id="2147483922" r:id="rId25"/>
    <p:sldLayoutId id="2147483923" r:id="rId26"/>
    <p:sldLayoutId id="2147483924" r:id="rId27"/>
    <p:sldLayoutId id="2147483925" r:id="rId28"/>
    <p:sldLayoutId id="2147483926" r:id="rId29"/>
    <p:sldLayoutId id="2147483927" r:id="rId30"/>
    <p:sldLayoutId id="2147483928" r:id="rId31"/>
    <p:sldLayoutId id="2147483929" r:id="rId32"/>
    <p:sldLayoutId id="2147483930" r:id="rId33"/>
    <p:sldLayoutId id="2147483931" r:id="rId34"/>
    <p:sldLayoutId id="2147483932" r:id="rId35"/>
    <p:sldLayoutId id="2147483798" r:id="rId36"/>
    <p:sldLayoutId id="2147483736" r:id="rId37"/>
    <p:sldLayoutId id="2147483933" r:id="rId38"/>
    <p:sldLayoutId id="2147483934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2664" userDrawn="1">
          <p15:clr>
            <a:srgbClr val="F26B43"/>
          </p15:clr>
        </p15:guide>
        <p15:guide id="4" pos="5016" userDrawn="1">
          <p15:clr>
            <a:srgbClr val="F26B43"/>
          </p15:clr>
        </p15:guide>
        <p15:guide id="5" pos="7440" userDrawn="1">
          <p15:clr>
            <a:srgbClr val="F26B43"/>
          </p15:clr>
        </p15:guide>
        <p15:guide id="6" orient="horz" pos="2808" userDrawn="1">
          <p15:clr>
            <a:srgbClr val="F26B43"/>
          </p15:clr>
        </p15:guide>
        <p15:guide id="7" orient="horz" pos="1512" userDrawn="1">
          <p15:clr>
            <a:srgbClr val="F26B43"/>
          </p15:clr>
        </p15:guide>
        <p15:guide id="8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acrobat.adobe.com/link/review?uri=urn:aaid:scds:US:9cee19d4-1226-30fd-8c99-67a67ec26aef" TargetMode="External"/><Relationship Id="rId4" Type="http://schemas.openxmlformats.org/officeDocument/2006/relationships/image" Target="../media/image1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4CAE53-B74E-4047-808C-807032B45E63}"/>
              </a:ext>
            </a:extLst>
          </p:cNvPr>
          <p:cNvSpPr/>
          <p:nvPr/>
        </p:nvSpPr>
        <p:spPr>
          <a:xfrm>
            <a:off x="0" y="4920465"/>
            <a:ext cx="12192000" cy="17261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2" charset="0"/>
              </a:rPr>
              <a:t>Low </a:t>
            </a:r>
            <a:r>
              <a:rPr lang="en-US" sz="4800" b="1" dirty="0">
                <a:solidFill>
                  <a:prstClr val="white"/>
                </a:solidFill>
                <a:latin typeface="Montserrat ExtraBold" panose="00000900000000000000" pitchFamily="2" charset="0"/>
              </a:rPr>
              <a:t>Income Housing Transactions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ExtraBold" panose="000009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CF96DF-2CF3-4210-93E7-834374B83576}"/>
              </a:ext>
            </a:extLst>
          </p:cNvPr>
          <p:cNvSpPr/>
          <p:nvPr/>
        </p:nvSpPr>
        <p:spPr>
          <a:xfrm>
            <a:off x="3605098" y="1870097"/>
            <a:ext cx="5074736" cy="23873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AE87C2-9AB4-4A87-9B1E-C8C21E94489B}"/>
              </a:ext>
            </a:extLst>
          </p:cNvPr>
          <p:cNvSpPr txBox="1"/>
          <p:nvPr/>
        </p:nvSpPr>
        <p:spPr>
          <a:xfrm>
            <a:off x="3861130" y="2228671"/>
            <a:ext cx="456267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Montserrat Black" panose="00000A00000000000000" pitchFamily="50" charset="0"/>
                <a:ea typeface="+mn-ea"/>
                <a:cs typeface="+mn-cs"/>
              </a:rPr>
              <a:t>Bob Brandon</a:t>
            </a:r>
          </a:p>
          <a:p>
            <a:pPr marL="0" marR="0" lvl="0" indent="0" algn="ctr" defTabSz="91435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>
                    <a:lumMod val="85000"/>
                    <a:lumOff val="15000"/>
                  </a:srgbClr>
                </a:solidFill>
                <a:latin typeface="Montserrat Black" panose="00000A00000000000000" pitchFamily="50" charset="0"/>
              </a:rPr>
              <a:t>Peggy Neikirk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Montserrat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04C00A-A5F6-E444-96E0-2E849DAB7EE2}"/>
              </a:ext>
            </a:extLst>
          </p:cNvPr>
          <p:cNvSpPr/>
          <p:nvPr/>
        </p:nvSpPr>
        <p:spPr>
          <a:xfrm>
            <a:off x="4491344" y="3452886"/>
            <a:ext cx="3302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on behalf of your partners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at Lawyers Title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CECF0849-3E42-F24E-B1F4-9F2B281BF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48" y="999074"/>
            <a:ext cx="3312504" cy="598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898A69-75FD-4040-B240-B77075B467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838262" y="999074"/>
            <a:ext cx="3134993" cy="3921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7F4BAD-1759-45D5-9067-6C6DF0DE7F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391" y="777169"/>
            <a:ext cx="3313727" cy="414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5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>
            <a:extLst>
              <a:ext uri="{FF2B5EF4-FFF2-40B4-BE49-F238E27FC236}">
                <a16:creationId xmlns:a16="http://schemas.microsoft.com/office/drawing/2014/main" id="{123CBF6F-4426-40C2-98CE-DF1219BA4255}"/>
              </a:ext>
            </a:extLst>
          </p:cNvPr>
          <p:cNvSpPr txBox="1">
            <a:spLocks/>
          </p:cNvSpPr>
          <p:nvPr/>
        </p:nvSpPr>
        <p:spPr>
          <a:xfrm>
            <a:off x="2785894" y="1194905"/>
            <a:ext cx="6620212" cy="19574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262626"/>
                </a:solidFill>
                <a:latin typeface="Montserrat ExtraBold" panose="00000900000000000000" pitchFamily="2" charset="0"/>
              </a:rPr>
              <a:t>Recording and Priority of Documents</a:t>
            </a:r>
          </a:p>
        </p:txBody>
      </p:sp>
      <p:sp>
        <p:nvSpPr>
          <p:cNvPr id="16" name="Shape 580">
            <a:extLst>
              <a:ext uri="{FF2B5EF4-FFF2-40B4-BE49-F238E27FC236}">
                <a16:creationId xmlns:a16="http://schemas.microsoft.com/office/drawing/2014/main" id="{6BE75855-0CC8-4EA7-906E-FF0C41FA4A87}"/>
              </a:ext>
            </a:extLst>
          </p:cNvPr>
          <p:cNvSpPr/>
          <p:nvPr/>
        </p:nvSpPr>
        <p:spPr>
          <a:xfrm>
            <a:off x="2141183" y="3392188"/>
            <a:ext cx="889200" cy="887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2060"/>
          </a:solidFill>
          <a:ln w="12700">
            <a:solidFill>
              <a:schemeClr val="accent1"/>
            </a:solidFill>
            <a:miter lim="400000"/>
          </a:ln>
        </p:spPr>
        <p:txBody>
          <a:bodyPr lIns="45719" rIns="45719" anchor="ctr"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50"/>
          </a:p>
        </p:txBody>
      </p:sp>
      <p:sp>
        <p:nvSpPr>
          <p:cNvPr id="17" name="Shape 582">
            <a:extLst>
              <a:ext uri="{FF2B5EF4-FFF2-40B4-BE49-F238E27FC236}">
                <a16:creationId xmlns:a16="http://schemas.microsoft.com/office/drawing/2014/main" id="{56D6437C-5434-47F1-AE26-7DD546654AB8}"/>
              </a:ext>
            </a:extLst>
          </p:cNvPr>
          <p:cNvSpPr/>
          <p:nvPr/>
        </p:nvSpPr>
        <p:spPr>
          <a:xfrm>
            <a:off x="2157498" y="4519706"/>
            <a:ext cx="856569" cy="855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2060"/>
          </a:solidFill>
          <a:ln w="63500">
            <a:noFill/>
            <a:miter lim="400000"/>
          </a:ln>
        </p:spPr>
        <p:txBody>
          <a:bodyPr lIns="0" tIns="0" rIns="0" bIns="0"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814387">
              <a:lnSpc>
                <a:spcPct val="90000"/>
              </a:lnSpc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/>
          </a:p>
        </p:txBody>
      </p:sp>
      <p:sp>
        <p:nvSpPr>
          <p:cNvPr id="20" name="7 CuadroTexto">
            <a:extLst>
              <a:ext uri="{FF2B5EF4-FFF2-40B4-BE49-F238E27FC236}">
                <a16:creationId xmlns:a16="http://schemas.microsoft.com/office/drawing/2014/main" id="{428595BF-FD8A-480A-B2F9-C87E44482B9C}"/>
              </a:ext>
            </a:extLst>
          </p:cNvPr>
          <p:cNvSpPr txBox="1"/>
          <p:nvPr/>
        </p:nvSpPr>
        <p:spPr>
          <a:xfrm>
            <a:off x="3193335" y="3412073"/>
            <a:ext cx="2572857" cy="8678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ea typeface="Lato" charset="0"/>
              <a:cs typeface="Lato" charset="0"/>
            </a:endParaRPr>
          </a:p>
          <a:p>
            <a:pPr>
              <a:lnSpc>
                <a:spcPts val="1500"/>
              </a:lnSpc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Lato" charset="0"/>
                <a:cs typeface="Lato" charset="0"/>
              </a:rPr>
              <a:t>Conventional (taxable Loan documents) vs the bonds etc.</a:t>
            </a:r>
          </a:p>
        </p:txBody>
      </p:sp>
      <p:sp>
        <p:nvSpPr>
          <p:cNvPr id="23" name="7 CuadroTexto">
            <a:extLst>
              <a:ext uri="{FF2B5EF4-FFF2-40B4-BE49-F238E27FC236}">
                <a16:creationId xmlns:a16="http://schemas.microsoft.com/office/drawing/2014/main" id="{B5752B20-AE07-4A5A-9FC4-B3DB99634EBD}"/>
              </a:ext>
            </a:extLst>
          </p:cNvPr>
          <p:cNvSpPr txBox="1"/>
          <p:nvPr/>
        </p:nvSpPr>
        <p:spPr>
          <a:xfrm>
            <a:off x="3193335" y="4519706"/>
            <a:ext cx="2572857" cy="8678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ea typeface="Lato" charset="0"/>
              <a:cs typeface="Lato" charset="0"/>
            </a:endParaRPr>
          </a:p>
          <a:p>
            <a:pPr>
              <a:lnSpc>
                <a:spcPts val="1500"/>
              </a:lnSpc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Lato" charset="0"/>
                <a:cs typeface="Lato" charset="0"/>
              </a:rPr>
              <a:t>Recording of LIHTC documents and covenants (with attachments)</a:t>
            </a:r>
          </a:p>
        </p:txBody>
      </p:sp>
      <p:sp>
        <p:nvSpPr>
          <p:cNvPr id="29" name="Shape 580">
            <a:extLst>
              <a:ext uri="{FF2B5EF4-FFF2-40B4-BE49-F238E27FC236}">
                <a16:creationId xmlns:a16="http://schemas.microsoft.com/office/drawing/2014/main" id="{312BA540-A821-43E6-8252-0E47FBBD5395}"/>
              </a:ext>
            </a:extLst>
          </p:cNvPr>
          <p:cNvSpPr/>
          <p:nvPr/>
        </p:nvSpPr>
        <p:spPr>
          <a:xfrm>
            <a:off x="6421446" y="3392188"/>
            <a:ext cx="889200" cy="887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2060"/>
          </a:solidFill>
          <a:ln w="12700">
            <a:solidFill>
              <a:schemeClr val="accent1"/>
            </a:solidFill>
            <a:miter lim="400000"/>
          </a:ln>
        </p:spPr>
        <p:txBody>
          <a:bodyPr lIns="45719" rIns="45719" anchor="ctr"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50"/>
          </a:p>
        </p:txBody>
      </p:sp>
      <p:sp>
        <p:nvSpPr>
          <p:cNvPr id="30" name="Shape 582">
            <a:extLst>
              <a:ext uri="{FF2B5EF4-FFF2-40B4-BE49-F238E27FC236}">
                <a16:creationId xmlns:a16="http://schemas.microsoft.com/office/drawing/2014/main" id="{567155D4-7FE7-49D5-8A4C-81E82F977007}"/>
              </a:ext>
            </a:extLst>
          </p:cNvPr>
          <p:cNvSpPr/>
          <p:nvPr/>
        </p:nvSpPr>
        <p:spPr>
          <a:xfrm>
            <a:off x="6437761" y="4519706"/>
            <a:ext cx="856569" cy="855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2060"/>
          </a:solidFill>
          <a:ln w="63500">
            <a:noFill/>
            <a:miter lim="400000"/>
          </a:ln>
        </p:spPr>
        <p:txBody>
          <a:bodyPr lIns="0" tIns="0" rIns="0" bIns="0"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814387">
              <a:lnSpc>
                <a:spcPct val="90000"/>
              </a:lnSpc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000" dirty="0"/>
          </a:p>
        </p:txBody>
      </p:sp>
      <p:sp>
        <p:nvSpPr>
          <p:cNvPr id="32" name="7 CuadroTexto">
            <a:extLst>
              <a:ext uri="{FF2B5EF4-FFF2-40B4-BE49-F238E27FC236}">
                <a16:creationId xmlns:a16="http://schemas.microsoft.com/office/drawing/2014/main" id="{1969B044-936C-4DCA-B7E3-54EF6755EA46}"/>
              </a:ext>
            </a:extLst>
          </p:cNvPr>
          <p:cNvSpPr txBox="1"/>
          <p:nvPr/>
        </p:nvSpPr>
        <p:spPr>
          <a:xfrm>
            <a:off x="7473598" y="3412073"/>
            <a:ext cx="2572857" cy="10601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ea typeface="Lato" charset="0"/>
              <a:cs typeface="Lato" charset="0"/>
            </a:endParaRPr>
          </a:p>
          <a:p>
            <a:pPr>
              <a:lnSpc>
                <a:spcPts val="1500"/>
              </a:lnSpc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Lato" charset="0"/>
                <a:cs typeface="Lato" charset="0"/>
              </a:rPr>
              <a:t>Batch recordings with completion of prior document recording numbers in them</a:t>
            </a:r>
          </a:p>
        </p:txBody>
      </p:sp>
      <p:sp>
        <p:nvSpPr>
          <p:cNvPr id="34" name="7 CuadroTexto">
            <a:extLst>
              <a:ext uri="{FF2B5EF4-FFF2-40B4-BE49-F238E27FC236}">
                <a16:creationId xmlns:a16="http://schemas.microsoft.com/office/drawing/2014/main" id="{8930587C-D52E-4063-992C-246CEE612728}"/>
              </a:ext>
            </a:extLst>
          </p:cNvPr>
          <p:cNvSpPr txBox="1"/>
          <p:nvPr/>
        </p:nvSpPr>
        <p:spPr>
          <a:xfrm>
            <a:off x="7473598" y="4519706"/>
            <a:ext cx="2572857" cy="8678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  <a:ea typeface="Lato" charset="0"/>
              <a:cs typeface="Lato" charset="0"/>
            </a:endParaRPr>
          </a:p>
          <a:p>
            <a:pPr>
              <a:lnSpc>
                <a:spcPts val="1500"/>
              </a:lnSpc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Lato" charset="0"/>
                <a:cs typeface="Lato" charset="0"/>
              </a:rPr>
              <a:t>Priority Agreement last that sets forth everyone’s agreed upon interests</a:t>
            </a:r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id="{55F356A9-7579-49E1-B075-E02455D02753}"/>
              </a:ext>
            </a:extLst>
          </p:cNvPr>
          <p:cNvSpPr txBox="1">
            <a:spLocks/>
          </p:cNvSpPr>
          <p:nvPr/>
        </p:nvSpPr>
        <p:spPr>
          <a:xfrm>
            <a:off x="2248344" y="3572447"/>
            <a:ext cx="674876" cy="5516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Montserrat ExtraBold" panose="00000900000000000000" pitchFamily="2" charset="0"/>
              </a:rPr>
              <a:t>1</a:t>
            </a:r>
            <a:endParaRPr lang="en-US" sz="1000" i="1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id="{2B41A35F-EB5C-45A7-A80C-7AFAE91701B0}"/>
              </a:ext>
            </a:extLst>
          </p:cNvPr>
          <p:cNvSpPr txBox="1">
            <a:spLocks/>
          </p:cNvSpPr>
          <p:nvPr/>
        </p:nvSpPr>
        <p:spPr>
          <a:xfrm>
            <a:off x="2248344" y="4671565"/>
            <a:ext cx="674876" cy="5516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Montserrat ExtraBold" panose="00000900000000000000" pitchFamily="2" charset="0"/>
              </a:rPr>
              <a:t>2</a:t>
            </a:r>
            <a:endParaRPr lang="en-US" sz="1000" i="1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774BCFB9-0786-4C83-AB96-6CD411E3FB89}"/>
              </a:ext>
            </a:extLst>
          </p:cNvPr>
          <p:cNvSpPr txBox="1">
            <a:spLocks/>
          </p:cNvSpPr>
          <p:nvPr/>
        </p:nvSpPr>
        <p:spPr>
          <a:xfrm>
            <a:off x="6528607" y="3560340"/>
            <a:ext cx="674876" cy="5516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Montserrat ExtraBold" panose="00000900000000000000" pitchFamily="2" charset="0"/>
              </a:rPr>
              <a:t>3</a:t>
            </a:r>
            <a:endParaRPr lang="en-US" sz="1000" i="1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C98DCE56-DC72-4777-B238-8123160414E5}"/>
              </a:ext>
            </a:extLst>
          </p:cNvPr>
          <p:cNvSpPr txBox="1">
            <a:spLocks/>
          </p:cNvSpPr>
          <p:nvPr/>
        </p:nvSpPr>
        <p:spPr>
          <a:xfrm>
            <a:off x="6499349" y="4671565"/>
            <a:ext cx="674876" cy="5516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Montserrat ExtraBold" panose="00000900000000000000" pitchFamily="2" charset="0"/>
              </a:rPr>
              <a:t>4</a:t>
            </a:r>
            <a:endParaRPr lang="en-US" sz="1000" i="1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9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7680" y="2488889"/>
            <a:ext cx="1957252" cy="755975"/>
          </a:xfrm>
          <a:prstGeom prst="rect">
            <a:avLst/>
          </a:prstGeom>
          <a:ln w="12699">
            <a:solidFill>
              <a:srgbClr val="395E8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84785" marR="184150" algn="ctr">
              <a:spcBef>
                <a:spcPts val="254"/>
              </a:spcBef>
            </a:pPr>
            <a:r>
              <a:rPr sz="1050" spc="-5" dirty="0">
                <a:solidFill>
                  <a:srgbClr val="262626"/>
                </a:solidFill>
                <a:cs typeface="Arial"/>
              </a:rPr>
              <a:t> </a:t>
            </a:r>
            <a:r>
              <a:rPr lang="en-US" sz="1050" spc="-5" dirty="0">
                <a:solidFill>
                  <a:srgbClr val="262626"/>
                </a:solidFill>
                <a:cs typeface="Arial"/>
              </a:rPr>
              <a:t>Managing General Partner (0.004%)</a:t>
            </a:r>
          </a:p>
          <a:p>
            <a:pPr marL="184785" marR="184150" algn="ctr">
              <a:spcBef>
                <a:spcPts val="254"/>
              </a:spcBef>
            </a:pPr>
            <a:endParaRPr lang="en-US" sz="1050" spc="-5" dirty="0">
              <a:solidFill>
                <a:srgbClr val="262626"/>
              </a:solidFill>
              <a:cs typeface="Arial"/>
            </a:endParaRPr>
          </a:p>
          <a:p>
            <a:pPr marL="184785" marR="184150" algn="ctr">
              <a:spcBef>
                <a:spcPts val="254"/>
              </a:spcBef>
            </a:pPr>
            <a:r>
              <a:rPr lang="en-US" sz="1050" spc="-5" dirty="0">
                <a:solidFill>
                  <a:srgbClr val="262626"/>
                </a:solidFill>
                <a:cs typeface="Arial"/>
              </a:rPr>
              <a:t>HALC Welch GP LLC</a:t>
            </a:r>
            <a:endParaRPr sz="1050" dirty="0">
              <a:solidFill>
                <a:srgbClr val="262626"/>
              </a:solidFill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78138" y="2047776"/>
            <a:ext cx="6477472" cy="435906"/>
            <a:chOff x="2101705" y="1632807"/>
            <a:chExt cx="5366385" cy="596560"/>
          </a:xfrm>
        </p:grpSpPr>
        <p:sp>
          <p:nvSpPr>
            <p:cNvPr id="5" name="object 5"/>
            <p:cNvSpPr/>
            <p:nvPr/>
          </p:nvSpPr>
          <p:spPr>
            <a:xfrm>
              <a:off x="2101705" y="1824237"/>
              <a:ext cx="0" cy="405130"/>
            </a:xfrm>
            <a:custGeom>
              <a:avLst/>
              <a:gdLst/>
              <a:ahLst/>
              <a:cxnLst/>
              <a:rect l="l" t="t" r="r" b="b"/>
              <a:pathLst>
                <a:path h="405130">
                  <a:moveTo>
                    <a:pt x="0" y="0"/>
                  </a:moveTo>
                  <a:lnTo>
                    <a:pt x="0" y="404668"/>
                  </a:lnTo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rgbClr val="262626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467591" y="1824237"/>
              <a:ext cx="0" cy="405130"/>
            </a:xfrm>
            <a:custGeom>
              <a:avLst/>
              <a:gdLst/>
              <a:ahLst/>
              <a:cxnLst/>
              <a:rect l="l" t="t" r="r" b="b"/>
              <a:pathLst>
                <a:path h="405130">
                  <a:moveTo>
                    <a:pt x="0" y="0"/>
                  </a:moveTo>
                  <a:lnTo>
                    <a:pt x="0" y="404668"/>
                  </a:lnTo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rgbClr val="262626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101705" y="1817963"/>
              <a:ext cx="5366385" cy="0"/>
            </a:xfrm>
            <a:custGeom>
              <a:avLst/>
              <a:gdLst/>
              <a:ahLst/>
              <a:cxnLst/>
              <a:rect l="l" t="t" r="r" b="b"/>
              <a:pathLst>
                <a:path w="5366384">
                  <a:moveTo>
                    <a:pt x="0" y="0"/>
                  </a:moveTo>
                  <a:lnTo>
                    <a:pt x="5365885" y="0"/>
                  </a:lnTo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rgbClr val="262626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 flipH="1">
              <a:off x="4784647" y="1632807"/>
              <a:ext cx="37877" cy="172018"/>
            </a:xfrm>
            <a:custGeom>
              <a:avLst/>
              <a:gdLst/>
              <a:ahLst/>
              <a:cxnLst/>
              <a:rect l="l" t="t" r="r" b="b"/>
              <a:pathLst>
                <a:path h="227964">
                  <a:moveTo>
                    <a:pt x="0" y="0"/>
                  </a:moveTo>
                  <a:lnTo>
                    <a:pt x="0" y="227626"/>
                  </a:lnTo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/>
            <a:p>
              <a:endParaRPr dirty="0">
                <a:solidFill>
                  <a:srgbClr val="262626"/>
                </a:solidFill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253521" y="3717748"/>
            <a:ext cx="1660525" cy="495007"/>
          </a:xfrm>
          <a:prstGeom prst="rect">
            <a:avLst/>
          </a:prstGeom>
          <a:ln w="12699">
            <a:solidFill>
              <a:srgbClr val="395E88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33655" algn="ctr">
              <a:spcBef>
                <a:spcPts val="260"/>
              </a:spcBef>
            </a:pPr>
            <a:r>
              <a:rPr lang="en-US" sz="1000" dirty="0">
                <a:solidFill>
                  <a:srgbClr val="262626"/>
                </a:solidFill>
                <a:cs typeface="Arial"/>
              </a:rPr>
              <a:t>Stewart Development LLC</a:t>
            </a:r>
            <a:endParaRPr sz="1000" dirty="0">
              <a:solidFill>
                <a:srgbClr val="262626"/>
              </a:solidFill>
              <a:cs typeface="Arial"/>
            </a:endParaRPr>
          </a:p>
          <a:p>
            <a:pPr marL="34290" algn="ctr"/>
            <a:r>
              <a:rPr sz="1000" dirty="0">
                <a:solidFill>
                  <a:srgbClr val="262626"/>
                </a:solidFill>
                <a:cs typeface="Arial"/>
              </a:rPr>
              <a:t>Manager</a:t>
            </a:r>
          </a:p>
          <a:p>
            <a:pPr marL="34290" algn="ctr"/>
            <a:r>
              <a:rPr lang="en-US" sz="1000" spc="-5" dirty="0">
                <a:solidFill>
                  <a:srgbClr val="262626"/>
                </a:solidFill>
                <a:cs typeface="Arial"/>
              </a:rPr>
              <a:t>100%</a:t>
            </a:r>
            <a:endParaRPr sz="1000" dirty="0">
              <a:solidFill>
                <a:srgbClr val="262626"/>
              </a:solidFill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46697" y="631334"/>
            <a:ext cx="638546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dirty="0">
                <a:solidFill>
                  <a:srgbClr val="262626"/>
                </a:solidFill>
                <a:latin typeface="Montserrat ExtraBold" panose="00000900000000000000" pitchFamily="50" charset="0"/>
                <a:cs typeface="Arial"/>
              </a:rPr>
              <a:t>Welch Port </a:t>
            </a:r>
            <a:r>
              <a:rPr lang="en-US" sz="3200" b="1" spc="-5" dirty="0">
                <a:solidFill>
                  <a:srgbClr val="262626"/>
                </a:solidFill>
                <a:latin typeface="Montserrat ExtraBold" panose="00000900000000000000" pitchFamily="50" charset="0"/>
                <a:cs typeface="Arial"/>
              </a:rPr>
              <a:t>Apartments</a:t>
            </a:r>
            <a:r>
              <a:rPr sz="3200" b="1" spc="-80" dirty="0">
                <a:solidFill>
                  <a:srgbClr val="262626"/>
                </a:solidFill>
                <a:latin typeface="Montserrat ExtraBold" panose="00000900000000000000" pitchFamily="50" charset="0"/>
                <a:cs typeface="Arial"/>
              </a:rPr>
              <a:t> </a:t>
            </a:r>
            <a:endParaRPr sz="3200" dirty="0">
              <a:solidFill>
                <a:srgbClr val="262626"/>
              </a:solidFill>
              <a:latin typeface="Montserrat ExtraBold" panose="00000900000000000000" pitchFamily="50" charset="0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95700" y="1369376"/>
            <a:ext cx="4800600" cy="682238"/>
          </a:xfrm>
          <a:prstGeom prst="rect">
            <a:avLst/>
          </a:prstGeom>
          <a:ln w="12699">
            <a:solidFill>
              <a:srgbClr val="395E88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48895" algn="ctr">
              <a:spcBef>
                <a:spcPts val="80"/>
              </a:spcBef>
            </a:pPr>
            <a:r>
              <a:rPr lang="en-US" sz="1400" b="1" dirty="0">
                <a:solidFill>
                  <a:srgbClr val="262626"/>
                </a:solidFill>
                <a:latin typeface="Montserrat ExtraBold" panose="00000900000000000000" pitchFamily="50" charset="0"/>
                <a:cs typeface="Arial"/>
              </a:rPr>
              <a:t>Welch Port Limited Partnership</a:t>
            </a:r>
            <a:endParaRPr sz="1400" dirty="0">
              <a:solidFill>
                <a:srgbClr val="262626"/>
              </a:solidFill>
              <a:latin typeface="Montserrat ExtraBold" panose="00000900000000000000" pitchFamily="50" charset="0"/>
              <a:cs typeface="Arial"/>
            </a:endParaRPr>
          </a:p>
          <a:p>
            <a:pPr marL="45720" algn="ctr">
              <a:spcBef>
                <a:spcPts val="165"/>
              </a:spcBef>
            </a:pPr>
            <a:r>
              <a:rPr sz="1400" dirty="0">
                <a:solidFill>
                  <a:srgbClr val="262626"/>
                </a:solidFill>
                <a:cs typeface="Arial"/>
              </a:rPr>
              <a:t>(an</a:t>
            </a:r>
            <a:r>
              <a:rPr sz="1400" spc="-25" dirty="0">
                <a:solidFill>
                  <a:srgbClr val="262626"/>
                </a:solidFill>
                <a:cs typeface="Arial"/>
              </a:rPr>
              <a:t> </a:t>
            </a:r>
            <a:r>
              <a:rPr sz="1400" spc="-5" dirty="0">
                <a:solidFill>
                  <a:srgbClr val="262626"/>
                </a:solidFill>
                <a:cs typeface="Arial"/>
              </a:rPr>
              <a:t>Oregon</a:t>
            </a:r>
            <a:r>
              <a:rPr sz="1400" spc="-20" dirty="0">
                <a:solidFill>
                  <a:srgbClr val="262626"/>
                </a:solidFill>
                <a:cs typeface="Arial"/>
              </a:rPr>
              <a:t> </a:t>
            </a:r>
            <a:r>
              <a:rPr sz="1400" spc="-5" dirty="0">
                <a:solidFill>
                  <a:srgbClr val="262626"/>
                </a:solidFill>
                <a:cs typeface="Arial"/>
              </a:rPr>
              <a:t>limited</a:t>
            </a:r>
            <a:r>
              <a:rPr sz="1400" spc="-20" dirty="0">
                <a:solidFill>
                  <a:srgbClr val="262626"/>
                </a:solidFill>
                <a:cs typeface="Arial"/>
              </a:rPr>
              <a:t> </a:t>
            </a:r>
            <a:r>
              <a:rPr sz="1400" spc="-5" dirty="0">
                <a:solidFill>
                  <a:srgbClr val="262626"/>
                </a:solidFill>
                <a:cs typeface="Arial"/>
              </a:rPr>
              <a:t>liability</a:t>
            </a:r>
            <a:r>
              <a:rPr sz="1400" spc="-25" dirty="0">
                <a:solidFill>
                  <a:srgbClr val="262626"/>
                </a:solidFill>
                <a:cs typeface="Arial"/>
              </a:rPr>
              <a:t> </a:t>
            </a:r>
            <a:r>
              <a:rPr sz="1400" dirty="0">
                <a:solidFill>
                  <a:srgbClr val="262626"/>
                </a:solidFill>
                <a:cs typeface="Arial"/>
              </a:rPr>
              <a:t>company)</a:t>
            </a:r>
          </a:p>
          <a:p>
            <a:pPr algn="ctr">
              <a:lnSpc>
                <a:spcPct val="100000"/>
              </a:lnSpc>
            </a:pPr>
            <a:r>
              <a:rPr sz="1400" b="1" spc="-5" dirty="0">
                <a:solidFill>
                  <a:srgbClr val="262626"/>
                </a:solidFill>
                <a:latin typeface="Montserrat ExtraBold" panose="00000900000000000000" pitchFamily="50" charset="0"/>
                <a:cs typeface="Arial"/>
              </a:rPr>
              <a:t>BORROWER</a:t>
            </a:r>
            <a:endParaRPr sz="1400" dirty="0">
              <a:solidFill>
                <a:srgbClr val="262626"/>
              </a:solidFill>
              <a:latin typeface="Montserrat ExtraBold" panose="00000900000000000000" pitchFamily="50" charset="0"/>
              <a:cs typeface="Arial"/>
            </a:endParaRPr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FFE0012E-1D8F-438C-9FEF-3DD34608C4CC}"/>
              </a:ext>
            </a:extLst>
          </p:cNvPr>
          <p:cNvSpPr txBox="1"/>
          <p:nvPr/>
        </p:nvSpPr>
        <p:spPr>
          <a:xfrm>
            <a:off x="8404003" y="2488116"/>
            <a:ext cx="2057438" cy="551433"/>
          </a:xfrm>
          <a:prstGeom prst="rect">
            <a:avLst/>
          </a:prstGeom>
          <a:ln w="20737">
            <a:solidFill>
              <a:srgbClr val="395E8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5560" algn="ctr">
              <a:lnSpc>
                <a:spcPts val="1250"/>
              </a:lnSpc>
            </a:pPr>
            <a:r>
              <a:rPr lang="en-US" sz="1050" spc="-5" dirty="0">
                <a:solidFill>
                  <a:srgbClr val="262626"/>
                </a:solidFill>
                <a:cs typeface="Arial"/>
              </a:rPr>
              <a:t>Limited Partner (99.99%)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rgbClr val="262626"/>
              </a:solidFill>
              <a:cs typeface="Arial"/>
            </a:endParaRPr>
          </a:p>
          <a:p>
            <a:pPr marL="184785" marR="184150" algn="ctr">
              <a:spcBef>
                <a:spcPts val="254"/>
              </a:spcBef>
            </a:pPr>
            <a:r>
              <a:rPr lang="en-US" sz="1050" spc="-5" dirty="0">
                <a:solidFill>
                  <a:srgbClr val="262626"/>
                </a:solidFill>
                <a:cs typeface="Arial"/>
              </a:rPr>
              <a:t>NOP Assignment Corporation</a:t>
            </a:r>
            <a:endParaRPr sz="1050" spc="-5" dirty="0">
              <a:solidFill>
                <a:srgbClr val="262626"/>
              </a:solidFill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C09F55A1-DAF8-410C-82C1-8279B0751759}"/>
              </a:ext>
            </a:extLst>
          </p:cNvPr>
          <p:cNvSpPr txBox="1"/>
          <p:nvPr/>
        </p:nvSpPr>
        <p:spPr>
          <a:xfrm>
            <a:off x="6132098" y="2496223"/>
            <a:ext cx="1957252" cy="755975"/>
          </a:xfrm>
          <a:prstGeom prst="rect">
            <a:avLst/>
          </a:prstGeom>
          <a:ln w="12699">
            <a:solidFill>
              <a:srgbClr val="395E8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84785" marR="184150" algn="ctr">
              <a:spcBef>
                <a:spcPts val="254"/>
              </a:spcBef>
            </a:pPr>
            <a:r>
              <a:rPr sz="1050" spc="-5" dirty="0">
                <a:solidFill>
                  <a:srgbClr val="262626"/>
                </a:solidFill>
                <a:cs typeface="Arial"/>
              </a:rPr>
              <a:t> </a:t>
            </a:r>
            <a:r>
              <a:rPr lang="en-US" sz="1050" spc="-5" dirty="0">
                <a:solidFill>
                  <a:srgbClr val="262626"/>
                </a:solidFill>
                <a:cs typeface="Arial"/>
              </a:rPr>
              <a:t>Administrative General Partner (0.005%)</a:t>
            </a:r>
          </a:p>
          <a:p>
            <a:pPr marL="184785" marR="184150" algn="ctr">
              <a:spcBef>
                <a:spcPts val="254"/>
              </a:spcBef>
            </a:pPr>
            <a:endParaRPr lang="en-US" sz="1050" spc="-5" dirty="0">
              <a:solidFill>
                <a:srgbClr val="262626"/>
              </a:solidFill>
              <a:cs typeface="Arial"/>
            </a:endParaRPr>
          </a:p>
          <a:p>
            <a:pPr marL="184785" marR="184150" algn="ctr">
              <a:spcBef>
                <a:spcPts val="254"/>
              </a:spcBef>
            </a:pPr>
            <a:r>
              <a:rPr lang="en-US" sz="1050" spc="-5" dirty="0">
                <a:solidFill>
                  <a:srgbClr val="262626"/>
                </a:solidFill>
                <a:cs typeface="Arial"/>
              </a:rPr>
              <a:t>Stewart Welch LLC</a:t>
            </a:r>
            <a:endParaRPr sz="1050" dirty="0">
              <a:solidFill>
                <a:srgbClr val="262626"/>
              </a:solidFill>
              <a:cs typeface="Arial"/>
            </a:endParaRPr>
          </a:p>
        </p:txBody>
      </p:sp>
      <p:cxnSp>
        <p:nvCxnSpPr>
          <p:cNvPr id="11" name="Straight Connector 10"/>
          <p:cNvCxnSpPr>
            <a:cxnSpLocks/>
            <a:endCxn id="9" idx="0"/>
          </p:cNvCxnSpPr>
          <p:nvPr/>
        </p:nvCxnSpPr>
        <p:spPr>
          <a:xfrm>
            <a:off x="7083783" y="3252198"/>
            <a:ext cx="1" cy="4655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93BF58-DA69-402D-B96D-3931956B011E}"/>
              </a:ext>
            </a:extLst>
          </p:cNvPr>
          <p:cNvCxnSpPr>
            <a:cxnSpLocks/>
          </p:cNvCxnSpPr>
          <p:nvPr/>
        </p:nvCxnSpPr>
        <p:spPr>
          <a:xfrm>
            <a:off x="2876306" y="3244863"/>
            <a:ext cx="0" cy="1710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F357D8-6FC0-48BC-A619-4F8C2B65AD82}"/>
              </a:ext>
            </a:extLst>
          </p:cNvPr>
          <p:cNvCxnSpPr>
            <a:cxnSpLocks/>
          </p:cNvCxnSpPr>
          <p:nvPr/>
        </p:nvCxnSpPr>
        <p:spPr>
          <a:xfrm>
            <a:off x="7082061" y="2205441"/>
            <a:ext cx="0" cy="26658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ject 9">
            <a:extLst>
              <a:ext uri="{FF2B5EF4-FFF2-40B4-BE49-F238E27FC236}">
                <a16:creationId xmlns:a16="http://schemas.microsoft.com/office/drawing/2014/main" id="{D9FEF71E-FF62-46D2-855E-CCE73A88F0F5}"/>
              </a:ext>
            </a:extLst>
          </p:cNvPr>
          <p:cNvSpPr txBox="1"/>
          <p:nvPr/>
        </p:nvSpPr>
        <p:spPr>
          <a:xfrm>
            <a:off x="4388744" y="4666469"/>
            <a:ext cx="1660525" cy="687368"/>
          </a:xfrm>
          <a:prstGeom prst="rect">
            <a:avLst/>
          </a:prstGeom>
          <a:ln w="12699">
            <a:solidFill>
              <a:srgbClr val="395E88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33655" algn="ctr">
              <a:spcBef>
                <a:spcPts val="260"/>
              </a:spcBef>
            </a:pPr>
            <a:r>
              <a:rPr lang="en-US" sz="1000" dirty="0">
                <a:solidFill>
                  <a:srgbClr val="262626"/>
                </a:solidFill>
                <a:cs typeface="Arial"/>
              </a:rPr>
              <a:t>Member 40%</a:t>
            </a:r>
          </a:p>
          <a:p>
            <a:pPr marL="33655" algn="ctr">
              <a:spcBef>
                <a:spcPts val="260"/>
              </a:spcBef>
            </a:pPr>
            <a:endParaRPr sz="1000" dirty="0">
              <a:solidFill>
                <a:srgbClr val="262626"/>
              </a:solidFill>
              <a:cs typeface="Arial"/>
            </a:endParaRPr>
          </a:p>
          <a:p>
            <a:pPr marL="34290" algn="ctr"/>
            <a:r>
              <a:rPr lang="en-US" sz="1000" spc="-5" dirty="0">
                <a:solidFill>
                  <a:srgbClr val="262626"/>
                </a:solidFill>
                <a:cs typeface="Arial"/>
              </a:rPr>
              <a:t>Greg Smith</a:t>
            </a:r>
          </a:p>
          <a:p>
            <a:pPr marL="34290" algn="ctr"/>
            <a:endParaRPr sz="1000" dirty="0">
              <a:solidFill>
                <a:srgbClr val="262626"/>
              </a:solidFill>
              <a:cs typeface="Arial"/>
            </a:endParaRPr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D0DC1245-1839-4D26-AC98-C8B30AE0714F}"/>
              </a:ext>
            </a:extLst>
          </p:cNvPr>
          <p:cNvSpPr txBox="1"/>
          <p:nvPr/>
        </p:nvSpPr>
        <p:spPr>
          <a:xfrm>
            <a:off x="6259543" y="4666469"/>
            <a:ext cx="1623026" cy="725840"/>
          </a:xfrm>
          <a:prstGeom prst="rect">
            <a:avLst/>
          </a:prstGeom>
          <a:ln w="12699">
            <a:solidFill>
              <a:srgbClr val="395E88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33655" algn="ctr">
              <a:spcBef>
                <a:spcPts val="260"/>
              </a:spcBef>
            </a:pPr>
            <a:r>
              <a:rPr lang="en-US" sz="1000" dirty="0">
                <a:solidFill>
                  <a:srgbClr val="262626"/>
                </a:solidFill>
                <a:cs typeface="Arial"/>
              </a:rPr>
              <a:t>Member 40%</a:t>
            </a:r>
          </a:p>
          <a:p>
            <a:pPr marL="33655" algn="ctr">
              <a:spcBef>
                <a:spcPts val="260"/>
              </a:spcBef>
            </a:pPr>
            <a:r>
              <a:rPr lang="en-US" sz="1000" dirty="0">
                <a:solidFill>
                  <a:srgbClr val="262626"/>
                </a:solidFill>
                <a:cs typeface="Arial"/>
              </a:rPr>
              <a:t>Stewart Properties LLC</a:t>
            </a:r>
          </a:p>
          <a:p>
            <a:pPr marL="33655" algn="ctr">
              <a:spcBef>
                <a:spcPts val="260"/>
              </a:spcBef>
            </a:pPr>
            <a:r>
              <a:rPr lang="en-US" sz="1000" dirty="0">
                <a:solidFill>
                  <a:srgbClr val="262626"/>
                </a:solidFill>
                <a:cs typeface="Arial"/>
              </a:rPr>
              <a:t>(Oregon limited liability company)</a:t>
            </a:r>
            <a:endParaRPr sz="1000" dirty="0">
              <a:solidFill>
                <a:srgbClr val="262626"/>
              </a:solidFill>
              <a:cs typeface="Arial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0BD12ECF-92A1-487D-AFA7-CE0EF8F95D09}"/>
              </a:ext>
            </a:extLst>
          </p:cNvPr>
          <p:cNvSpPr txBox="1"/>
          <p:nvPr/>
        </p:nvSpPr>
        <p:spPr>
          <a:xfrm>
            <a:off x="8113761" y="4666469"/>
            <a:ext cx="1660525" cy="918200"/>
          </a:xfrm>
          <a:prstGeom prst="rect">
            <a:avLst/>
          </a:prstGeom>
          <a:ln w="12699">
            <a:solidFill>
              <a:srgbClr val="395E88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33655" algn="ctr">
              <a:spcBef>
                <a:spcPts val="260"/>
              </a:spcBef>
            </a:pPr>
            <a:r>
              <a:rPr lang="en-US" sz="1000" dirty="0">
                <a:solidFill>
                  <a:srgbClr val="262626"/>
                </a:solidFill>
                <a:cs typeface="Arial"/>
              </a:rPr>
              <a:t>Member 20%</a:t>
            </a:r>
          </a:p>
          <a:p>
            <a:pPr marL="33655" algn="ctr">
              <a:spcBef>
                <a:spcPts val="260"/>
              </a:spcBef>
            </a:pPr>
            <a:endParaRPr lang="en-US" sz="1000" dirty="0">
              <a:solidFill>
                <a:srgbClr val="262626"/>
              </a:solidFill>
              <a:cs typeface="Arial"/>
            </a:endParaRPr>
          </a:p>
          <a:p>
            <a:pPr marL="33655" algn="ctr">
              <a:spcBef>
                <a:spcPts val="260"/>
              </a:spcBef>
            </a:pPr>
            <a:r>
              <a:rPr lang="en-US" sz="1000" dirty="0">
                <a:solidFill>
                  <a:srgbClr val="262626"/>
                </a:solidFill>
                <a:cs typeface="Arial"/>
              </a:rPr>
              <a:t>ABC Real Estate LLC</a:t>
            </a:r>
          </a:p>
          <a:p>
            <a:pPr marL="33655" algn="ctr">
              <a:spcBef>
                <a:spcPts val="260"/>
              </a:spcBef>
            </a:pPr>
            <a:r>
              <a:rPr lang="en-US" sz="1000" dirty="0">
                <a:solidFill>
                  <a:srgbClr val="262626"/>
                </a:solidFill>
                <a:cs typeface="Arial"/>
              </a:rPr>
              <a:t>(Oregon limited liability company)</a:t>
            </a:r>
            <a:endParaRPr sz="1000" dirty="0">
              <a:solidFill>
                <a:srgbClr val="262626"/>
              </a:solidFill>
              <a:cs typeface="Arial"/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CC8063A5-A87A-49E2-B992-C2D91B825442}"/>
              </a:ext>
            </a:extLst>
          </p:cNvPr>
          <p:cNvSpPr txBox="1"/>
          <p:nvPr/>
        </p:nvSpPr>
        <p:spPr>
          <a:xfrm>
            <a:off x="8089350" y="5735760"/>
            <a:ext cx="1660525" cy="571951"/>
          </a:xfrm>
          <a:prstGeom prst="rect">
            <a:avLst/>
          </a:prstGeom>
          <a:ln w="12699">
            <a:solidFill>
              <a:srgbClr val="395E88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33655" algn="ctr">
              <a:spcBef>
                <a:spcPts val="260"/>
              </a:spcBef>
            </a:pPr>
            <a:r>
              <a:rPr lang="en-US" sz="1000" dirty="0">
                <a:solidFill>
                  <a:srgbClr val="262626"/>
                </a:solidFill>
                <a:cs typeface="Arial"/>
              </a:rPr>
              <a:t>Member 100%</a:t>
            </a:r>
          </a:p>
          <a:p>
            <a:pPr marL="33655" algn="ctr">
              <a:spcBef>
                <a:spcPts val="260"/>
              </a:spcBef>
            </a:pPr>
            <a:endParaRPr lang="en-US" sz="1000" dirty="0">
              <a:solidFill>
                <a:srgbClr val="262626"/>
              </a:solidFill>
              <a:cs typeface="Arial"/>
            </a:endParaRPr>
          </a:p>
          <a:p>
            <a:pPr marL="33655" algn="ctr">
              <a:spcBef>
                <a:spcPts val="260"/>
              </a:spcBef>
            </a:pPr>
            <a:r>
              <a:rPr lang="en-US" sz="1000" dirty="0">
                <a:solidFill>
                  <a:srgbClr val="262626"/>
                </a:solidFill>
                <a:cs typeface="Arial"/>
              </a:rPr>
              <a:t>Ana </a:t>
            </a:r>
            <a:r>
              <a:rPr lang="en-US" sz="1000" dirty="0" err="1">
                <a:solidFill>
                  <a:srgbClr val="262626"/>
                </a:solidFill>
                <a:cs typeface="Arial"/>
              </a:rPr>
              <a:t>Candell</a:t>
            </a:r>
            <a:endParaRPr sz="1000" dirty="0">
              <a:solidFill>
                <a:srgbClr val="262626"/>
              </a:solidFill>
              <a:cs typeface="Arial"/>
            </a:endParaRPr>
          </a:p>
        </p:txBody>
      </p:sp>
      <p:sp>
        <p:nvSpPr>
          <p:cNvPr id="27" name="object 9">
            <a:extLst>
              <a:ext uri="{FF2B5EF4-FFF2-40B4-BE49-F238E27FC236}">
                <a16:creationId xmlns:a16="http://schemas.microsoft.com/office/drawing/2014/main" id="{3B4802AD-69D9-4978-BA60-9A0C7B9E4BF5}"/>
              </a:ext>
            </a:extLst>
          </p:cNvPr>
          <p:cNvSpPr txBox="1"/>
          <p:nvPr/>
        </p:nvSpPr>
        <p:spPr>
          <a:xfrm>
            <a:off x="6222045" y="5520827"/>
            <a:ext cx="1660525" cy="956672"/>
          </a:xfrm>
          <a:prstGeom prst="rect">
            <a:avLst/>
          </a:prstGeom>
          <a:ln w="12699">
            <a:solidFill>
              <a:srgbClr val="395E88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33655" algn="ctr">
              <a:spcBef>
                <a:spcPts val="260"/>
              </a:spcBef>
            </a:pPr>
            <a:r>
              <a:rPr lang="en-US" sz="1000" dirty="0">
                <a:solidFill>
                  <a:srgbClr val="262626"/>
                </a:solidFill>
                <a:cs typeface="Arial"/>
              </a:rPr>
              <a:t>The Sands Trust</a:t>
            </a:r>
          </a:p>
          <a:p>
            <a:pPr marL="33655" algn="ctr">
              <a:spcBef>
                <a:spcPts val="260"/>
              </a:spcBef>
            </a:pPr>
            <a:r>
              <a:rPr lang="en-US" sz="1000" dirty="0">
                <a:solidFill>
                  <a:srgbClr val="262626"/>
                </a:solidFill>
                <a:cs typeface="Arial"/>
              </a:rPr>
              <a:t>Dated January 28, 2005</a:t>
            </a:r>
          </a:p>
          <a:p>
            <a:pPr marL="33655" algn="ctr">
              <a:spcBef>
                <a:spcPts val="260"/>
              </a:spcBef>
            </a:pPr>
            <a:endParaRPr lang="en-US" sz="1000" dirty="0">
              <a:solidFill>
                <a:srgbClr val="262626"/>
              </a:solidFill>
              <a:cs typeface="Arial"/>
            </a:endParaRPr>
          </a:p>
          <a:p>
            <a:pPr marL="33655" algn="ctr">
              <a:spcBef>
                <a:spcPts val="260"/>
              </a:spcBef>
            </a:pPr>
            <a:r>
              <a:rPr lang="en-US" sz="1000" dirty="0">
                <a:solidFill>
                  <a:srgbClr val="262626"/>
                </a:solidFill>
                <a:cs typeface="Arial"/>
              </a:rPr>
              <a:t>Trustees</a:t>
            </a:r>
          </a:p>
          <a:p>
            <a:pPr marL="33655" algn="ctr">
              <a:spcBef>
                <a:spcPts val="260"/>
              </a:spcBef>
            </a:pPr>
            <a:r>
              <a:rPr lang="en-US" sz="1000" dirty="0">
                <a:solidFill>
                  <a:srgbClr val="262626"/>
                </a:solidFill>
                <a:cs typeface="Arial"/>
              </a:rPr>
              <a:t>Bill &amp; Terri Sands</a:t>
            </a:r>
            <a:endParaRPr sz="1000" dirty="0">
              <a:solidFill>
                <a:srgbClr val="262626"/>
              </a:solidFill>
              <a:cs typeface="Arial"/>
            </a:endParaRPr>
          </a:p>
        </p:txBody>
      </p:sp>
      <p:grpSp>
        <p:nvGrpSpPr>
          <p:cNvPr id="28" name="object 4">
            <a:extLst>
              <a:ext uri="{FF2B5EF4-FFF2-40B4-BE49-F238E27FC236}">
                <a16:creationId xmlns:a16="http://schemas.microsoft.com/office/drawing/2014/main" id="{A3FF0D4B-143E-4DCA-85BD-B0247ED6B000}"/>
              </a:ext>
            </a:extLst>
          </p:cNvPr>
          <p:cNvGrpSpPr/>
          <p:nvPr/>
        </p:nvGrpSpPr>
        <p:grpSpPr>
          <a:xfrm>
            <a:off x="5176422" y="4217168"/>
            <a:ext cx="3802062" cy="461137"/>
            <a:chOff x="2096943" y="1576860"/>
            <a:chExt cx="5375910" cy="652145"/>
          </a:xfrm>
        </p:grpSpPr>
        <p:sp>
          <p:nvSpPr>
            <p:cNvPr id="29" name="object 5">
              <a:extLst>
                <a:ext uri="{FF2B5EF4-FFF2-40B4-BE49-F238E27FC236}">
                  <a16:creationId xmlns:a16="http://schemas.microsoft.com/office/drawing/2014/main" id="{CB48241D-D480-4591-9306-213B509D8952}"/>
                </a:ext>
              </a:extLst>
            </p:cNvPr>
            <p:cNvSpPr/>
            <p:nvPr/>
          </p:nvSpPr>
          <p:spPr>
            <a:xfrm>
              <a:off x="2101705" y="1824237"/>
              <a:ext cx="0" cy="405130"/>
            </a:xfrm>
            <a:custGeom>
              <a:avLst/>
              <a:gdLst/>
              <a:ahLst/>
              <a:cxnLst/>
              <a:rect l="l" t="t" r="r" b="b"/>
              <a:pathLst>
                <a:path h="405130">
                  <a:moveTo>
                    <a:pt x="0" y="0"/>
                  </a:moveTo>
                  <a:lnTo>
                    <a:pt x="0" y="404668"/>
                  </a:lnTo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rgbClr val="262626"/>
                </a:solidFill>
              </a:endParaRPr>
            </a:p>
          </p:txBody>
        </p:sp>
        <p:sp>
          <p:nvSpPr>
            <p:cNvPr id="30" name="object 6">
              <a:extLst>
                <a:ext uri="{FF2B5EF4-FFF2-40B4-BE49-F238E27FC236}">
                  <a16:creationId xmlns:a16="http://schemas.microsoft.com/office/drawing/2014/main" id="{14B35EEA-AAF2-415B-9850-EA6551926636}"/>
                </a:ext>
              </a:extLst>
            </p:cNvPr>
            <p:cNvSpPr/>
            <p:nvPr/>
          </p:nvSpPr>
          <p:spPr>
            <a:xfrm>
              <a:off x="7467591" y="1824237"/>
              <a:ext cx="0" cy="405130"/>
            </a:xfrm>
            <a:custGeom>
              <a:avLst/>
              <a:gdLst/>
              <a:ahLst/>
              <a:cxnLst/>
              <a:rect l="l" t="t" r="r" b="b"/>
              <a:pathLst>
                <a:path h="405130">
                  <a:moveTo>
                    <a:pt x="0" y="0"/>
                  </a:moveTo>
                  <a:lnTo>
                    <a:pt x="0" y="404668"/>
                  </a:lnTo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rgbClr val="262626"/>
                </a:solidFill>
              </a:endParaRPr>
            </a:p>
          </p:txBody>
        </p:sp>
        <p:sp>
          <p:nvSpPr>
            <p:cNvPr id="31" name="object 7">
              <a:extLst>
                <a:ext uri="{FF2B5EF4-FFF2-40B4-BE49-F238E27FC236}">
                  <a16:creationId xmlns:a16="http://schemas.microsoft.com/office/drawing/2014/main" id="{0FD11D67-C4E9-4242-817E-5CC4B821760F}"/>
                </a:ext>
              </a:extLst>
            </p:cNvPr>
            <p:cNvSpPr/>
            <p:nvPr/>
          </p:nvSpPr>
          <p:spPr>
            <a:xfrm>
              <a:off x="2101705" y="1817963"/>
              <a:ext cx="5366385" cy="0"/>
            </a:xfrm>
            <a:custGeom>
              <a:avLst/>
              <a:gdLst/>
              <a:ahLst/>
              <a:cxnLst/>
              <a:rect l="l" t="t" r="r" b="b"/>
              <a:pathLst>
                <a:path w="5366384">
                  <a:moveTo>
                    <a:pt x="0" y="0"/>
                  </a:moveTo>
                  <a:lnTo>
                    <a:pt x="5365885" y="0"/>
                  </a:lnTo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rgbClr val="262626"/>
                </a:solidFill>
              </a:endParaRPr>
            </a:p>
          </p:txBody>
        </p:sp>
        <p:sp>
          <p:nvSpPr>
            <p:cNvPr id="32" name="object 8">
              <a:extLst>
                <a:ext uri="{FF2B5EF4-FFF2-40B4-BE49-F238E27FC236}">
                  <a16:creationId xmlns:a16="http://schemas.microsoft.com/office/drawing/2014/main" id="{DE26F4D2-AE38-440A-87E7-26A7C1CB35D2}"/>
                </a:ext>
              </a:extLst>
            </p:cNvPr>
            <p:cNvSpPr/>
            <p:nvPr/>
          </p:nvSpPr>
          <p:spPr>
            <a:xfrm>
              <a:off x="4784648" y="1576860"/>
              <a:ext cx="0" cy="227965"/>
            </a:xfrm>
            <a:custGeom>
              <a:avLst/>
              <a:gdLst/>
              <a:ahLst/>
              <a:cxnLst/>
              <a:rect l="l" t="t" r="r" b="b"/>
              <a:pathLst>
                <a:path h="227964">
                  <a:moveTo>
                    <a:pt x="0" y="0"/>
                  </a:moveTo>
                  <a:lnTo>
                    <a:pt x="0" y="227626"/>
                  </a:lnTo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srgbClr val="262626"/>
                </a:solidFill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FB52E1-1933-4DDA-9F99-A0ECE05E4540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7048332" y="5383898"/>
            <a:ext cx="3976" cy="13692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2">
            <a:extLst>
              <a:ext uri="{FF2B5EF4-FFF2-40B4-BE49-F238E27FC236}">
                <a16:creationId xmlns:a16="http://schemas.microsoft.com/office/drawing/2014/main" id="{1A508EC7-2A06-9379-71B9-87495B411636}"/>
              </a:ext>
            </a:extLst>
          </p:cNvPr>
          <p:cNvSpPr txBox="1"/>
          <p:nvPr/>
        </p:nvSpPr>
        <p:spPr>
          <a:xfrm>
            <a:off x="3990402" y="2498350"/>
            <a:ext cx="1957252" cy="917558"/>
          </a:xfrm>
          <a:prstGeom prst="rect">
            <a:avLst/>
          </a:prstGeom>
          <a:ln w="12699">
            <a:solidFill>
              <a:srgbClr val="395E8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84785" marR="184150" algn="ctr">
              <a:spcBef>
                <a:spcPts val="254"/>
              </a:spcBef>
            </a:pPr>
            <a:r>
              <a:rPr sz="1050" spc="-5" dirty="0">
                <a:solidFill>
                  <a:srgbClr val="262626"/>
                </a:solidFill>
                <a:cs typeface="Arial"/>
              </a:rPr>
              <a:t> </a:t>
            </a:r>
            <a:r>
              <a:rPr lang="en-US" sz="1050" spc="-5" dirty="0">
                <a:solidFill>
                  <a:srgbClr val="262626"/>
                </a:solidFill>
                <a:cs typeface="Arial"/>
              </a:rPr>
              <a:t>Special Limited Partner (0.001%)</a:t>
            </a:r>
          </a:p>
          <a:p>
            <a:pPr marL="184785" marR="184150" algn="ctr">
              <a:spcBef>
                <a:spcPts val="254"/>
              </a:spcBef>
            </a:pPr>
            <a:endParaRPr lang="en-US" sz="1050" spc="-5" dirty="0">
              <a:solidFill>
                <a:srgbClr val="262626"/>
              </a:solidFill>
              <a:cs typeface="Arial"/>
            </a:endParaRPr>
          </a:p>
          <a:p>
            <a:pPr marL="184785" marR="184150" algn="ctr">
              <a:spcBef>
                <a:spcPts val="254"/>
              </a:spcBef>
            </a:pPr>
            <a:r>
              <a:rPr lang="en-US" sz="1050" spc="-5" dirty="0">
                <a:solidFill>
                  <a:srgbClr val="262626"/>
                </a:solidFill>
                <a:cs typeface="Arial"/>
              </a:rPr>
              <a:t>Housing Authority of Lexus County</a:t>
            </a:r>
            <a:endParaRPr sz="1050" dirty="0">
              <a:solidFill>
                <a:srgbClr val="262626"/>
              </a:solidFill>
              <a:cs typeface="Arial"/>
            </a:endParaRPr>
          </a:p>
        </p:txBody>
      </p:sp>
      <p:sp>
        <p:nvSpPr>
          <p:cNvPr id="35" name="object 2">
            <a:extLst>
              <a:ext uri="{FF2B5EF4-FFF2-40B4-BE49-F238E27FC236}">
                <a16:creationId xmlns:a16="http://schemas.microsoft.com/office/drawing/2014/main" id="{5DB97FAE-417B-4C53-0A26-6DB01C923940}"/>
              </a:ext>
            </a:extLst>
          </p:cNvPr>
          <p:cNvSpPr txBox="1"/>
          <p:nvPr/>
        </p:nvSpPr>
        <p:spPr>
          <a:xfrm>
            <a:off x="1875646" y="3423241"/>
            <a:ext cx="1957252" cy="755975"/>
          </a:xfrm>
          <a:prstGeom prst="rect">
            <a:avLst/>
          </a:prstGeom>
          <a:ln w="12699">
            <a:solidFill>
              <a:srgbClr val="395E8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84785" marR="184150" algn="ctr">
              <a:spcBef>
                <a:spcPts val="254"/>
              </a:spcBef>
            </a:pPr>
            <a:r>
              <a:rPr lang="en-US" sz="1050" spc="-5" dirty="0">
                <a:solidFill>
                  <a:srgbClr val="262626"/>
                </a:solidFill>
                <a:cs typeface="Arial"/>
              </a:rPr>
              <a:t>Sole Member (100%)</a:t>
            </a:r>
          </a:p>
          <a:p>
            <a:pPr marL="184785" marR="184150" algn="ctr">
              <a:spcBef>
                <a:spcPts val="254"/>
              </a:spcBef>
            </a:pPr>
            <a:endParaRPr lang="en-US" sz="1050" spc="-5" dirty="0">
              <a:solidFill>
                <a:srgbClr val="262626"/>
              </a:solidFill>
              <a:cs typeface="Arial"/>
            </a:endParaRPr>
          </a:p>
          <a:p>
            <a:pPr marL="184785" marR="184150" algn="ctr">
              <a:spcBef>
                <a:spcPts val="254"/>
              </a:spcBef>
            </a:pPr>
            <a:r>
              <a:rPr lang="en-US" sz="1050" spc="-5" dirty="0">
                <a:solidFill>
                  <a:srgbClr val="262626"/>
                </a:solidFill>
                <a:cs typeface="Arial"/>
              </a:rPr>
              <a:t>Housing Authority of Lexus County</a:t>
            </a:r>
            <a:endParaRPr sz="1050" dirty="0">
              <a:solidFill>
                <a:srgbClr val="262626"/>
              </a:solidFill>
              <a:cs typeface="Arial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AE1719-45D8-4FB7-555C-1CA9D2FC66F9}"/>
              </a:ext>
            </a:extLst>
          </p:cNvPr>
          <p:cNvCxnSpPr>
            <a:cxnSpLocks/>
          </p:cNvCxnSpPr>
          <p:nvPr/>
        </p:nvCxnSpPr>
        <p:spPr>
          <a:xfrm>
            <a:off x="4917017" y="2205442"/>
            <a:ext cx="0" cy="24964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A8CEF2C9-CB56-4069-A26F-339AAD42149A}"/>
              </a:ext>
            </a:extLst>
          </p:cNvPr>
          <p:cNvSpPr/>
          <p:nvPr/>
        </p:nvSpPr>
        <p:spPr>
          <a:xfrm>
            <a:off x="-167" y="0"/>
            <a:ext cx="103904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1" name="object 19">
            <a:extLst>
              <a:ext uri="{FF2B5EF4-FFF2-40B4-BE49-F238E27FC236}">
                <a16:creationId xmlns:a16="http://schemas.microsoft.com/office/drawing/2014/main" id="{5706E13C-4911-40AA-9A79-82E2193CA83D}"/>
              </a:ext>
            </a:extLst>
          </p:cNvPr>
          <p:cNvSpPr txBox="1"/>
          <p:nvPr/>
        </p:nvSpPr>
        <p:spPr>
          <a:xfrm rot="16200000">
            <a:off x="-2709925" y="3263118"/>
            <a:ext cx="639866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2800" b="1" dirty="0">
                <a:solidFill>
                  <a:schemeClr val="bg1"/>
                </a:solidFill>
                <a:latin typeface="Montserrat ExtraBold" panose="00000900000000000000" pitchFamily="50" charset="0"/>
                <a:cs typeface="Arial"/>
              </a:rPr>
              <a:t>SPECIAL TITLE REQUIREMENTS</a:t>
            </a:r>
            <a:endParaRPr sz="2800" dirty="0">
              <a:solidFill>
                <a:schemeClr val="bg1"/>
              </a:solidFill>
              <a:latin typeface="Montserrat ExtraBold" panose="00000900000000000000" pitchFamily="50" charset="0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letter&#10;&#10;Description automatically generated">
            <a:extLst>
              <a:ext uri="{FF2B5EF4-FFF2-40B4-BE49-F238E27FC236}">
                <a16:creationId xmlns:a16="http://schemas.microsoft.com/office/drawing/2014/main" id="{D2620643-769A-48AA-8A91-45EB35DB6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31" y="4595150"/>
            <a:ext cx="5462896" cy="197726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09D8F71-A868-4622-BB3C-D8A49E11E95C}"/>
              </a:ext>
            </a:extLst>
          </p:cNvPr>
          <p:cNvSpPr txBox="1">
            <a:spLocks/>
          </p:cNvSpPr>
          <p:nvPr/>
        </p:nvSpPr>
        <p:spPr>
          <a:xfrm>
            <a:off x="1689897" y="1094767"/>
            <a:ext cx="3657608" cy="26727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 err="1">
                <a:solidFill>
                  <a:srgbClr val="262626"/>
                </a:solidFill>
                <a:latin typeface="Montserrat Black" panose="00000A00000000000000" pitchFamily="50" charset="0"/>
              </a:rPr>
              <a:t>Nonimputation</a:t>
            </a:r>
            <a:r>
              <a:rPr lang="en-US" sz="3200" dirty="0">
                <a:solidFill>
                  <a:srgbClr val="262626"/>
                </a:solidFill>
                <a:latin typeface="Montserrat Black" panose="00000A00000000000000" pitchFamily="50" charset="0"/>
              </a:rPr>
              <a:t> Endorsements:</a:t>
            </a:r>
          </a:p>
          <a:p>
            <a:pPr>
              <a:lnSpc>
                <a:spcPct val="100000"/>
              </a:lnSpc>
            </a:pPr>
            <a:endParaRPr lang="en-US" sz="1600" i="1" dirty="0">
              <a:solidFill>
                <a:srgbClr val="262626"/>
              </a:solidFill>
              <a:latin typeface="Montserrat SemiBold" panose="000007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1600" i="1" dirty="0">
                <a:solidFill>
                  <a:srgbClr val="262626"/>
                </a:solidFill>
                <a:latin typeface="Montserrat SemiBold" panose="00000700000000000000" pitchFamily="50" charset="0"/>
              </a:rPr>
              <a:t>Affidavits/Indemnities, Financial information, signed endorsements</a:t>
            </a:r>
            <a:endParaRPr lang="en-US" sz="1600" i="1" dirty="0">
              <a:solidFill>
                <a:srgbClr val="0070C0"/>
              </a:solidFill>
              <a:latin typeface="Montserrat SemiBold" panose="00000700000000000000" pitchFamily="50" charset="0"/>
            </a:endParaRP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77C0B1C3-8882-448D-A72E-DDB6B4BFA0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84" y="428263"/>
            <a:ext cx="5462896" cy="416688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8AC1520-69F3-4E8F-B03D-E9C08E4F6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972861">
            <a:off x="4568535" y="3341888"/>
            <a:ext cx="685615" cy="3668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68FED7-0A16-44C2-8C95-58AF2003DE31}"/>
              </a:ext>
            </a:extLst>
          </p:cNvPr>
          <p:cNvSpPr/>
          <p:nvPr/>
        </p:nvSpPr>
        <p:spPr>
          <a:xfrm>
            <a:off x="-167" y="0"/>
            <a:ext cx="103904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object 19">
            <a:extLst>
              <a:ext uri="{FF2B5EF4-FFF2-40B4-BE49-F238E27FC236}">
                <a16:creationId xmlns:a16="http://schemas.microsoft.com/office/drawing/2014/main" id="{70E5ADCB-733D-45CA-BC1F-8543EA9D35F9}"/>
              </a:ext>
            </a:extLst>
          </p:cNvPr>
          <p:cNvSpPr txBox="1"/>
          <p:nvPr/>
        </p:nvSpPr>
        <p:spPr>
          <a:xfrm rot="16200000">
            <a:off x="-2709925" y="3263118"/>
            <a:ext cx="639866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2800" b="1" dirty="0">
                <a:solidFill>
                  <a:schemeClr val="bg1"/>
                </a:solidFill>
                <a:latin typeface="Montserrat ExtraBold" panose="00000900000000000000" pitchFamily="50" charset="0"/>
                <a:cs typeface="Arial"/>
              </a:rPr>
              <a:t>SPECIAL TITLE REQUIREMENTS</a:t>
            </a:r>
            <a:endParaRPr sz="2800" dirty="0">
              <a:solidFill>
                <a:schemeClr val="bg1"/>
              </a:solidFill>
              <a:latin typeface="Montserrat ExtraBold" panose="00000900000000000000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215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09D8F71-A868-4622-BB3C-D8A49E11E95C}"/>
              </a:ext>
            </a:extLst>
          </p:cNvPr>
          <p:cNvSpPr txBox="1">
            <a:spLocks/>
          </p:cNvSpPr>
          <p:nvPr/>
        </p:nvSpPr>
        <p:spPr>
          <a:xfrm>
            <a:off x="1689897" y="571107"/>
            <a:ext cx="8599998" cy="1222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262626"/>
                </a:solidFill>
                <a:latin typeface="Montserrat Black" panose="00000A00000000000000" pitchFamily="50" charset="0"/>
              </a:rPr>
              <a:t>Tax Credit Endorsement</a:t>
            </a:r>
            <a:endParaRPr lang="en-US" sz="900" i="1" dirty="0">
              <a:solidFill>
                <a:srgbClr val="262626"/>
              </a:solidFill>
              <a:latin typeface="Montserrat SemiBold" panose="000007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262626"/>
                </a:solidFill>
                <a:latin typeface="Montserrat SemiBold" panose="00000700000000000000" pitchFamily="50" charset="0"/>
              </a:rPr>
              <a:t>(signed by investor as well as insured)</a:t>
            </a:r>
            <a:endParaRPr lang="en-US" sz="1800" i="1" dirty="0">
              <a:solidFill>
                <a:srgbClr val="0070C0"/>
              </a:solidFill>
              <a:latin typeface="Montserrat SemiBold" panose="00000700000000000000" pitchFamily="50" charset="0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97DB6FBF-CFCD-497A-AF51-2BB19CC3BE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896" y="1907503"/>
            <a:ext cx="4968117" cy="4524758"/>
          </a:xfrm>
          <a:prstGeom prst="rect">
            <a:avLst/>
          </a:prstGeom>
        </p:spPr>
      </p:pic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81377BC3-C206-4238-8BB6-51BF6E1061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67" y="2648393"/>
            <a:ext cx="4790893" cy="3247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F85B157-3093-4A92-9A23-B98EDD505ACF}"/>
              </a:ext>
            </a:extLst>
          </p:cNvPr>
          <p:cNvSpPr/>
          <p:nvPr/>
        </p:nvSpPr>
        <p:spPr>
          <a:xfrm>
            <a:off x="-167" y="0"/>
            <a:ext cx="103904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object 19">
            <a:extLst>
              <a:ext uri="{FF2B5EF4-FFF2-40B4-BE49-F238E27FC236}">
                <a16:creationId xmlns:a16="http://schemas.microsoft.com/office/drawing/2014/main" id="{9D7BDBED-5CA7-4B82-B808-048AD68C2901}"/>
              </a:ext>
            </a:extLst>
          </p:cNvPr>
          <p:cNvSpPr txBox="1"/>
          <p:nvPr/>
        </p:nvSpPr>
        <p:spPr>
          <a:xfrm rot="16200000">
            <a:off x="-2709925" y="3263118"/>
            <a:ext cx="639866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2800" b="1" dirty="0">
                <a:solidFill>
                  <a:schemeClr val="bg1"/>
                </a:solidFill>
                <a:latin typeface="Montserrat ExtraBold" panose="00000900000000000000" pitchFamily="50" charset="0"/>
                <a:cs typeface="Arial"/>
              </a:rPr>
              <a:t>SPECIAL TITLE REQUIREMENTS</a:t>
            </a:r>
            <a:endParaRPr sz="2800" dirty="0">
              <a:solidFill>
                <a:schemeClr val="bg1"/>
              </a:solidFill>
              <a:latin typeface="Montserrat ExtraBold" panose="00000900000000000000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8962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6839" y="2829563"/>
            <a:ext cx="2010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Montserrat SemiBold" panose="00000700000000000000" pitchFamily="50" charset="0"/>
                <a:ea typeface="Lato" charset="0"/>
                <a:cs typeface="Lato" charset="0"/>
              </a:rPr>
              <a:t>Private Rights coverage</a:t>
            </a:r>
          </a:p>
        </p:txBody>
      </p:sp>
      <p:sp>
        <p:nvSpPr>
          <p:cNvPr id="3" name="7 CuadroTexto"/>
          <p:cNvSpPr txBox="1"/>
          <p:nvPr/>
        </p:nvSpPr>
        <p:spPr>
          <a:xfrm>
            <a:off x="2406839" y="3429000"/>
            <a:ext cx="3155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Lato" charset="0"/>
                <a:cs typeface="Lato" charset="0"/>
              </a:rPr>
              <a:t>Potential ground lease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Lato" charset="0"/>
                <a:cs typeface="Lato" charset="0"/>
              </a:rPr>
              <a:t>DDA from the governmental entity granting the land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6839" y="4963338"/>
            <a:ext cx="2878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Montserrat SemiBold" panose="00000700000000000000" pitchFamily="50" charset="0"/>
                <a:ea typeface="Lato" charset="0"/>
                <a:cs typeface="Lato" charset="0"/>
              </a:rPr>
              <a:t>Underwriting Approvals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CC4EAA0E-8139-4E36-8FC3-25753CE851C5}"/>
              </a:ext>
            </a:extLst>
          </p:cNvPr>
          <p:cNvSpPr txBox="1">
            <a:spLocks/>
          </p:cNvSpPr>
          <p:nvPr/>
        </p:nvSpPr>
        <p:spPr>
          <a:xfrm>
            <a:off x="2406839" y="1342020"/>
            <a:ext cx="8843914" cy="10662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262626"/>
                </a:solidFill>
                <a:latin typeface="Montserrat ExtraBold" panose="00000900000000000000" pitchFamily="2" charset="0"/>
              </a:rPr>
              <a:t>Massive Documents</a:t>
            </a:r>
            <a:endParaRPr lang="en-US" sz="2400" i="1" dirty="0">
              <a:solidFill>
                <a:srgbClr val="0070C0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29EB4E-6B34-4F16-A9D9-78A5A9453F70}"/>
              </a:ext>
            </a:extLst>
          </p:cNvPr>
          <p:cNvSpPr txBox="1"/>
          <p:nvPr/>
        </p:nvSpPr>
        <p:spPr>
          <a:xfrm>
            <a:off x="6319723" y="2829563"/>
            <a:ext cx="3155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Montserrat SemiBold" panose="00000700000000000000" pitchFamily="50" charset="0"/>
                <a:ea typeface="Lato" charset="0"/>
                <a:cs typeface="Lato" charset="0"/>
              </a:rPr>
              <a:t>Certain endorsements generally paid for at closing but issued later</a:t>
            </a:r>
          </a:p>
        </p:txBody>
      </p:sp>
      <p:sp>
        <p:nvSpPr>
          <p:cNvPr id="22" name="7 CuadroTexto">
            <a:extLst>
              <a:ext uri="{FF2B5EF4-FFF2-40B4-BE49-F238E27FC236}">
                <a16:creationId xmlns:a16="http://schemas.microsoft.com/office/drawing/2014/main" id="{49C2110D-4ED7-4582-8524-714BF4167786}"/>
              </a:ext>
            </a:extLst>
          </p:cNvPr>
          <p:cNvSpPr txBox="1"/>
          <p:nvPr/>
        </p:nvSpPr>
        <p:spPr>
          <a:xfrm>
            <a:off x="6319723" y="3789473"/>
            <a:ext cx="31550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Lato" charset="0"/>
                <a:cs typeface="Lato" charset="0"/>
              </a:rPr>
              <a:t>Construction Lien Endorsement packages–usually two packages for most projects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Lato" charset="0"/>
                <a:cs typeface="Lato" charset="0"/>
              </a:rPr>
              <a:t>Elimination of exception endorsements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004662-9734-4743-A14E-954D7FB9EE6E}"/>
              </a:ext>
            </a:extLst>
          </p:cNvPr>
          <p:cNvSpPr/>
          <p:nvPr/>
        </p:nvSpPr>
        <p:spPr>
          <a:xfrm>
            <a:off x="-167" y="0"/>
            <a:ext cx="103904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object 19">
            <a:extLst>
              <a:ext uri="{FF2B5EF4-FFF2-40B4-BE49-F238E27FC236}">
                <a16:creationId xmlns:a16="http://schemas.microsoft.com/office/drawing/2014/main" id="{B1D2FC6C-AB56-4D2D-8CB8-72DCA6E01281}"/>
              </a:ext>
            </a:extLst>
          </p:cNvPr>
          <p:cNvSpPr txBox="1"/>
          <p:nvPr/>
        </p:nvSpPr>
        <p:spPr>
          <a:xfrm rot="16200000">
            <a:off x="-2709925" y="3263118"/>
            <a:ext cx="639866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2800" b="1" dirty="0">
                <a:solidFill>
                  <a:schemeClr val="bg1"/>
                </a:solidFill>
                <a:latin typeface="Montserrat ExtraBold" panose="00000900000000000000" pitchFamily="50" charset="0"/>
                <a:cs typeface="Arial"/>
              </a:rPr>
              <a:t>SPECIAL TITLE REQUIREMENTS</a:t>
            </a:r>
            <a:endParaRPr sz="2800" dirty="0">
              <a:solidFill>
                <a:schemeClr val="bg1"/>
              </a:solidFill>
              <a:latin typeface="Montserrat ExtraBold" panose="00000900000000000000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8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09D8F71-A868-4622-BB3C-D8A49E11E95C}"/>
              </a:ext>
            </a:extLst>
          </p:cNvPr>
          <p:cNvSpPr txBox="1">
            <a:spLocks/>
          </p:cNvSpPr>
          <p:nvPr/>
        </p:nvSpPr>
        <p:spPr>
          <a:xfrm>
            <a:off x="2145015" y="958519"/>
            <a:ext cx="8843914" cy="16216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262626"/>
                </a:solidFill>
                <a:latin typeface="Montserrat Black" panose="00000A00000000000000" pitchFamily="50" charset="0"/>
              </a:rPr>
              <a:t>Conversions to Permanent Loans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467DBA-7944-40DB-81E5-E075FEDC1431}"/>
              </a:ext>
            </a:extLst>
          </p:cNvPr>
          <p:cNvSpPr txBox="1"/>
          <p:nvPr/>
        </p:nvSpPr>
        <p:spPr>
          <a:xfrm>
            <a:off x="2304999" y="2712340"/>
            <a:ext cx="7764020" cy="340189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600" dirty="0">
                <a:solidFill>
                  <a:schemeClr val="tx2"/>
                </a:solidFill>
                <a:effectLst/>
                <a:latin typeface="Montserrat SemiBold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As-built surveys</a:t>
            </a: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1600" dirty="0">
                <a:solidFill>
                  <a:schemeClr val="tx2"/>
                </a:solidFill>
                <a:effectLst/>
                <a:latin typeface="Montserrat SemiBold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Condominium Filings </a:t>
            </a:r>
            <a:r>
              <a:rPr lang="en-US" sz="1600" dirty="0">
                <a:solidFill>
                  <a:srgbClr val="0EAAE3"/>
                </a:solidFill>
                <a:effectLst/>
                <a:latin typeface="Montserrat SemiBold" panose="00000700000000000000" pitchFamily="50" charset="0"/>
                <a:ea typeface="Calibri" panose="020F0502020204030204" pitchFamily="34" charset="0"/>
              </a:rPr>
              <a:t>(page 16)</a:t>
            </a:r>
            <a:endParaRPr lang="en-US" sz="1600" dirty="0">
              <a:solidFill>
                <a:schemeClr val="tx2"/>
              </a:solidFill>
              <a:effectLst/>
              <a:latin typeface="Montserrat SemiBold" panose="000007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600" dirty="0">
                <a:solidFill>
                  <a:schemeClr val="tx2"/>
                </a:solidFill>
                <a:effectLst/>
                <a:latin typeface="Montserrat SemiBold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Exchange of interests in portions of the land or Condo Units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600" dirty="0">
                <a:solidFill>
                  <a:schemeClr val="tx2"/>
                </a:solidFill>
                <a:effectLst/>
                <a:latin typeface="Montserrat SemiBold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Amended and Restated Deeds of Trust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600" dirty="0">
                <a:solidFill>
                  <a:schemeClr val="tx2"/>
                </a:solidFill>
                <a:effectLst/>
                <a:latin typeface="Montserrat SemiBold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New Policies or Additional Policies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1600" dirty="0">
                <a:solidFill>
                  <a:schemeClr val="tx2"/>
                </a:solidFill>
                <a:effectLst/>
                <a:latin typeface="Montserrat SemiBold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Endorsements to existing Policies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1600" dirty="0">
                <a:solidFill>
                  <a:schemeClr val="tx2"/>
                </a:solidFill>
                <a:effectLst/>
                <a:latin typeface="Montserrat SemiBold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Modification: 211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1600" dirty="0">
                <a:solidFill>
                  <a:schemeClr val="tx2"/>
                </a:solidFill>
                <a:effectLst/>
                <a:latin typeface="Montserrat SemiBold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Survey: 225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1600" dirty="0">
                <a:solidFill>
                  <a:schemeClr val="tx2"/>
                </a:solidFill>
                <a:effectLst/>
                <a:latin typeface="Montserrat SemiBold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Utility Access: 217.2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1600" dirty="0">
                <a:solidFill>
                  <a:schemeClr val="tx2"/>
                </a:solidFill>
                <a:effectLst/>
                <a:latin typeface="Montserrat SemiBold" panose="000007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Location of Improvements: 222</a:t>
            </a:r>
          </a:p>
        </p:txBody>
      </p:sp>
      <p:pic>
        <p:nvPicPr>
          <p:cNvPr id="23" name="Picture Placeholder 28">
            <a:extLst>
              <a:ext uri="{FF2B5EF4-FFF2-40B4-BE49-F238E27FC236}">
                <a16:creationId xmlns:a16="http://schemas.microsoft.com/office/drawing/2014/main" id="{1213B4D2-4053-4AC1-B01E-8EA4CCB979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9" t="225" r="54019" b="-225"/>
          <a:stretch/>
        </p:blipFill>
        <p:spPr>
          <a:xfrm>
            <a:off x="-7146" y="0"/>
            <a:ext cx="1543395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7A92BD9-C7FB-475C-95D4-8982CC310A62}"/>
              </a:ext>
            </a:extLst>
          </p:cNvPr>
          <p:cNvSpPr/>
          <p:nvPr/>
        </p:nvSpPr>
        <p:spPr>
          <a:xfrm>
            <a:off x="1400317" y="0"/>
            <a:ext cx="275378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53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09D8F71-A868-4622-BB3C-D8A49E11E95C}"/>
              </a:ext>
            </a:extLst>
          </p:cNvPr>
          <p:cNvSpPr txBox="1">
            <a:spLocks/>
          </p:cNvSpPr>
          <p:nvPr/>
        </p:nvSpPr>
        <p:spPr>
          <a:xfrm>
            <a:off x="1790812" y="916421"/>
            <a:ext cx="5048282" cy="14448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62626"/>
                </a:solidFill>
                <a:latin typeface="Montserrat Black" panose="00000A00000000000000" pitchFamily="50" charset="0"/>
              </a:rPr>
              <a:t>Condominium Filings</a:t>
            </a:r>
            <a:endParaRPr lang="en-US" dirty="0">
              <a:solidFill>
                <a:srgbClr val="0070C0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23" name="Picture Placeholder 28">
            <a:extLst>
              <a:ext uri="{FF2B5EF4-FFF2-40B4-BE49-F238E27FC236}">
                <a16:creationId xmlns:a16="http://schemas.microsoft.com/office/drawing/2014/main" id="{1213B4D2-4053-4AC1-B01E-8EA4CCB979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1" r="57235"/>
          <a:stretch/>
        </p:blipFill>
        <p:spPr>
          <a:xfrm>
            <a:off x="0" y="0"/>
            <a:ext cx="963372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7A92BD9-C7FB-475C-95D4-8982CC310A62}"/>
              </a:ext>
            </a:extLst>
          </p:cNvPr>
          <p:cNvSpPr/>
          <p:nvPr/>
        </p:nvSpPr>
        <p:spPr>
          <a:xfrm>
            <a:off x="827440" y="0"/>
            <a:ext cx="275378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BAB3E11-6B6A-419E-A88D-6C50FD0A73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315" y="904845"/>
            <a:ext cx="4350223" cy="5666470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D2646163-1FD8-4E28-8E3F-71C0715782E0}"/>
              </a:ext>
            </a:extLst>
          </p:cNvPr>
          <p:cNvSpPr txBox="1">
            <a:spLocks/>
          </p:cNvSpPr>
          <p:nvPr/>
        </p:nvSpPr>
        <p:spPr>
          <a:xfrm>
            <a:off x="1790812" y="2706593"/>
            <a:ext cx="5048282" cy="14448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>
                <a:solidFill>
                  <a:srgbClr val="262626"/>
                </a:solidFill>
                <a:latin typeface="Montserrat SemiBold" panose="00000700000000000000" pitchFamily="50" charset="0"/>
                <a:hlinkClick r:id="rId5"/>
              </a:rPr>
              <a:t>Example Condo Filing</a:t>
            </a:r>
            <a:endParaRPr lang="en-US" sz="2400" i="1" dirty="0">
              <a:solidFill>
                <a:srgbClr val="0070C0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71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4CAE53-B74E-4047-808C-807032B45E63}"/>
              </a:ext>
            </a:extLst>
          </p:cNvPr>
          <p:cNvSpPr/>
          <p:nvPr/>
        </p:nvSpPr>
        <p:spPr>
          <a:xfrm>
            <a:off x="0" y="4920465"/>
            <a:ext cx="12192000" cy="17261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2" charset="0"/>
              </a:rPr>
              <a:t>Thanks for joining!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CF96DF-2CF3-4210-93E7-834374B83576}"/>
              </a:ext>
            </a:extLst>
          </p:cNvPr>
          <p:cNvSpPr/>
          <p:nvPr/>
        </p:nvSpPr>
        <p:spPr>
          <a:xfrm>
            <a:off x="3605098" y="1870097"/>
            <a:ext cx="5074736" cy="23873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AE87C2-9AB4-4A87-9B1E-C8C21E94489B}"/>
              </a:ext>
            </a:extLst>
          </p:cNvPr>
          <p:cNvSpPr txBox="1"/>
          <p:nvPr/>
        </p:nvSpPr>
        <p:spPr>
          <a:xfrm>
            <a:off x="3861130" y="2228671"/>
            <a:ext cx="456267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Montserrat Black" panose="00000A00000000000000" pitchFamily="50" charset="0"/>
                <a:ea typeface="+mn-ea"/>
                <a:cs typeface="+mn-cs"/>
              </a:rPr>
              <a:t>Bob Brandon</a:t>
            </a:r>
          </a:p>
          <a:p>
            <a:pPr marL="0" marR="0" lvl="0" indent="0" algn="ctr" defTabSz="91435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0000">
                    <a:lumMod val="85000"/>
                    <a:lumOff val="15000"/>
                  </a:srgbClr>
                </a:solidFill>
                <a:latin typeface="Montserrat Black" panose="00000A00000000000000" pitchFamily="50" charset="0"/>
              </a:rPr>
              <a:t>Peggy Neikirk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Montserrat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04C00A-A5F6-E444-96E0-2E849DAB7EE2}"/>
              </a:ext>
            </a:extLst>
          </p:cNvPr>
          <p:cNvSpPr/>
          <p:nvPr/>
        </p:nvSpPr>
        <p:spPr>
          <a:xfrm>
            <a:off x="4491344" y="3452886"/>
            <a:ext cx="3302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on behalf of your partners</a:t>
            </a: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at Lawyers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898A69-75FD-4040-B240-B77075B46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838262" y="999074"/>
            <a:ext cx="3134993" cy="3921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7F4BAD-1759-45D5-9067-6C6DF0DE7F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391" y="777169"/>
            <a:ext cx="3313727" cy="414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2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09D8F71-A868-4622-BB3C-D8A49E11E95C}"/>
              </a:ext>
            </a:extLst>
          </p:cNvPr>
          <p:cNvSpPr txBox="1">
            <a:spLocks/>
          </p:cNvSpPr>
          <p:nvPr/>
        </p:nvSpPr>
        <p:spPr>
          <a:xfrm>
            <a:off x="2145015" y="958519"/>
            <a:ext cx="8843914" cy="16216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262626"/>
                </a:solidFill>
                <a:latin typeface="Montserrat Black" panose="00000A00000000000000" pitchFamily="50" charset="0"/>
              </a:rPr>
              <a:t>Preparation of the Land </a:t>
            </a:r>
          </a:p>
          <a:p>
            <a:r>
              <a:rPr lang="en-US" sz="4800" dirty="0">
                <a:solidFill>
                  <a:srgbClr val="262626"/>
                </a:solidFill>
                <a:latin typeface="Montserrat Black" panose="00000A00000000000000" pitchFamily="50" charset="0"/>
              </a:rPr>
              <a:t>&amp; Title Issues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467DBA-7944-40DB-81E5-E075FEDC1431}"/>
              </a:ext>
            </a:extLst>
          </p:cNvPr>
          <p:cNvSpPr txBox="1"/>
          <p:nvPr/>
        </p:nvSpPr>
        <p:spPr>
          <a:xfrm>
            <a:off x="2304999" y="2712340"/>
            <a:ext cx="7764020" cy="253569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  <a:effectLst/>
                <a:latin typeface="Montserrat SemiBold" panose="00000700000000000000" pitchFamily="50" charset="0"/>
                <a:ea typeface="Calibri" panose="020F0502020204030204" pitchFamily="34" charset="0"/>
              </a:rPr>
              <a:t>Use of Title Plant Records Reports</a:t>
            </a:r>
            <a:endParaRPr lang="en-US" dirty="0">
              <a:solidFill>
                <a:srgbClr val="262626"/>
              </a:solidFill>
              <a:latin typeface="Montserrat SemiBold" panose="00000700000000000000" pitchFamily="50" charset="0"/>
              <a:ea typeface="Calibri" panose="020F0502020204030204" pitchFamily="34" charset="0"/>
            </a:endParaRPr>
          </a:p>
          <a:p>
            <a:pPr marL="74292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  <a:effectLst/>
                <a:latin typeface="Montserrat SemiBold" panose="00000700000000000000" pitchFamily="50" charset="0"/>
                <a:ea typeface="Calibri" panose="020F0502020204030204" pitchFamily="34" charset="0"/>
              </a:rPr>
              <a:t>Clients resolve Legal Lot status</a:t>
            </a:r>
          </a:p>
          <a:p>
            <a:pPr marL="74292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  <a:effectLst/>
                <a:latin typeface="Montserrat SemiBold" panose="00000700000000000000" pitchFamily="50" charset="0"/>
                <a:ea typeface="Calibri" panose="020F0502020204030204" pitchFamily="34" charset="0"/>
              </a:rPr>
              <a:t>Assembling Properties </a:t>
            </a:r>
            <a:r>
              <a:rPr lang="en-US" dirty="0">
                <a:solidFill>
                  <a:srgbClr val="0EAAE3"/>
                </a:solidFill>
                <a:effectLst/>
                <a:latin typeface="Montserrat SemiBold" panose="00000700000000000000" pitchFamily="50" charset="0"/>
                <a:ea typeface="Calibri" panose="020F0502020204030204" pitchFamily="34" charset="0"/>
              </a:rPr>
              <a:t>(page 3)</a:t>
            </a:r>
          </a:p>
          <a:p>
            <a:pPr marL="74292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  <a:effectLst/>
                <a:latin typeface="Montserrat SemiBold" panose="00000700000000000000" pitchFamily="50" charset="0"/>
                <a:ea typeface="Calibri" panose="020F0502020204030204" pitchFamily="34" charset="0"/>
              </a:rPr>
              <a:t>Property Line Adjustments </a:t>
            </a:r>
            <a:r>
              <a:rPr lang="en-US" dirty="0">
                <a:solidFill>
                  <a:srgbClr val="0EAAE3"/>
                </a:solidFill>
                <a:effectLst/>
                <a:latin typeface="Montserrat SemiBold" panose="00000700000000000000" pitchFamily="50" charset="0"/>
                <a:ea typeface="Calibri" panose="020F0502020204030204" pitchFamily="34" charset="0"/>
              </a:rPr>
              <a:t>(page 4)</a:t>
            </a:r>
          </a:p>
          <a:p>
            <a:pPr marL="74292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  <a:effectLst/>
                <a:latin typeface="Montserrat SemiBold" panose="00000700000000000000" pitchFamily="50" charset="0"/>
                <a:ea typeface="Calibri" panose="020F0502020204030204" pitchFamily="34" charset="0"/>
              </a:rPr>
              <a:t>Partition Plats </a:t>
            </a:r>
            <a:r>
              <a:rPr lang="en-US" dirty="0">
                <a:solidFill>
                  <a:srgbClr val="0EAAE3"/>
                </a:solidFill>
                <a:effectLst/>
                <a:latin typeface="Montserrat SemiBold" panose="00000700000000000000" pitchFamily="50" charset="0"/>
                <a:ea typeface="Calibri" panose="020F0502020204030204" pitchFamily="34" charset="0"/>
              </a:rPr>
              <a:t>(page 5-6)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2626"/>
                </a:solidFill>
                <a:effectLst/>
                <a:latin typeface="Montserrat SemiBold" panose="00000700000000000000" pitchFamily="50" charset="0"/>
                <a:ea typeface="Calibri" panose="020F0502020204030204" pitchFamily="34" charset="0"/>
              </a:rPr>
              <a:t>Initial Preliminary Title Report</a:t>
            </a:r>
          </a:p>
        </p:txBody>
      </p:sp>
      <p:pic>
        <p:nvPicPr>
          <p:cNvPr id="23" name="Picture Placeholder 28">
            <a:extLst>
              <a:ext uri="{FF2B5EF4-FFF2-40B4-BE49-F238E27FC236}">
                <a16:creationId xmlns:a16="http://schemas.microsoft.com/office/drawing/2014/main" id="{1213B4D2-4053-4AC1-B01E-8EA4CCB979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9" t="225" r="54019" b="-225"/>
          <a:stretch/>
        </p:blipFill>
        <p:spPr>
          <a:xfrm>
            <a:off x="-7146" y="0"/>
            <a:ext cx="1543395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7A92BD9-C7FB-475C-95D4-8982CC310A62}"/>
              </a:ext>
            </a:extLst>
          </p:cNvPr>
          <p:cNvSpPr/>
          <p:nvPr/>
        </p:nvSpPr>
        <p:spPr>
          <a:xfrm>
            <a:off x="1400317" y="0"/>
            <a:ext cx="275378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26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09D8F71-A868-4622-BB3C-D8A49E11E95C}"/>
              </a:ext>
            </a:extLst>
          </p:cNvPr>
          <p:cNvSpPr txBox="1">
            <a:spLocks/>
          </p:cNvSpPr>
          <p:nvPr/>
        </p:nvSpPr>
        <p:spPr>
          <a:xfrm>
            <a:off x="2191328" y="756206"/>
            <a:ext cx="8843914" cy="789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62626"/>
                </a:solidFill>
                <a:latin typeface="Montserrat Black" panose="00000A00000000000000" pitchFamily="50" charset="0"/>
              </a:rPr>
              <a:t>Assembling Properties</a:t>
            </a:r>
            <a:endParaRPr lang="en-US" dirty="0">
              <a:solidFill>
                <a:srgbClr val="0070C0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23" name="Picture Placeholder 28">
            <a:extLst>
              <a:ext uri="{FF2B5EF4-FFF2-40B4-BE49-F238E27FC236}">
                <a16:creationId xmlns:a16="http://schemas.microsoft.com/office/drawing/2014/main" id="{1213B4D2-4053-4AC1-B01E-8EA4CCB979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9" t="225" r="54019" b="-225"/>
          <a:stretch/>
        </p:blipFill>
        <p:spPr>
          <a:xfrm>
            <a:off x="-7146" y="0"/>
            <a:ext cx="1543395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7A92BD9-C7FB-475C-95D4-8982CC310A62}"/>
              </a:ext>
            </a:extLst>
          </p:cNvPr>
          <p:cNvSpPr/>
          <p:nvPr/>
        </p:nvSpPr>
        <p:spPr>
          <a:xfrm>
            <a:off x="1400317" y="0"/>
            <a:ext cx="275378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60C390C-659F-46B4-A831-D061BAAAD4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328" y="1545919"/>
            <a:ext cx="8573796" cy="485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1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09D8F71-A868-4622-BB3C-D8A49E11E95C}"/>
              </a:ext>
            </a:extLst>
          </p:cNvPr>
          <p:cNvSpPr txBox="1">
            <a:spLocks/>
          </p:cNvSpPr>
          <p:nvPr/>
        </p:nvSpPr>
        <p:spPr>
          <a:xfrm>
            <a:off x="1837260" y="668070"/>
            <a:ext cx="6357761" cy="15444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62626"/>
                </a:solidFill>
                <a:latin typeface="Montserrat Black" panose="00000A00000000000000" pitchFamily="50" charset="0"/>
              </a:rPr>
              <a:t>Property Line Adjustments</a:t>
            </a:r>
            <a:endParaRPr lang="en-US" dirty="0">
              <a:solidFill>
                <a:srgbClr val="0070C0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23" name="Picture Placeholder 28">
            <a:extLst>
              <a:ext uri="{FF2B5EF4-FFF2-40B4-BE49-F238E27FC236}">
                <a16:creationId xmlns:a16="http://schemas.microsoft.com/office/drawing/2014/main" id="{1213B4D2-4053-4AC1-B01E-8EA4CCB979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1" r="57235"/>
          <a:stretch/>
        </p:blipFill>
        <p:spPr>
          <a:xfrm>
            <a:off x="0" y="0"/>
            <a:ext cx="963372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7A92BD9-C7FB-475C-95D4-8982CC310A62}"/>
              </a:ext>
            </a:extLst>
          </p:cNvPr>
          <p:cNvSpPr/>
          <p:nvPr/>
        </p:nvSpPr>
        <p:spPr>
          <a:xfrm>
            <a:off x="827440" y="0"/>
            <a:ext cx="275378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CCD944B7-E09B-420A-AB43-37665E6E4C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99" y="1000146"/>
            <a:ext cx="4358124" cy="5564357"/>
          </a:xfrm>
          <a:prstGeom prst="rect">
            <a:avLst/>
          </a:prstGeom>
        </p:spPr>
      </p:pic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7F8B6C4C-9438-48BD-9971-CA38C2F732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73" y="2212557"/>
            <a:ext cx="5427617" cy="442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09D8F71-A868-4622-BB3C-D8A49E11E95C}"/>
              </a:ext>
            </a:extLst>
          </p:cNvPr>
          <p:cNvSpPr txBox="1">
            <a:spLocks/>
          </p:cNvSpPr>
          <p:nvPr/>
        </p:nvSpPr>
        <p:spPr>
          <a:xfrm>
            <a:off x="7706386" y="627224"/>
            <a:ext cx="3456914" cy="789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62626"/>
                </a:solidFill>
                <a:latin typeface="Montserrat Black" panose="00000A00000000000000" pitchFamily="50" charset="0"/>
              </a:rPr>
              <a:t>Partition Plats</a:t>
            </a:r>
            <a:endParaRPr lang="en-US" dirty="0">
              <a:solidFill>
                <a:srgbClr val="0070C0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23" name="Picture Placeholder 28">
            <a:extLst>
              <a:ext uri="{FF2B5EF4-FFF2-40B4-BE49-F238E27FC236}">
                <a16:creationId xmlns:a16="http://schemas.microsoft.com/office/drawing/2014/main" id="{1213B4D2-4053-4AC1-B01E-8EA4CCB979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9" t="225" r="54019" b="-225"/>
          <a:stretch/>
        </p:blipFill>
        <p:spPr>
          <a:xfrm>
            <a:off x="-7146" y="0"/>
            <a:ext cx="1543395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7A92BD9-C7FB-475C-95D4-8982CC310A62}"/>
              </a:ext>
            </a:extLst>
          </p:cNvPr>
          <p:cNvSpPr/>
          <p:nvPr/>
        </p:nvSpPr>
        <p:spPr>
          <a:xfrm>
            <a:off x="1400317" y="0"/>
            <a:ext cx="275378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09A09EB-2116-4B2F-95E3-8D92254751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/>
          <a:stretch/>
        </p:blipFill>
        <p:spPr>
          <a:xfrm>
            <a:off x="2324380" y="627224"/>
            <a:ext cx="5242560" cy="595204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3116C4D-608C-46F8-B8DA-AA356FBF8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01311" flipH="1">
            <a:off x="7806905" y="1990091"/>
            <a:ext cx="991844" cy="84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5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09D8F71-A868-4622-BB3C-D8A49E11E95C}"/>
              </a:ext>
            </a:extLst>
          </p:cNvPr>
          <p:cNvSpPr txBox="1">
            <a:spLocks/>
          </p:cNvSpPr>
          <p:nvPr/>
        </p:nvSpPr>
        <p:spPr>
          <a:xfrm>
            <a:off x="1259713" y="673354"/>
            <a:ext cx="5048282" cy="8302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62626"/>
                </a:solidFill>
                <a:latin typeface="Montserrat Black" panose="00000A00000000000000" pitchFamily="50" charset="0"/>
              </a:rPr>
              <a:t>Partition Plats</a:t>
            </a:r>
            <a:endParaRPr lang="en-US" dirty="0">
              <a:solidFill>
                <a:srgbClr val="0070C0"/>
              </a:solidFill>
              <a:latin typeface="Montserrat Black" panose="00000A00000000000000" pitchFamily="50" charset="0"/>
            </a:endParaRPr>
          </a:p>
        </p:txBody>
      </p:sp>
      <p:pic>
        <p:nvPicPr>
          <p:cNvPr id="23" name="Picture Placeholder 28">
            <a:extLst>
              <a:ext uri="{FF2B5EF4-FFF2-40B4-BE49-F238E27FC236}">
                <a16:creationId xmlns:a16="http://schemas.microsoft.com/office/drawing/2014/main" id="{1213B4D2-4053-4AC1-B01E-8EA4CCB979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1" r="57235"/>
          <a:stretch/>
        </p:blipFill>
        <p:spPr>
          <a:xfrm>
            <a:off x="0" y="0"/>
            <a:ext cx="963372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7A92BD9-C7FB-475C-95D4-8982CC310A62}"/>
              </a:ext>
            </a:extLst>
          </p:cNvPr>
          <p:cNvSpPr/>
          <p:nvPr/>
        </p:nvSpPr>
        <p:spPr>
          <a:xfrm>
            <a:off x="827440" y="0"/>
            <a:ext cx="275378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5FA555D-240E-425C-A7EB-360E0506BB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25" y="2255013"/>
            <a:ext cx="5362073" cy="394004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59B2043-4295-4048-AE0F-2E34F806A6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012" y="1477594"/>
            <a:ext cx="5352513" cy="40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6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09D8F71-A868-4622-BB3C-D8A49E11E95C}"/>
              </a:ext>
            </a:extLst>
          </p:cNvPr>
          <p:cNvSpPr txBox="1">
            <a:spLocks/>
          </p:cNvSpPr>
          <p:nvPr/>
        </p:nvSpPr>
        <p:spPr>
          <a:xfrm>
            <a:off x="1674043" y="736540"/>
            <a:ext cx="8843914" cy="10662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262626"/>
                </a:solidFill>
                <a:latin typeface="Montserrat ExtraBold" panose="00000900000000000000" pitchFamily="2" charset="0"/>
              </a:rPr>
              <a:t>Massive Calls </a:t>
            </a:r>
          </a:p>
          <a:p>
            <a:pPr algn="ctr"/>
            <a:r>
              <a:rPr lang="en-US" sz="2400" i="1" dirty="0">
                <a:solidFill>
                  <a:srgbClr val="262626"/>
                </a:solidFill>
                <a:latin typeface="Montserrat ExtraBold" panose="00000900000000000000" pitchFamily="2" charset="0"/>
              </a:rPr>
              <a:t>(60+ people) </a:t>
            </a:r>
            <a:endParaRPr lang="en-US" sz="2400" i="1" dirty="0">
              <a:solidFill>
                <a:srgbClr val="0070C0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6A25DB-9395-41EE-ABA9-FEF88B94BB71}"/>
              </a:ext>
            </a:extLst>
          </p:cNvPr>
          <p:cNvSpPr txBox="1"/>
          <p:nvPr/>
        </p:nvSpPr>
        <p:spPr>
          <a:xfrm>
            <a:off x="1795820" y="2093106"/>
            <a:ext cx="860035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62626"/>
                </a:solidFill>
                <a:latin typeface="Montserrat SemiBold" panose="00000700000000000000" pitchFamily="50" charset="0"/>
              </a:rPr>
              <a:t>Multiple sources of revenue: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A92BD9-C7FB-475C-95D4-8982CC310A62}"/>
              </a:ext>
            </a:extLst>
          </p:cNvPr>
          <p:cNvSpPr/>
          <p:nvPr/>
        </p:nvSpPr>
        <p:spPr>
          <a:xfrm>
            <a:off x="0" y="2622354"/>
            <a:ext cx="12192000" cy="13781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634DBD-CAEF-4F91-84B0-2B5915A2E94E}"/>
              </a:ext>
            </a:extLst>
          </p:cNvPr>
          <p:cNvSpPr txBox="1"/>
          <p:nvPr/>
        </p:nvSpPr>
        <p:spPr>
          <a:xfrm>
            <a:off x="1894874" y="2912678"/>
            <a:ext cx="284182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Montserrat SemiBold" panose="00000700000000000000" pitchFamily="50" charset="0"/>
              </a:rPr>
              <a:t>Construction Lender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8E7A1-011A-40F9-8D2E-79ECCCEF26B1}"/>
              </a:ext>
            </a:extLst>
          </p:cNvPr>
          <p:cNvSpPr txBox="1"/>
          <p:nvPr/>
        </p:nvSpPr>
        <p:spPr>
          <a:xfrm>
            <a:off x="4736697" y="2912678"/>
            <a:ext cx="284182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Montserrat SemiBold" panose="00000700000000000000" pitchFamily="50" charset="0"/>
              </a:rPr>
              <a:t>Permanent Lender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E5B83A-8004-4B0C-B85D-3D5A999AE698}"/>
              </a:ext>
            </a:extLst>
          </p:cNvPr>
          <p:cNvSpPr txBox="1"/>
          <p:nvPr/>
        </p:nvSpPr>
        <p:spPr>
          <a:xfrm>
            <a:off x="7554354" y="2912678"/>
            <a:ext cx="284182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Montserrat SemiBold" panose="00000700000000000000" pitchFamily="50" charset="0"/>
              </a:rPr>
              <a:t>Bonds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2FB22A-2CC0-4991-BD94-92CAFA0C1689}"/>
              </a:ext>
            </a:extLst>
          </p:cNvPr>
          <p:cNvSpPr txBox="1"/>
          <p:nvPr/>
        </p:nvSpPr>
        <p:spPr>
          <a:xfrm>
            <a:off x="1894874" y="3427244"/>
            <a:ext cx="284182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Montserrat SemiBold" panose="00000700000000000000" pitchFamily="50" charset="0"/>
              </a:rPr>
              <a:t>Grants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8FF560-E789-4E60-9D6E-89E9AAB0344D}"/>
              </a:ext>
            </a:extLst>
          </p:cNvPr>
          <p:cNvSpPr txBox="1"/>
          <p:nvPr/>
        </p:nvSpPr>
        <p:spPr>
          <a:xfrm>
            <a:off x="4736697" y="3427244"/>
            <a:ext cx="284182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Montserrat SemiBold" panose="00000700000000000000" pitchFamily="50" charset="0"/>
              </a:rPr>
              <a:t>Equity Investors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26E766-EE52-40EE-9671-78B6BED228C2}"/>
              </a:ext>
            </a:extLst>
          </p:cNvPr>
          <p:cNvSpPr txBox="1"/>
          <p:nvPr/>
        </p:nvSpPr>
        <p:spPr>
          <a:xfrm>
            <a:off x="7554354" y="3427244"/>
            <a:ext cx="284182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Montserrat SemiBold" panose="00000700000000000000" pitchFamily="50" charset="0"/>
              </a:rPr>
              <a:t>Sponsor Loans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DFD88-2DF9-42A9-B5B2-A4BC35EB5F71}"/>
              </a:ext>
            </a:extLst>
          </p:cNvPr>
          <p:cNvSpPr txBox="1"/>
          <p:nvPr/>
        </p:nvSpPr>
        <p:spPr>
          <a:xfrm>
            <a:off x="-995604" y="4562827"/>
            <a:ext cx="860035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62626"/>
                </a:solidFill>
                <a:latin typeface="Montserrat SemiBold" panose="00000700000000000000" pitchFamily="50" charset="0"/>
              </a:rPr>
              <a:t>$100 equity from managers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EE2F60-D4AF-4751-9B70-348CF0DAB304}"/>
              </a:ext>
            </a:extLst>
          </p:cNvPr>
          <p:cNvSpPr txBox="1"/>
          <p:nvPr/>
        </p:nvSpPr>
        <p:spPr>
          <a:xfrm>
            <a:off x="1427331" y="5092075"/>
            <a:ext cx="18855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Montserrat SemiBold" panose="00000700000000000000" pitchFamily="50" charset="0"/>
              </a:rPr>
              <a:t>Common: Developer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B76494-BA7E-4CBB-8ECD-97AF2ADE75D3}"/>
              </a:ext>
            </a:extLst>
          </p:cNvPr>
          <p:cNvSpPr txBox="1"/>
          <p:nvPr/>
        </p:nvSpPr>
        <p:spPr>
          <a:xfrm>
            <a:off x="3293146" y="5092075"/>
            <a:ext cx="215330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2"/>
                </a:solidFill>
                <a:latin typeface="Montserrat SemiBold" panose="00000700000000000000" pitchFamily="50" charset="0"/>
              </a:rPr>
              <a:t>503(c)3 </a:t>
            </a:r>
            <a:r>
              <a:rPr lang="es-ES" sz="1400" dirty="0" err="1">
                <a:solidFill>
                  <a:schemeClr val="tx2"/>
                </a:solidFill>
                <a:latin typeface="Montserrat SemiBold" panose="00000700000000000000" pitchFamily="50" charset="0"/>
              </a:rPr>
              <a:t>type</a:t>
            </a:r>
            <a:r>
              <a:rPr lang="es-ES" sz="1400" dirty="0">
                <a:solidFill>
                  <a:schemeClr val="tx2"/>
                </a:solidFill>
                <a:latin typeface="Montserrat SemiBold" panose="00000700000000000000" pitchFamily="50" charset="0"/>
              </a:rPr>
              <a:t> </a:t>
            </a:r>
            <a:r>
              <a:rPr lang="es-ES" sz="1400" dirty="0" err="1">
                <a:solidFill>
                  <a:schemeClr val="tx2"/>
                </a:solidFill>
                <a:latin typeface="Montserrat SemiBold" panose="00000700000000000000" pitchFamily="50" charset="0"/>
              </a:rPr>
              <a:t>entity</a:t>
            </a:r>
            <a:r>
              <a:rPr lang="es-ES" sz="1400" dirty="0">
                <a:solidFill>
                  <a:schemeClr val="tx2"/>
                </a:solidFill>
                <a:latin typeface="Montserrat SemiBold" panose="00000700000000000000" pitchFamily="50" charset="0"/>
              </a:rPr>
              <a:t> (NAYA, Hacienda etc.)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D94041-2273-4A91-8009-F1FED8A4FF2A}"/>
              </a:ext>
            </a:extLst>
          </p:cNvPr>
          <p:cNvSpPr/>
          <p:nvPr/>
        </p:nvSpPr>
        <p:spPr>
          <a:xfrm>
            <a:off x="6006619" y="4246557"/>
            <a:ext cx="45719" cy="18749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DB44DF-BB46-4DE7-AFBD-2CDBD2342B98}"/>
              </a:ext>
            </a:extLst>
          </p:cNvPr>
          <p:cNvSpPr txBox="1"/>
          <p:nvPr/>
        </p:nvSpPr>
        <p:spPr>
          <a:xfrm>
            <a:off x="6612504" y="4562827"/>
            <a:ext cx="4531045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Montserrat SemiBold" panose="00000700000000000000" pitchFamily="50" charset="0"/>
              </a:rPr>
              <a:t>Counsels for all of the above, principals and the Trustee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Montserrat SemiBold" panose="00000700000000000000" pitchFamily="50" charset="0"/>
              </a:rPr>
              <a:t>Taking notes and filling in the blanks for what they have vs what you need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Montserrat SemiBold" panose="00000700000000000000" pitchFamily="50" charset="0"/>
              </a:rPr>
              <a:t>Closing Checklists from both Bond Counsel and Lender Counsels</a:t>
            </a:r>
          </a:p>
        </p:txBody>
      </p:sp>
    </p:spTree>
    <p:extLst>
      <p:ext uri="{BB962C8B-B14F-4D97-AF65-F5344CB8AC3E}">
        <p14:creationId xmlns:p14="http://schemas.microsoft.com/office/powerpoint/2010/main" val="61275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5419" y="2846036"/>
            <a:ext cx="2010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Montserrat SemiBold" panose="00000700000000000000" pitchFamily="50" charset="0"/>
                <a:ea typeface="Lato" charset="0"/>
                <a:cs typeface="Lato" charset="0"/>
              </a:rPr>
              <a:t>TEFRA hearings</a:t>
            </a:r>
          </a:p>
        </p:txBody>
      </p:sp>
      <p:sp>
        <p:nvSpPr>
          <p:cNvPr id="3" name="7 CuadroTexto"/>
          <p:cNvSpPr txBox="1"/>
          <p:nvPr/>
        </p:nvSpPr>
        <p:spPr>
          <a:xfrm>
            <a:off x="3543300" y="3263791"/>
            <a:ext cx="31550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Lato" charset="0"/>
                <a:cs typeface="Lato" charset="0"/>
              </a:rPr>
              <a:t>(“Tax Equity and Fiscal Responsibility Act”) -Public Inquiry required by IRS of Non-profit borrowers that intend to issue tax-exempt debt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81564" y="5086597"/>
            <a:ext cx="2878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Montserrat SemiBold" panose="00000700000000000000" pitchFamily="50" charset="0"/>
                <a:ea typeface="Lato" charset="0"/>
                <a:cs typeface="Lato" charset="0"/>
              </a:rPr>
              <a:t>Governors’ Approval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1617" y="5086597"/>
            <a:ext cx="3155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Montserrat SemiBold" panose="00000700000000000000" pitchFamily="50" charset="0"/>
                <a:ea typeface="Lato" charset="0"/>
                <a:cs typeface="Lato" charset="0"/>
              </a:rPr>
              <a:t>Regulatory Agreements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CC4EAA0E-8139-4E36-8FC3-25753CE851C5}"/>
              </a:ext>
            </a:extLst>
          </p:cNvPr>
          <p:cNvSpPr txBox="1">
            <a:spLocks/>
          </p:cNvSpPr>
          <p:nvPr/>
        </p:nvSpPr>
        <p:spPr>
          <a:xfrm>
            <a:off x="2580459" y="1272572"/>
            <a:ext cx="8843914" cy="10662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262626"/>
                </a:solidFill>
                <a:latin typeface="Montserrat ExtraBold" panose="00000900000000000000" pitchFamily="2" charset="0"/>
              </a:rPr>
              <a:t>Massive Documents</a:t>
            </a:r>
            <a:endParaRPr lang="en-US" sz="2400" i="1" dirty="0">
              <a:solidFill>
                <a:srgbClr val="0070C0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29EB4E-6B34-4F16-A9D9-78A5A9453F70}"/>
              </a:ext>
            </a:extLst>
          </p:cNvPr>
          <p:cNvSpPr txBox="1"/>
          <p:nvPr/>
        </p:nvSpPr>
        <p:spPr>
          <a:xfrm>
            <a:off x="7913737" y="2846036"/>
            <a:ext cx="2010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Montserrat SemiBold" panose="00000700000000000000" pitchFamily="50" charset="0"/>
                <a:ea typeface="Lato" charset="0"/>
                <a:cs typeface="Lato" charset="0"/>
              </a:rPr>
              <a:t>Section 8</a:t>
            </a:r>
          </a:p>
        </p:txBody>
      </p:sp>
      <p:sp>
        <p:nvSpPr>
          <p:cNvPr id="22" name="7 CuadroTexto">
            <a:extLst>
              <a:ext uri="{FF2B5EF4-FFF2-40B4-BE49-F238E27FC236}">
                <a16:creationId xmlns:a16="http://schemas.microsoft.com/office/drawing/2014/main" id="{49C2110D-4ED7-4582-8524-714BF4167786}"/>
              </a:ext>
            </a:extLst>
          </p:cNvPr>
          <p:cNvSpPr txBox="1"/>
          <p:nvPr/>
        </p:nvSpPr>
        <p:spPr>
          <a:xfrm>
            <a:off x="7276736" y="3263791"/>
            <a:ext cx="31550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Lato" charset="0"/>
                <a:cs typeface="Lato" charset="0"/>
              </a:rPr>
              <a:t>“AHAP” (Agreement to enter into housing assistance payments)-HUD</a:t>
            </a:r>
          </a:p>
        </p:txBody>
      </p:sp>
      <p:pic>
        <p:nvPicPr>
          <p:cNvPr id="23" name="Picture Placeholder 28">
            <a:extLst>
              <a:ext uri="{FF2B5EF4-FFF2-40B4-BE49-F238E27FC236}">
                <a16:creationId xmlns:a16="http://schemas.microsoft.com/office/drawing/2014/main" id="{00AD67EB-C63A-443D-94A0-BA2B8BA81C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9" t="225" r="54019" b="-225"/>
          <a:stretch/>
        </p:blipFill>
        <p:spPr>
          <a:xfrm>
            <a:off x="-7146" y="0"/>
            <a:ext cx="1543395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7B08524-8504-43C0-AB81-6C74FF5BDDA1}"/>
              </a:ext>
            </a:extLst>
          </p:cNvPr>
          <p:cNvSpPr/>
          <p:nvPr/>
        </p:nvSpPr>
        <p:spPr>
          <a:xfrm>
            <a:off x="1400317" y="0"/>
            <a:ext cx="275378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8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2195EB5-FFAB-4F89-846E-0AE8BCC9E738}"/>
              </a:ext>
            </a:extLst>
          </p:cNvPr>
          <p:cNvSpPr/>
          <p:nvPr/>
        </p:nvSpPr>
        <p:spPr>
          <a:xfrm>
            <a:off x="2083311" y="2716488"/>
            <a:ext cx="2772929" cy="3124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14C04B-0105-4A1E-BAE7-D5332E1CDD00}"/>
              </a:ext>
            </a:extLst>
          </p:cNvPr>
          <p:cNvSpPr/>
          <p:nvPr/>
        </p:nvSpPr>
        <p:spPr>
          <a:xfrm>
            <a:off x="4928225" y="2716488"/>
            <a:ext cx="2772929" cy="3124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D2DF25-4909-4F25-97D1-E5FE9454A45C}"/>
              </a:ext>
            </a:extLst>
          </p:cNvPr>
          <p:cNvSpPr/>
          <p:nvPr/>
        </p:nvSpPr>
        <p:spPr>
          <a:xfrm>
            <a:off x="7779318" y="2723819"/>
            <a:ext cx="2772929" cy="3124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254A969A-0872-41B5-9199-8F6AB36D9D94}"/>
              </a:ext>
            </a:extLst>
          </p:cNvPr>
          <p:cNvSpPr txBox="1"/>
          <p:nvPr/>
        </p:nvSpPr>
        <p:spPr>
          <a:xfrm>
            <a:off x="2334768" y="3466613"/>
            <a:ext cx="2170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002060"/>
                </a:solidFill>
                <a:latin typeface="Montserrat ExtraBold" panose="00000900000000000000" pitchFamily="50" charset="0"/>
                <a:ea typeface="Lato" charset="0"/>
                <a:cs typeface="Lato" charset="0"/>
              </a:rPr>
              <a:t>“Seller” </a:t>
            </a:r>
          </a:p>
        </p:txBody>
      </p:sp>
      <p:sp>
        <p:nvSpPr>
          <p:cNvPr id="11" name="7 CuadroTexto">
            <a:extLst>
              <a:ext uri="{FF2B5EF4-FFF2-40B4-BE49-F238E27FC236}">
                <a16:creationId xmlns:a16="http://schemas.microsoft.com/office/drawing/2014/main" id="{E3280529-F64F-4324-AF8A-BB26E16F122C}"/>
              </a:ext>
            </a:extLst>
          </p:cNvPr>
          <p:cNvSpPr txBox="1"/>
          <p:nvPr/>
        </p:nvSpPr>
        <p:spPr>
          <a:xfrm>
            <a:off x="2372586" y="4188565"/>
            <a:ext cx="2111437" cy="10601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Lato" charset="0"/>
                <a:cs typeface="Lato" charset="0"/>
              </a:rPr>
              <a:t>is trustee for OHCS (State of Oregon) who provided the bond funds (governmental lender)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970EB738-C972-433D-A2F7-0394EC9D6864}"/>
              </a:ext>
            </a:extLst>
          </p:cNvPr>
          <p:cNvSpPr txBox="1"/>
          <p:nvPr/>
        </p:nvSpPr>
        <p:spPr>
          <a:xfrm>
            <a:off x="5176322" y="3478614"/>
            <a:ext cx="2170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002060"/>
                </a:solidFill>
                <a:latin typeface="Montserrat ExtraBold" panose="00000900000000000000" pitchFamily="50" charset="0"/>
                <a:ea typeface="Lato" charset="0"/>
                <a:cs typeface="Lato" charset="0"/>
              </a:rPr>
              <a:t>“Purchaser”</a:t>
            </a:r>
          </a:p>
        </p:txBody>
      </p:sp>
      <p:sp>
        <p:nvSpPr>
          <p:cNvPr id="13" name="7 CuadroTexto">
            <a:extLst>
              <a:ext uri="{FF2B5EF4-FFF2-40B4-BE49-F238E27FC236}">
                <a16:creationId xmlns:a16="http://schemas.microsoft.com/office/drawing/2014/main" id="{0373DB8C-DE8A-4AA2-8F90-AF4C19AE16EE}"/>
              </a:ext>
            </a:extLst>
          </p:cNvPr>
          <p:cNvSpPr txBox="1"/>
          <p:nvPr/>
        </p:nvSpPr>
        <p:spPr>
          <a:xfrm>
            <a:off x="5214140" y="4200566"/>
            <a:ext cx="2111437" cy="483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Lato" charset="0"/>
                <a:cs typeface="Lato" charset="0"/>
              </a:rPr>
              <a:t>is the long-term bank-Permanent loan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4596BB4D-5484-46E1-A478-825B0AE34875}"/>
              </a:ext>
            </a:extLst>
          </p:cNvPr>
          <p:cNvSpPr txBox="1"/>
          <p:nvPr/>
        </p:nvSpPr>
        <p:spPr>
          <a:xfrm>
            <a:off x="8018167" y="3461943"/>
            <a:ext cx="2170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002060"/>
                </a:solidFill>
                <a:latin typeface="Montserrat ExtraBold" panose="00000900000000000000" pitchFamily="50" charset="0"/>
                <a:ea typeface="Lato" charset="0"/>
                <a:cs typeface="Lato" charset="0"/>
              </a:rPr>
              <a:t>“Borrower”</a:t>
            </a:r>
          </a:p>
        </p:txBody>
      </p:sp>
      <p:sp>
        <p:nvSpPr>
          <p:cNvPr id="15" name="7 CuadroTexto">
            <a:extLst>
              <a:ext uri="{FF2B5EF4-FFF2-40B4-BE49-F238E27FC236}">
                <a16:creationId xmlns:a16="http://schemas.microsoft.com/office/drawing/2014/main" id="{022DF4D4-D7C8-481D-B949-30FEFC29DDA7}"/>
              </a:ext>
            </a:extLst>
          </p:cNvPr>
          <p:cNvSpPr txBox="1"/>
          <p:nvPr/>
        </p:nvSpPr>
        <p:spPr>
          <a:xfrm>
            <a:off x="8055985" y="4183895"/>
            <a:ext cx="2111437" cy="483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Lato" charset="0"/>
                <a:cs typeface="Lato" charset="0"/>
              </a:rPr>
              <a:t>is the owner of the project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123CBF6F-4426-40C2-98CE-DF1219BA4255}"/>
              </a:ext>
            </a:extLst>
          </p:cNvPr>
          <p:cNvSpPr txBox="1">
            <a:spLocks/>
          </p:cNvSpPr>
          <p:nvPr/>
        </p:nvSpPr>
        <p:spPr>
          <a:xfrm>
            <a:off x="2762905" y="893778"/>
            <a:ext cx="7103567" cy="19574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262626"/>
                </a:solidFill>
                <a:latin typeface="Montserrat ExtraBold" panose="00000900000000000000" pitchFamily="2" charset="0"/>
              </a:rPr>
              <a:t>Forward commitments and purchase </a:t>
            </a:r>
          </a:p>
          <a:p>
            <a:pPr algn="ctr"/>
            <a:r>
              <a:rPr lang="en-US" sz="2000" i="1" dirty="0">
                <a:solidFill>
                  <a:srgbClr val="262626"/>
                </a:solidFill>
                <a:latin typeface="Montserrat ExtraBold" panose="00000900000000000000" pitchFamily="2" charset="0"/>
              </a:rPr>
              <a:t>(take out loan)</a:t>
            </a:r>
            <a:endParaRPr lang="en-US" sz="1000" i="1" dirty="0">
              <a:solidFill>
                <a:srgbClr val="0070C0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7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naco High Roller">
      <a:dk1>
        <a:srgbClr val="FFDDAC"/>
      </a:dk1>
      <a:lt1>
        <a:sysClr val="window" lastClr="FFFFFF"/>
      </a:lt1>
      <a:dk2>
        <a:srgbClr val="000000"/>
      </a:dk2>
      <a:lt2>
        <a:srgbClr val="F8F8F8"/>
      </a:lt2>
      <a:accent1>
        <a:srgbClr val="C9BEAA"/>
      </a:accent1>
      <a:accent2>
        <a:srgbClr val="787987"/>
      </a:accent2>
      <a:accent3>
        <a:srgbClr val="485C6E"/>
      </a:accent3>
      <a:accent4>
        <a:srgbClr val="FF4949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758B40F6A4E44DB983CEACE293D1BA" ma:contentTypeVersion="14" ma:contentTypeDescription="Create a new document." ma:contentTypeScope="" ma:versionID="afb77eb67c2e5df2c3fe7a4073d477f8">
  <xsd:schema xmlns:xsd="http://www.w3.org/2001/XMLSchema" xmlns:xs="http://www.w3.org/2001/XMLSchema" xmlns:p="http://schemas.microsoft.com/office/2006/metadata/properties" xmlns:ns3="0c7c2ee5-8953-43e4-bfed-20f9736c2661" xmlns:ns4="d4155c89-07cd-4aca-810a-b6e3a008b3b8" targetNamespace="http://schemas.microsoft.com/office/2006/metadata/properties" ma:root="true" ma:fieldsID="e850912183664249354d159d01dcb82d" ns3:_="" ns4:_="">
    <xsd:import namespace="0c7c2ee5-8953-43e4-bfed-20f9736c2661"/>
    <xsd:import namespace="d4155c89-07cd-4aca-810a-b6e3a008b3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7c2ee5-8953-43e4-bfed-20f9736c2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55c89-07cd-4aca-810a-b6e3a008b3b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3C3FAE-8AD4-493B-9B22-5E01665571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5EE931-C315-417A-B946-701953BC1A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7c2ee5-8953-43e4-bfed-20f9736c2661"/>
    <ds:schemaRef ds:uri="d4155c89-07cd-4aca-810a-b6e3a008b3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A6A3ED-EBB8-4F2E-A4E0-37FAEF09CC8D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d4155c89-07cd-4aca-810a-b6e3a008b3b8"/>
    <ds:schemaRef ds:uri="http://schemas.openxmlformats.org/package/2006/metadata/core-properties"/>
    <ds:schemaRef ds:uri="0c7c2ee5-8953-43e4-bfed-20f9736c266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54528</TotalTime>
  <Words>574</Words>
  <Application>Microsoft Office PowerPoint</Application>
  <PresentationFormat>Widescreen</PresentationFormat>
  <Paragraphs>147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Montserrat Black</vt:lpstr>
      <vt:lpstr>Montserrat ExtraBold</vt:lpstr>
      <vt:lpstr>Montserrat Medium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Dewa</dc:creator>
  <cp:lastModifiedBy>Neikirk, Peggy</cp:lastModifiedBy>
  <cp:revision>3516</cp:revision>
  <dcterms:created xsi:type="dcterms:W3CDTF">2014-10-14T06:21:58Z</dcterms:created>
  <dcterms:modified xsi:type="dcterms:W3CDTF">2022-10-13T16:05:22Z</dcterms:modified>
  <cp:category>Natural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0x010100BB758B40F6A4E44DB983CEACE293D1BA</vt:lpwstr>
  </property>
</Properties>
</file>