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44"/>
  </p:handoutMasterIdLst>
  <p:sldIdLst>
    <p:sldId id="256" r:id="rId5"/>
    <p:sldId id="303" r:id="rId6"/>
    <p:sldId id="259" r:id="rId7"/>
    <p:sldId id="257" r:id="rId8"/>
    <p:sldId id="323" r:id="rId9"/>
    <p:sldId id="258" r:id="rId10"/>
    <p:sldId id="261" r:id="rId11"/>
    <p:sldId id="301" r:id="rId12"/>
    <p:sldId id="302" r:id="rId13"/>
    <p:sldId id="318" r:id="rId14"/>
    <p:sldId id="320" r:id="rId15"/>
    <p:sldId id="321" r:id="rId16"/>
    <p:sldId id="324" r:id="rId17"/>
    <p:sldId id="309" r:id="rId18"/>
    <p:sldId id="288" r:id="rId19"/>
    <p:sldId id="289" r:id="rId20"/>
    <p:sldId id="311" r:id="rId21"/>
    <p:sldId id="290" r:id="rId22"/>
    <p:sldId id="299" r:id="rId23"/>
    <p:sldId id="284" r:id="rId24"/>
    <p:sldId id="313" r:id="rId25"/>
    <p:sldId id="312" r:id="rId26"/>
    <p:sldId id="319" r:id="rId27"/>
    <p:sldId id="285" r:id="rId28"/>
    <p:sldId id="286" r:id="rId29"/>
    <p:sldId id="306" r:id="rId30"/>
    <p:sldId id="287" r:id="rId31"/>
    <p:sldId id="300" r:id="rId32"/>
    <p:sldId id="317" r:id="rId33"/>
    <p:sldId id="314" r:id="rId34"/>
    <p:sldId id="315" r:id="rId35"/>
    <p:sldId id="316" r:id="rId36"/>
    <p:sldId id="277" r:id="rId37"/>
    <p:sldId id="308" r:id="rId38"/>
    <p:sldId id="278" r:id="rId39"/>
    <p:sldId id="279" r:id="rId40"/>
    <p:sldId id="280" r:id="rId41"/>
    <p:sldId id="281" r:id="rId42"/>
    <p:sldId id="307" r:id="rId4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CBF365-4531-4DF2-B9A8-50C412F88489}" v="14" dt="2023-07-13T16:07:36.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4" autoAdjust="0"/>
    <p:restoredTop sz="94660"/>
  </p:normalViewPr>
  <p:slideViewPr>
    <p:cSldViewPr snapToGrid="0">
      <p:cViewPr varScale="1">
        <p:scale>
          <a:sx n="116" d="100"/>
          <a:sy n="116" d="100"/>
        </p:scale>
        <p:origin x="114"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ter, Justin" userId="4230c888-3507-4c50-a04f-9fc3f326972f" providerId="ADAL" clId="{FCC2C163-21AF-4A1F-8DB3-1B4503802A53}"/>
    <pc:docChg chg="custSel modSld">
      <pc:chgData name="Carter, Justin" userId="4230c888-3507-4c50-a04f-9fc3f326972f" providerId="ADAL" clId="{FCC2C163-21AF-4A1F-8DB3-1B4503802A53}" dt="2023-07-13T18:51:48.511" v="17" actId="20577"/>
      <pc:docMkLst>
        <pc:docMk/>
      </pc:docMkLst>
      <pc:sldChg chg="modSp mod">
        <pc:chgData name="Carter, Justin" userId="4230c888-3507-4c50-a04f-9fc3f326972f" providerId="ADAL" clId="{FCC2C163-21AF-4A1F-8DB3-1B4503802A53}" dt="2023-07-13T18:51:48.511" v="17" actId="20577"/>
        <pc:sldMkLst>
          <pc:docMk/>
          <pc:sldMk cId="279123242" sldId="256"/>
        </pc:sldMkLst>
        <pc:spChg chg="mod">
          <ac:chgData name="Carter, Justin" userId="4230c888-3507-4c50-a04f-9fc3f326972f" providerId="ADAL" clId="{FCC2C163-21AF-4A1F-8DB3-1B4503802A53}" dt="2023-07-13T18:51:48.511" v="17" actId="20577"/>
          <ac:spMkLst>
            <pc:docMk/>
            <pc:sldMk cId="279123242" sldId="256"/>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D49874F-3D83-40D0-84E7-E2E3FF0EAA35}" type="datetimeFigureOut">
              <a:rPr lang="en-US" smtClean="0"/>
              <a:t>7/13/2023</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9EE224BC-4622-4FB6-B621-4EC4712AC45A}" type="slidenum">
              <a:rPr lang="en-US" smtClean="0"/>
              <a:t>‹#›</a:t>
            </a:fld>
            <a:endParaRPr lang="en-US"/>
          </a:p>
        </p:txBody>
      </p:sp>
    </p:spTree>
    <p:extLst>
      <p:ext uri="{BB962C8B-B14F-4D97-AF65-F5344CB8AC3E}">
        <p14:creationId xmlns:p14="http://schemas.microsoft.com/office/powerpoint/2010/main" val="32926293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C3F7D6-7494-41EE-B8C0-0FC21E8D8C2C}"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88121-5507-4AFE-9AB5-DB03C92B714B}" type="slidenum">
              <a:rPr lang="en-US" smtClean="0"/>
              <a:t>‹#›</a:t>
            </a:fld>
            <a:endParaRPr lang="en-US"/>
          </a:p>
        </p:txBody>
      </p:sp>
    </p:spTree>
    <p:extLst>
      <p:ext uri="{BB962C8B-B14F-4D97-AF65-F5344CB8AC3E}">
        <p14:creationId xmlns:p14="http://schemas.microsoft.com/office/powerpoint/2010/main" val="719299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C3F7D6-7494-41EE-B8C0-0FC21E8D8C2C}"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88121-5507-4AFE-9AB5-DB03C92B714B}" type="slidenum">
              <a:rPr lang="en-US" smtClean="0"/>
              <a:t>‹#›</a:t>
            </a:fld>
            <a:endParaRPr lang="en-US"/>
          </a:p>
        </p:txBody>
      </p:sp>
    </p:spTree>
    <p:extLst>
      <p:ext uri="{BB962C8B-B14F-4D97-AF65-F5344CB8AC3E}">
        <p14:creationId xmlns:p14="http://schemas.microsoft.com/office/powerpoint/2010/main" val="2491847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C3F7D6-7494-41EE-B8C0-0FC21E8D8C2C}"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88121-5507-4AFE-9AB5-DB03C92B714B}" type="slidenum">
              <a:rPr lang="en-US" smtClean="0"/>
              <a:t>‹#›</a:t>
            </a:fld>
            <a:endParaRPr lang="en-US"/>
          </a:p>
        </p:txBody>
      </p:sp>
    </p:spTree>
    <p:extLst>
      <p:ext uri="{BB962C8B-B14F-4D97-AF65-F5344CB8AC3E}">
        <p14:creationId xmlns:p14="http://schemas.microsoft.com/office/powerpoint/2010/main" val="1124819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C3F7D6-7494-41EE-B8C0-0FC21E8D8C2C}"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88121-5507-4AFE-9AB5-DB03C92B714B}"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46814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C3F7D6-7494-41EE-B8C0-0FC21E8D8C2C}"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88121-5507-4AFE-9AB5-DB03C92B714B}" type="slidenum">
              <a:rPr lang="en-US" smtClean="0"/>
              <a:t>‹#›</a:t>
            </a:fld>
            <a:endParaRPr lang="en-US"/>
          </a:p>
        </p:txBody>
      </p:sp>
    </p:spTree>
    <p:extLst>
      <p:ext uri="{BB962C8B-B14F-4D97-AF65-F5344CB8AC3E}">
        <p14:creationId xmlns:p14="http://schemas.microsoft.com/office/powerpoint/2010/main" val="35179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4C3F7D6-7494-41EE-B8C0-0FC21E8D8C2C}" type="datetimeFigureOut">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488121-5507-4AFE-9AB5-DB03C92B714B}" type="slidenum">
              <a:rPr lang="en-US" smtClean="0"/>
              <a:t>‹#›</a:t>
            </a:fld>
            <a:endParaRPr lang="en-US"/>
          </a:p>
        </p:txBody>
      </p:sp>
    </p:spTree>
    <p:extLst>
      <p:ext uri="{BB962C8B-B14F-4D97-AF65-F5344CB8AC3E}">
        <p14:creationId xmlns:p14="http://schemas.microsoft.com/office/powerpoint/2010/main" val="227487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4C3F7D6-7494-41EE-B8C0-0FC21E8D8C2C}" type="datetimeFigureOut">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488121-5507-4AFE-9AB5-DB03C92B714B}" type="slidenum">
              <a:rPr lang="en-US" smtClean="0"/>
              <a:t>‹#›</a:t>
            </a:fld>
            <a:endParaRPr lang="en-US"/>
          </a:p>
        </p:txBody>
      </p:sp>
    </p:spTree>
    <p:extLst>
      <p:ext uri="{BB962C8B-B14F-4D97-AF65-F5344CB8AC3E}">
        <p14:creationId xmlns:p14="http://schemas.microsoft.com/office/powerpoint/2010/main" val="121040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3F7D6-7494-41EE-B8C0-0FC21E8D8C2C}"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88121-5507-4AFE-9AB5-DB03C92B714B}" type="slidenum">
              <a:rPr lang="en-US" smtClean="0"/>
              <a:t>‹#›</a:t>
            </a:fld>
            <a:endParaRPr lang="en-US"/>
          </a:p>
        </p:txBody>
      </p:sp>
    </p:spTree>
    <p:extLst>
      <p:ext uri="{BB962C8B-B14F-4D97-AF65-F5344CB8AC3E}">
        <p14:creationId xmlns:p14="http://schemas.microsoft.com/office/powerpoint/2010/main" val="2772371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3F7D6-7494-41EE-B8C0-0FC21E8D8C2C}"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88121-5507-4AFE-9AB5-DB03C92B714B}" type="slidenum">
              <a:rPr lang="en-US" smtClean="0"/>
              <a:t>‹#›</a:t>
            </a:fld>
            <a:endParaRPr lang="en-US"/>
          </a:p>
        </p:txBody>
      </p:sp>
    </p:spTree>
    <p:extLst>
      <p:ext uri="{BB962C8B-B14F-4D97-AF65-F5344CB8AC3E}">
        <p14:creationId xmlns:p14="http://schemas.microsoft.com/office/powerpoint/2010/main" val="28963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3F7D6-7494-41EE-B8C0-0FC21E8D8C2C}"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88121-5507-4AFE-9AB5-DB03C92B714B}" type="slidenum">
              <a:rPr lang="en-US" smtClean="0"/>
              <a:t>‹#›</a:t>
            </a:fld>
            <a:endParaRPr lang="en-US"/>
          </a:p>
        </p:txBody>
      </p:sp>
    </p:spTree>
    <p:extLst>
      <p:ext uri="{BB962C8B-B14F-4D97-AF65-F5344CB8AC3E}">
        <p14:creationId xmlns:p14="http://schemas.microsoft.com/office/powerpoint/2010/main" val="1455876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C3F7D6-7494-41EE-B8C0-0FC21E8D8C2C}"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488121-5507-4AFE-9AB5-DB03C92B714B}" type="slidenum">
              <a:rPr lang="en-US" smtClean="0"/>
              <a:t>‹#›</a:t>
            </a:fld>
            <a:endParaRPr lang="en-US"/>
          </a:p>
        </p:txBody>
      </p:sp>
    </p:spTree>
    <p:extLst>
      <p:ext uri="{BB962C8B-B14F-4D97-AF65-F5344CB8AC3E}">
        <p14:creationId xmlns:p14="http://schemas.microsoft.com/office/powerpoint/2010/main" val="298019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C3F7D6-7494-41EE-B8C0-0FC21E8D8C2C}"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88121-5507-4AFE-9AB5-DB03C92B714B}" type="slidenum">
              <a:rPr lang="en-US" smtClean="0"/>
              <a:t>‹#›</a:t>
            </a:fld>
            <a:endParaRPr lang="en-US"/>
          </a:p>
        </p:txBody>
      </p:sp>
    </p:spTree>
    <p:extLst>
      <p:ext uri="{BB962C8B-B14F-4D97-AF65-F5344CB8AC3E}">
        <p14:creationId xmlns:p14="http://schemas.microsoft.com/office/powerpoint/2010/main" val="2963708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C3F7D6-7494-41EE-B8C0-0FC21E8D8C2C}" type="datetimeFigureOut">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488121-5507-4AFE-9AB5-DB03C92B714B}" type="slidenum">
              <a:rPr lang="en-US" smtClean="0"/>
              <a:t>‹#›</a:t>
            </a:fld>
            <a:endParaRPr lang="en-US"/>
          </a:p>
        </p:txBody>
      </p:sp>
    </p:spTree>
    <p:extLst>
      <p:ext uri="{BB962C8B-B14F-4D97-AF65-F5344CB8AC3E}">
        <p14:creationId xmlns:p14="http://schemas.microsoft.com/office/powerpoint/2010/main" val="167916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C3F7D6-7494-41EE-B8C0-0FC21E8D8C2C}" type="datetimeFigureOut">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488121-5507-4AFE-9AB5-DB03C92B714B}" type="slidenum">
              <a:rPr lang="en-US" smtClean="0"/>
              <a:t>‹#›</a:t>
            </a:fld>
            <a:endParaRPr lang="en-US"/>
          </a:p>
        </p:txBody>
      </p:sp>
    </p:spTree>
    <p:extLst>
      <p:ext uri="{BB962C8B-B14F-4D97-AF65-F5344CB8AC3E}">
        <p14:creationId xmlns:p14="http://schemas.microsoft.com/office/powerpoint/2010/main" val="3155766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3F7D6-7494-41EE-B8C0-0FC21E8D8C2C}" type="datetimeFigureOut">
              <a:rPr lang="en-US" smtClean="0"/>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488121-5507-4AFE-9AB5-DB03C92B714B}" type="slidenum">
              <a:rPr lang="en-US" smtClean="0"/>
              <a:t>‹#›</a:t>
            </a:fld>
            <a:endParaRPr lang="en-US"/>
          </a:p>
        </p:txBody>
      </p:sp>
    </p:spTree>
    <p:extLst>
      <p:ext uri="{BB962C8B-B14F-4D97-AF65-F5344CB8AC3E}">
        <p14:creationId xmlns:p14="http://schemas.microsoft.com/office/powerpoint/2010/main" val="65448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C3F7D6-7494-41EE-B8C0-0FC21E8D8C2C}"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88121-5507-4AFE-9AB5-DB03C92B714B}" type="slidenum">
              <a:rPr lang="en-US" smtClean="0"/>
              <a:t>‹#›</a:t>
            </a:fld>
            <a:endParaRPr lang="en-US"/>
          </a:p>
        </p:txBody>
      </p:sp>
    </p:spTree>
    <p:extLst>
      <p:ext uri="{BB962C8B-B14F-4D97-AF65-F5344CB8AC3E}">
        <p14:creationId xmlns:p14="http://schemas.microsoft.com/office/powerpoint/2010/main" val="201546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C3F7D6-7494-41EE-B8C0-0FC21E8D8C2C}"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488121-5507-4AFE-9AB5-DB03C92B714B}" type="slidenum">
              <a:rPr lang="en-US" smtClean="0"/>
              <a:t>‹#›</a:t>
            </a:fld>
            <a:endParaRPr lang="en-US"/>
          </a:p>
        </p:txBody>
      </p:sp>
    </p:spTree>
    <p:extLst>
      <p:ext uri="{BB962C8B-B14F-4D97-AF65-F5344CB8AC3E}">
        <p14:creationId xmlns:p14="http://schemas.microsoft.com/office/powerpoint/2010/main" val="425104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4C3F7D6-7494-41EE-B8C0-0FC21E8D8C2C}" type="datetimeFigureOut">
              <a:rPr lang="en-US" smtClean="0"/>
              <a:t>7/13/2023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C488121-5507-4AFE-9AB5-DB03C92B714B}" type="slidenum">
              <a:rPr lang="en-US" smtClean="0"/>
              <a:t>‹#›</a:t>
            </a:fld>
            <a:endParaRPr lang="en-US"/>
          </a:p>
        </p:txBody>
      </p:sp>
    </p:spTree>
    <p:extLst>
      <p:ext uri="{BB962C8B-B14F-4D97-AF65-F5344CB8AC3E}">
        <p14:creationId xmlns:p14="http://schemas.microsoft.com/office/powerpoint/2010/main" val="22042723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brady@chasejones.com" TargetMode="External"/><Relationship Id="rId2" Type="http://schemas.openxmlformats.org/officeDocument/2006/relationships/hyperlink" Target="mailto:justin.carter@ctt.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9842" y="2884832"/>
            <a:ext cx="9440034" cy="1088336"/>
          </a:xfrm>
        </p:spPr>
        <p:txBody>
          <a:bodyPr>
            <a:normAutofit fontScale="90000"/>
          </a:bodyPr>
          <a:lstStyle/>
          <a:p>
            <a:pPr>
              <a:lnSpc>
                <a:spcPct val="90000"/>
              </a:lnSpc>
            </a:pPr>
            <a:r>
              <a:rPr lang="en-US" sz="3000">
                <a:solidFill>
                  <a:schemeClr val="bg2"/>
                </a:solidFill>
              </a:rPr>
              <a:t>SURVEY SAYS: ALTA </a:t>
            </a:r>
            <a:r>
              <a:rPr lang="en-US" sz="3000" dirty="0">
                <a:solidFill>
                  <a:schemeClr val="bg2"/>
                </a:solidFill>
              </a:rPr>
              <a:t>SURVEYS, SURVEY EXTENDED COVERAGE, AND RELATED ENDORSEMENTS</a:t>
            </a:r>
          </a:p>
        </p:txBody>
      </p:sp>
      <p:sp>
        <p:nvSpPr>
          <p:cNvPr id="3" name="Subtitle 2"/>
          <p:cNvSpPr>
            <a:spLocks noGrp="1"/>
          </p:cNvSpPr>
          <p:nvPr>
            <p:ph type="subTitle" idx="1"/>
          </p:nvPr>
        </p:nvSpPr>
        <p:spPr>
          <a:xfrm>
            <a:off x="1375982" y="3973167"/>
            <a:ext cx="9573893" cy="1088335"/>
          </a:xfrm>
        </p:spPr>
        <p:txBody>
          <a:bodyPr>
            <a:noAutofit/>
          </a:bodyPr>
          <a:lstStyle/>
          <a:p>
            <a:pPr>
              <a:lnSpc>
                <a:spcPct val="90000"/>
              </a:lnSpc>
            </a:pPr>
            <a:r>
              <a:rPr lang="en-US" sz="1600" dirty="0">
                <a:solidFill>
                  <a:schemeClr val="bg2"/>
                </a:solidFill>
              </a:rPr>
              <a:t>Presented by: </a:t>
            </a:r>
          </a:p>
          <a:p>
            <a:pPr>
              <a:lnSpc>
                <a:spcPct val="90000"/>
              </a:lnSpc>
            </a:pPr>
            <a:r>
              <a:rPr lang="en-US" sz="1600" dirty="0">
                <a:solidFill>
                  <a:schemeClr val="bg2"/>
                </a:solidFill>
              </a:rPr>
              <a:t>Brady McGarry, Professional Land Surveyor, Chase Jones &amp; Associates and </a:t>
            </a:r>
          </a:p>
          <a:p>
            <a:pPr>
              <a:lnSpc>
                <a:spcPct val="90000"/>
              </a:lnSpc>
            </a:pPr>
            <a:r>
              <a:rPr lang="en-US" sz="1600" dirty="0">
                <a:solidFill>
                  <a:schemeClr val="bg2"/>
                </a:solidFill>
              </a:rPr>
              <a:t>Justin Carter, Underwriting Counsel, Chicago Title and </a:t>
            </a:r>
            <a:r>
              <a:rPr lang="en-US" sz="1600" dirty="0" err="1">
                <a:solidFill>
                  <a:schemeClr val="bg2"/>
                </a:solidFill>
              </a:rPr>
              <a:t>Ticor</a:t>
            </a:r>
            <a:r>
              <a:rPr lang="en-US" sz="1600" dirty="0">
                <a:solidFill>
                  <a:schemeClr val="bg2"/>
                </a:solidFill>
              </a:rPr>
              <a:t> Title</a:t>
            </a:r>
          </a:p>
        </p:txBody>
      </p:sp>
    </p:spTree>
    <p:extLst>
      <p:ext uri="{BB962C8B-B14F-4D97-AF65-F5344CB8AC3E}">
        <p14:creationId xmlns:p14="http://schemas.microsoft.com/office/powerpoint/2010/main" val="279123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507" y="-89504"/>
            <a:ext cx="10353762" cy="970450"/>
          </a:xfrm>
        </p:spPr>
        <p:txBody>
          <a:bodyPr/>
          <a:lstStyle/>
          <a:p>
            <a:r>
              <a:rPr lang="en-US" dirty="0"/>
              <a:t>ALTA/NSPS Standards</a:t>
            </a:r>
          </a:p>
        </p:txBody>
      </p:sp>
      <p:sp>
        <p:nvSpPr>
          <p:cNvPr id="3" name="Content Placeholder 2"/>
          <p:cNvSpPr>
            <a:spLocks noGrp="1"/>
          </p:cNvSpPr>
          <p:nvPr>
            <p:ph idx="1"/>
          </p:nvPr>
        </p:nvSpPr>
        <p:spPr>
          <a:xfrm>
            <a:off x="0" y="880946"/>
            <a:ext cx="12192000" cy="5977054"/>
          </a:xfrm>
        </p:spPr>
        <p:txBody>
          <a:bodyPr>
            <a:normAutofit fontScale="92500" lnSpcReduction="20000"/>
          </a:bodyPr>
          <a:lstStyle/>
          <a:p>
            <a:r>
              <a:rPr lang="en-US" sz="1900" dirty="0"/>
              <a:t>Most recent promulgation: 2021</a:t>
            </a:r>
          </a:p>
          <a:p>
            <a:r>
              <a:rPr lang="en-US" sz="1900" dirty="0"/>
              <a:t>Minimum Standards</a:t>
            </a:r>
          </a:p>
          <a:p>
            <a:pPr lvl="1"/>
            <a:r>
              <a:rPr lang="en-US" sz="1900" dirty="0"/>
              <a:t>Fieldwork must meet certain technical measurement standards of precision.  3(E).</a:t>
            </a:r>
          </a:p>
          <a:p>
            <a:pPr lvl="1"/>
            <a:r>
              <a:rPr lang="en-US" sz="1900" dirty="0"/>
              <a:t>Depict </a:t>
            </a:r>
          </a:p>
          <a:p>
            <a:pPr lvl="2"/>
            <a:r>
              <a:rPr lang="en-US" sz="1900" dirty="0"/>
              <a:t>monuments found and set (if required) and boundary lines.  5(A)(</a:t>
            </a:r>
            <a:r>
              <a:rPr lang="en-US" sz="1900" dirty="0" err="1"/>
              <a:t>i</a:t>
            </a:r>
            <a:r>
              <a:rPr lang="en-US" sz="1900" dirty="0"/>
              <a:t>-iii).</a:t>
            </a:r>
          </a:p>
          <a:p>
            <a:pPr lvl="2"/>
            <a:r>
              <a:rPr lang="en-US" sz="1900" dirty="0"/>
              <a:t>adjoining streets, access to a public rights of way, and potential unrecorded rights.  5(B)(ii-v).</a:t>
            </a:r>
          </a:p>
          <a:p>
            <a:pPr lvl="2"/>
            <a:r>
              <a:rPr lang="en-US" sz="1900" dirty="0"/>
              <a:t>evidence of possession, significant improvements within 5 ft. of boundary lines, and potential encroachments into easements or setbacks disclosed in documents, 5(C), and buildings, 5(D).</a:t>
            </a:r>
          </a:p>
          <a:p>
            <a:pPr lvl="2"/>
            <a:r>
              <a:rPr lang="en-US" sz="1900" dirty="0"/>
              <a:t>recorded easements and potential unrecorded easements including utilities and utility locate markings.  5(E)(</a:t>
            </a:r>
            <a:r>
              <a:rPr lang="en-US" sz="1900" dirty="0" err="1"/>
              <a:t>i</a:t>
            </a:r>
            <a:r>
              <a:rPr lang="en-US" sz="1900" dirty="0"/>
              <a:t>-ii).</a:t>
            </a:r>
          </a:p>
          <a:p>
            <a:pPr lvl="2"/>
            <a:r>
              <a:rPr lang="en-US" sz="1900" dirty="0"/>
              <a:t>surface evidence of utilities including utility locate markings, and also utility poles within 10 ft. of boundary lines.  5(E)(iii-iv).</a:t>
            </a:r>
          </a:p>
          <a:p>
            <a:pPr lvl="2"/>
            <a:r>
              <a:rPr lang="en-US" sz="1900" dirty="0"/>
              <a:t>boundary lines with labeled courses, point of beginning, and point of commencement if applicable.  6(B)(iii).</a:t>
            </a:r>
          </a:p>
          <a:p>
            <a:pPr lvl="2"/>
            <a:r>
              <a:rPr lang="en-US" sz="1900" dirty="0"/>
              <a:t>any lack of contiguity (gaps, gores, and overlaps) between the subject property and </a:t>
            </a:r>
            <a:r>
              <a:rPr lang="en-US" sz="1900" dirty="0" err="1"/>
              <a:t>adjoiners</a:t>
            </a:r>
            <a:r>
              <a:rPr lang="en-US" sz="1900" dirty="0"/>
              <a:t>.  6(B)(vii).</a:t>
            </a:r>
          </a:p>
          <a:p>
            <a:pPr lvl="2"/>
            <a:r>
              <a:rPr lang="en-US" sz="1900" dirty="0"/>
              <a:t>building locations labelled perpendicular to property lines.  6(B)(ix).</a:t>
            </a:r>
          </a:p>
          <a:p>
            <a:pPr lvl="2"/>
            <a:r>
              <a:rPr lang="en-US" sz="1900" dirty="0"/>
              <a:t>locations of </a:t>
            </a:r>
            <a:r>
              <a:rPr lang="en-US" sz="1900" dirty="0" err="1"/>
              <a:t>plottable</a:t>
            </a:r>
            <a:r>
              <a:rPr lang="en-US" sz="1900" dirty="0"/>
              <a:t> easements.  6(C)(</a:t>
            </a:r>
            <a:r>
              <a:rPr lang="en-US" sz="1900" dirty="0" err="1"/>
              <a:t>i</a:t>
            </a:r>
            <a:r>
              <a:rPr lang="en-US" sz="1900" dirty="0"/>
              <a:t>).</a:t>
            </a:r>
          </a:p>
          <a:p>
            <a:pPr lvl="1"/>
            <a:r>
              <a:rPr lang="en-US" sz="1900" dirty="0"/>
              <a:t>North arrow, legend, and certification to the insured (buyer/borrower), title company, and the lender.  6(D) &amp; 7.</a:t>
            </a:r>
          </a:p>
          <a:p>
            <a:r>
              <a:rPr lang="en-US" sz="1900" dirty="0"/>
              <a:t>Optional Table A Items – often required for specific endorsements</a:t>
            </a:r>
          </a:p>
          <a:p>
            <a:pPr lvl="2"/>
            <a:endParaRPr lang="en-US" dirty="0"/>
          </a:p>
        </p:txBody>
      </p:sp>
    </p:spTree>
    <p:extLst>
      <p:ext uri="{BB962C8B-B14F-4D97-AF65-F5344CB8AC3E}">
        <p14:creationId xmlns:p14="http://schemas.microsoft.com/office/powerpoint/2010/main" val="3411096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A</a:t>
            </a:r>
          </a:p>
        </p:txBody>
      </p:sp>
      <p:sp>
        <p:nvSpPr>
          <p:cNvPr id="3" name="Content Placeholder 2"/>
          <p:cNvSpPr>
            <a:spLocks noGrp="1"/>
          </p:cNvSpPr>
          <p:nvPr>
            <p:ph idx="1"/>
          </p:nvPr>
        </p:nvSpPr>
        <p:spPr/>
        <p:txBody>
          <a:bodyPr/>
          <a:lstStyle/>
          <a:p>
            <a:r>
              <a:rPr lang="en-US" dirty="0"/>
              <a:t>Table A is essentially a request to the surveyor to include certain Items on the survey</a:t>
            </a:r>
          </a:p>
          <a:p>
            <a:r>
              <a:rPr lang="en-US" dirty="0"/>
              <a:t>Requests are communicated by the customer checking Items on Table A</a:t>
            </a:r>
          </a:p>
          <a:p>
            <a:r>
              <a:rPr lang="en-US" dirty="0"/>
              <a:t>Some Items are dictated by lender requirements and others by title insurance requirements</a:t>
            </a:r>
          </a:p>
          <a:p>
            <a:r>
              <a:rPr lang="en-US" dirty="0"/>
              <a:t>Title insurance requirements correlate with specific endorsements</a:t>
            </a:r>
          </a:p>
          <a:p>
            <a:endParaRPr lang="en-US" dirty="0"/>
          </a:p>
        </p:txBody>
      </p:sp>
    </p:spTree>
    <p:extLst>
      <p:ext uri="{BB962C8B-B14F-4D97-AF65-F5344CB8AC3E}">
        <p14:creationId xmlns:p14="http://schemas.microsoft.com/office/powerpoint/2010/main" val="2128870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87942" y="0"/>
            <a:ext cx="5038928" cy="6858000"/>
          </a:xfrm>
        </p:spPr>
      </p:pic>
      <p:sp>
        <p:nvSpPr>
          <p:cNvPr id="22" name="Title 1"/>
          <p:cNvSpPr>
            <a:spLocks noGrp="1"/>
          </p:cNvSpPr>
          <p:nvPr>
            <p:ph type="title"/>
          </p:nvPr>
        </p:nvSpPr>
        <p:spPr>
          <a:xfrm>
            <a:off x="6923313" y="783770"/>
            <a:ext cx="4344243" cy="796279"/>
          </a:xfrm>
        </p:spPr>
        <p:txBody>
          <a:bodyPr>
            <a:normAutofit fontScale="90000"/>
          </a:bodyPr>
          <a:lstStyle/>
          <a:p>
            <a:r>
              <a:rPr lang="en-US" dirty="0"/>
              <a:t>Table A Commonly Requested Items</a:t>
            </a:r>
            <a:br>
              <a:rPr lang="en-US" dirty="0"/>
            </a:br>
            <a:endParaRPr lang="en-US" dirty="0"/>
          </a:p>
        </p:txBody>
      </p:sp>
    </p:spTree>
    <p:extLst>
      <p:ext uri="{BB962C8B-B14F-4D97-AF65-F5344CB8AC3E}">
        <p14:creationId xmlns:p14="http://schemas.microsoft.com/office/powerpoint/2010/main" val="3520181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787942" y="0"/>
            <a:ext cx="5038928" cy="6858000"/>
          </a:xfrm>
        </p:spPr>
      </p:pic>
      <p:sp>
        <p:nvSpPr>
          <p:cNvPr id="22" name="Title 1"/>
          <p:cNvSpPr>
            <a:spLocks noGrp="1"/>
          </p:cNvSpPr>
          <p:nvPr>
            <p:ph type="title"/>
          </p:nvPr>
        </p:nvSpPr>
        <p:spPr>
          <a:xfrm>
            <a:off x="6923313" y="783770"/>
            <a:ext cx="4344243" cy="796279"/>
          </a:xfrm>
        </p:spPr>
        <p:txBody>
          <a:bodyPr>
            <a:normAutofit fontScale="90000"/>
          </a:bodyPr>
          <a:lstStyle/>
          <a:p>
            <a:r>
              <a:rPr lang="en-US" dirty="0"/>
              <a:t>Table A Commonly Requested Items</a:t>
            </a:r>
            <a:br>
              <a:rPr lang="en-US" dirty="0"/>
            </a:br>
            <a:endParaRPr lang="en-US" dirty="0"/>
          </a:p>
        </p:txBody>
      </p:sp>
    </p:spTree>
    <p:extLst>
      <p:ext uri="{BB962C8B-B14F-4D97-AF65-F5344CB8AC3E}">
        <p14:creationId xmlns:p14="http://schemas.microsoft.com/office/powerpoint/2010/main" val="3393230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383" y="0"/>
            <a:ext cx="10353762" cy="970450"/>
          </a:xfrm>
        </p:spPr>
        <p:txBody>
          <a:bodyPr/>
          <a:lstStyle/>
          <a:p>
            <a:r>
              <a:rPr lang="en-US" dirty="0"/>
              <a:t>Endorsements and ALTA Surveys</a:t>
            </a:r>
          </a:p>
        </p:txBody>
      </p:sp>
      <p:sp>
        <p:nvSpPr>
          <p:cNvPr id="3" name="Content Placeholder 2"/>
          <p:cNvSpPr>
            <a:spLocks noGrp="1"/>
          </p:cNvSpPr>
          <p:nvPr>
            <p:ph idx="1"/>
          </p:nvPr>
        </p:nvSpPr>
        <p:spPr>
          <a:xfrm>
            <a:off x="0" y="825190"/>
            <a:ext cx="12054468" cy="5943601"/>
          </a:xfrm>
        </p:spPr>
        <p:txBody>
          <a:bodyPr>
            <a:normAutofit fontScale="92500" lnSpcReduction="10000"/>
          </a:bodyPr>
          <a:lstStyle/>
          <a:p>
            <a:r>
              <a:rPr lang="en-US" dirty="0"/>
              <a:t>Endorsements that will be covered</a:t>
            </a:r>
          </a:p>
          <a:p>
            <a:pPr lvl="1"/>
            <a:r>
              <a:rPr lang="en-US" dirty="0"/>
              <a:t>Zoning Endorsements – OTIRO 203s</a:t>
            </a:r>
          </a:p>
          <a:p>
            <a:pPr lvl="1"/>
            <a:r>
              <a:rPr lang="en-US" dirty="0"/>
              <a:t>Covenants, Conditions, Private Rights, Encroachments - OTIRO 209 series</a:t>
            </a:r>
          </a:p>
          <a:p>
            <a:pPr lvl="1"/>
            <a:r>
              <a:rPr lang="en-US" dirty="0"/>
              <a:t>Access Endorsements – OTIRO 217s</a:t>
            </a:r>
          </a:p>
          <a:p>
            <a:pPr lvl="1"/>
            <a:r>
              <a:rPr lang="en-US" dirty="0"/>
              <a:t>Contiguity Endorsements – OTIRO 219s</a:t>
            </a:r>
          </a:p>
          <a:p>
            <a:pPr lvl="1"/>
            <a:r>
              <a:rPr lang="en-US" dirty="0"/>
              <a:t>Same as Survey Endorsements – OTIRO 225s</a:t>
            </a:r>
          </a:p>
          <a:p>
            <a:pPr lvl="1"/>
            <a:r>
              <a:rPr lang="en-US" dirty="0"/>
              <a:t>Encroachment Endorsements – OTIRO 228s</a:t>
            </a:r>
          </a:p>
          <a:p>
            <a:r>
              <a:rPr lang="en-US" dirty="0"/>
              <a:t>Table A Items that will be covered</a:t>
            </a:r>
          </a:p>
          <a:p>
            <a:pPr lvl="1"/>
            <a:r>
              <a:rPr lang="en-US" dirty="0"/>
              <a:t>Substantial features observed in the process of conducting fieldwork in addition to those required in Sec. 5.  Item 8.</a:t>
            </a:r>
          </a:p>
          <a:p>
            <a:pPr lvl="1"/>
            <a:r>
              <a:rPr lang="en-US" dirty="0"/>
              <a:t>List zoning requirements supplied to the surveyor, Item 6(a), and depict setbacks, if no interpretation required by the surveyor, Item 6(b).</a:t>
            </a:r>
          </a:p>
          <a:p>
            <a:pPr lvl="1"/>
            <a:r>
              <a:rPr lang="en-US" dirty="0"/>
              <a:t>Dimensions, square footage, and height of buildings.  Item 7(a) - (c).</a:t>
            </a:r>
          </a:p>
          <a:p>
            <a:pPr lvl="1"/>
            <a:r>
              <a:rPr lang="en-US" dirty="0"/>
              <a:t>Parking spaces.  Item 9.</a:t>
            </a:r>
          </a:p>
          <a:p>
            <a:pPr lvl="1"/>
            <a:r>
              <a:rPr lang="en-US" dirty="0"/>
              <a:t>Appurtenant easements.  Item 18.</a:t>
            </a:r>
          </a:p>
          <a:p>
            <a:pPr lvl="1"/>
            <a:r>
              <a:rPr lang="en-US" dirty="0"/>
              <a:t>Location of utilities on or serving the property as determined by plans or locate markings.  Item 11.</a:t>
            </a:r>
          </a:p>
          <a:p>
            <a:r>
              <a:rPr lang="en-US" dirty="0"/>
              <a:t>Also several minimum standards will be covered</a:t>
            </a:r>
          </a:p>
          <a:p>
            <a:pPr lvl="1"/>
            <a:endParaRPr lang="en-US" dirty="0"/>
          </a:p>
          <a:p>
            <a:endParaRPr lang="en-US" dirty="0"/>
          </a:p>
        </p:txBody>
      </p:sp>
    </p:spTree>
    <p:extLst>
      <p:ext uri="{BB962C8B-B14F-4D97-AF65-F5344CB8AC3E}">
        <p14:creationId xmlns:p14="http://schemas.microsoft.com/office/powerpoint/2010/main" val="314478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44" y="144965"/>
            <a:ext cx="11463454" cy="1587483"/>
          </a:xfrm>
        </p:spPr>
        <p:txBody>
          <a:bodyPr/>
          <a:lstStyle/>
          <a:p>
            <a:r>
              <a:rPr lang="en-US" dirty="0"/>
              <a:t>209 Series and Encroachment Endorsements</a:t>
            </a:r>
          </a:p>
        </p:txBody>
      </p:sp>
      <p:sp>
        <p:nvSpPr>
          <p:cNvPr id="3" name="Content Placeholder 2"/>
          <p:cNvSpPr>
            <a:spLocks noGrp="1"/>
          </p:cNvSpPr>
          <p:nvPr>
            <p:ph idx="1"/>
          </p:nvPr>
        </p:nvSpPr>
        <p:spPr>
          <a:xfrm>
            <a:off x="401444" y="1248937"/>
            <a:ext cx="11140068" cy="5118409"/>
          </a:xfrm>
        </p:spPr>
        <p:txBody>
          <a:bodyPr>
            <a:normAutofit fontScale="92500" lnSpcReduction="20000"/>
          </a:bodyPr>
          <a:lstStyle/>
          <a:p>
            <a:endParaRPr lang="en-US" dirty="0"/>
          </a:p>
          <a:p>
            <a:r>
              <a:rPr lang="en-US" dirty="0"/>
              <a:t>Minimum Standards</a:t>
            </a:r>
          </a:p>
          <a:p>
            <a:pPr lvl="1"/>
            <a:r>
              <a:rPr lang="en-US" dirty="0"/>
              <a:t>boundary lines.  5(A)(iii).</a:t>
            </a:r>
          </a:p>
          <a:p>
            <a:pPr lvl="1"/>
            <a:r>
              <a:rPr lang="en-US" dirty="0"/>
              <a:t>potential unrecorded rights.  5(B)(v).</a:t>
            </a:r>
          </a:p>
          <a:p>
            <a:pPr lvl="1"/>
            <a:r>
              <a:rPr lang="en-US" dirty="0"/>
              <a:t>evidence of possession, significant improvements within 5 ft. of boundary lines, buildings, and potential encroachments into easements or setbacks disclosed in documents, 5(C), and buildings 5(D).</a:t>
            </a:r>
          </a:p>
          <a:p>
            <a:pPr lvl="1"/>
            <a:r>
              <a:rPr lang="en-US" dirty="0"/>
              <a:t>recorded easements and potential unrecorded easements including utilities and utility locate markings.  5(E)(</a:t>
            </a:r>
            <a:r>
              <a:rPr lang="en-US" dirty="0" err="1"/>
              <a:t>i</a:t>
            </a:r>
            <a:r>
              <a:rPr lang="en-US" dirty="0"/>
              <a:t>-ii).</a:t>
            </a:r>
          </a:p>
          <a:p>
            <a:pPr lvl="1"/>
            <a:r>
              <a:rPr lang="en-US" dirty="0"/>
              <a:t>surface evidence of utilities including utility locate markings and also utility poles within 10 ft. of boundary lines.  5(E)(iii-iv).</a:t>
            </a:r>
          </a:p>
          <a:p>
            <a:pPr lvl="1"/>
            <a:r>
              <a:rPr lang="en-US" dirty="0"/>
              <a:t>boundary lines with labeled courses, point of beginning, and point of commencement if applicable.  6(B)(iii).</a:t>
            </a:r>
          </a:p>
          <a:p>
            <a:pPr lvl="1"/>
            <a:r>
              <a:rPr lang="en-US" dirty="0"/>
              <a:t>building locations labelled perpendicular to property lines.  6(B)(ix).</a:t>
            </a:r>
          </a:p>
          <a:p>
            <a:pPr lvl="1"/>
            <a:r>
              <a:rPr lang="en-US" dirty="0"/>
              <a:t>locations of plottable easements.  6(C)(</a:t>
            </a:r>
            <a:r>
              <a:rPr lang="en-US" dirty="0" err="1"/>
              <a:t>i</a:t>
            </a:r>
            <a:r>
              <a:rPr lang="en-US" dirty="0"/>
              <a:t>).</a:t>
            </a:r>
          </a:p>
          <a:p>
            <a:r>
              <a:rPr lang="en-US" dirty="0"/>
              <a:t>Table A Items</a:t>
            </a:r>
          </a:p>
          <a:p>
            <a:pPr lvl="1"/>
            <a:r>
              <a:rPr lang="en-US" dirty="0"/>
              <a:t>Substantial features observed in the process of conducting fieldwork in addition to those required in Sec. 5.  Item 8.</a:t>
            </a:r>
          </a:p>
          <a:p>
            <a:pPr marL="450000" lvl="1" indent="0">
              <a:buNone/>
            </a:pPr>
            <a:endParaRPr lang="en-US" dirty="0"/>
          </a:p>
          <a:p>
            <a:pPr lvl="1"/>
            <a:endParaRPr lang="en-US" dirty="0"/>
          </a:p>
        </p:txBody>
      </p:sp>
    </p:spTree>
    <p:extLst>
      <p:ext uri="{BB962C8B-B14F-4D97-AF65-F5344CB8AC3E}">
        <p14:creationId xmlns:p14="http://schemas.microsoft.com/office/powerpoint/2010/main" val="525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289" y="124375"/>
            <a:ext cx="10353762" cy="970450"/>
          </a:xfrm>
        </p:spPr>
        <p:txBody>
          <a:bodyPr>
            <a:normAutofit/>
          </a:bodyPr>
          <a:lstStyle/>
          <a:p>
            <a:r>
              <a:rPr lang="en-US" dirty="0"/>
              <a:t>ALTA Survey – without Table A Items</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061" y="1094825"/>
            <a:ext cx="8682218" cy="5620978"/>
          </a:xfrm>
          <a:prstGeom prst="rect">
            <a:avLst/>
          </a:prstGeom>
        </p:spPr>
      </p:pic>
    </p:spTree>
    <p:extLst>
      <p:ext uri="{BB962C8B-B14F-4D97-AF65-F5344CB8AC3E}">
        <p14:creationId xmlns:p14="http://schemas.microsoft.com/office/powerpoint/2010/main" val="2373925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289" y="124375"/>
            <a:ext cx="10353762" cy="970450"/>
          </a:xfrm>
        </p:spPr>
        <p:txBody>
          <a:bodyPr>
            <a:normAutofit/>
          </a:bodyPr>
          <a:lstStyle/>
          <a:p>
            <a:r>
              <a:rPr lang="en-US" dirty="0"/>
              <a:t>ALTA Survey with “Normal” Table A Items</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952" y="992459"/>
            <a:ext cx="8924435" cy="5783162"/>
          </a:xfrm>
          <a:prstGeom prst="rect">
            <a:avLst/>
          </a:prstGeom>
        </p:spPr>
      </p:pic>
    </p:spTree>
    <p:extLst>
      <p:ext uri="{BB962C8B-B14F-4D97-AF65-F5344CB8AC3E}">
        <p14:creationId xmlns:p14="http://schemas.microsoft.com/office/powerpoint/2010/main" val="3606141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080" y="278488"/>
            <a:ext cx="10353762" cy="970450"/>
          </a:xfrm>
        </p:spPr>
        <p:txBody>
          <a:bodyPr/>
          <a:lstStyle/>
          <a:p>
            <a:r>
              <a:rPr lang="en-US" dirty="0"/>
              <a:t>OTIRO 209 Series</a:t>
            </a:r>
          </a:p>
        </p:txBody>
      </p:sp>
      <p:sp>
        <p:nvSpPr>
          <p:cNvPr id="3" name="Content Placeholder 2"/>
          <p:cNvSpPr>
            <a:spLocks noGrp="1"/>
          </p:cNvSpPr>
          <p:nvPr>
            <p:ph idx="1"/>
          </p:nvPr>
        </p:nvSpPr>
        <p:spPr>
          <a:xfrm>
            <a:off x="100361" y="1248938"/>
            <a:ext cx="11887200" cy="5475248"/>
          </a:xfrm>
        </p:spPr>
        <p:txBody>
          <a:bodyPr>
            <a:normAutofit lnSpcReduction="10000"/>
          </a:bodyPr>
          <a:lstStyle/>
          <a:p>
            <a:pPr lvl="0"/>
            <a:r>
              <a:rPr lang="en-US" dirty="0">
                <a:effectLst/>
              </a:rPr>
              <a:t>Disclaimer</a:t>
            </a:r>
            <a:r>
              <a:rPr lang="en-US" dirty="0">
                <a:effectLst/>
                <a:sym typeface="Wingdings" panose="05000000000000000000" pitchFamily="2" charset="2"/>
              </a:rPr>
              <a:t>—this is a very broad summary of the 209 series</a:t>
            </a:r>
            <a:endParaRPr lang="en-US" dirty="0">
              <a:effectLst/>
            </a:endParaRPr>
          </a:p>
          <a:p>
            <a:pPr lvl="0"/>
            <a:r>
              <a:rPr lang="en-US" dirty="0">
                <a:effectLst/>
              </a:rPr>
              <a:t>Generally, insures against loss or damage caused by violations of covenants, conditions, and restrictions unless exception is taken in policy.</a:t>
            </a:r>
          </a:p>
          <a:p>
            <a:pPr lvl="0"/>
            <a:r>
              <a:rPr lang="en-US" dirty="0">
                <a:effectLst/>
              </a:rPr>
              <a:t>Varying definitions of improvement.</a:t>
            </a:r>
          </a:p>
          <a:p>
            <a:pPr lvl="1"/>
            <a:r>
              <a:rPr lang="en-US" dirty="0" err="1">
                <a:effectLst/>
              </a:rPr>
              <a:t>Eg</a:t>
            </a:r>
            <a:r>
              <a:rPr lang="en-US" dirty="0">
                <a:effectLst/>
              </a:rPr>
              <a:t>. 209.2-06—a building, structure located on the surface of the Land, road, walkway, driveway . . . That by law constitutes real property but excluding crops, lawn, shrubbery, or trees.</a:t>
            </a:r>
          </a:p>
          <a:p>
            <a:pPr lvl="1"/>
            <a:r>
              <a:rPr lang="en-US" dirty="0" err="1">
                <a:effectLst/>
              </a:rPr>
              <a:t>Eg</a:t>
            </a:r>
            <a:r>
              <a:rPr lang="en-US" dirty="0">
                <a:effectLst/>
              </a:rPr>
              <a:t>. 209.3-06—includes lawn shrubbery, or trees affixed to the Land at Date of Policy. </a:t>
            </a:r>
          </a:p>
          <a:p>
            <a:pPr lvl="0"/>
            <a:r>
              <a:rPr lang="en-US" dirty="0">
                <a:effectLst/>
              </a:rPr>
              <a:t>If the endorsement covers damage to future improvements, we require a site plan of the contemplated development.</a:t>
            </a:r>
          </a:p>
          <a:p>
            <a:pPr lvl="0"/>
            <a:r>
              <a:rPr lang="en-US" dirty="0">
                <a:effectLst/>
              </a:rPr>
              <a:t>Note—Not all violations of covenants are survey matters</a:t>
            </a:r>
          </a:p>
          <a:p>
            <a:pPr lvl="1"/>
            <a:r>
              <a:rPr lang="en-US" dirty="0" err="1">
                <a:effectLst/>
              </a:rPr>
              <a:t>Eg</a:t>
            </a:r>
            <a:r>
              <a:rPr lang="en-US" dirty="0">
                <a:effectLst/>
              </a:rPr>
              <a:t>. Use violations or style and design violations</a:t>
            </a:r>
          </a:p>
          <a:p>
            <a:pPr lvl="0"/>
            <a:r>
              <a:rPr lang="en-US" dirty="0">
                <a:effectLst/>
              </a:rPr>
              <a:t>Note—Some endorsements in the 209 series also offer coverage for matters that are strictly title, not survey</a:t>
            </a:r>
          </a:p>
          <a:p>
            <a:pPr lvl="1"/>
            <a:r>
              <a:rPr lang="en-US" dirty="0" err="1">
                <a:effectLst/>
              </a:rPr>
              <a:t>Eg</a:t>
            </a:r>
            <a:r>
              <a:rPr lang="en-US" dirty="0">
                <a:effectLst/>
              </a:rPr>
              <a:t>. exercise of an option to purchase, right of first refusal, or right of prior approval</a:t>
            </a:r>
          </a:p>
          <a:p>
            <a:pPr lvl="1"/>
            <a:r>
              <a:rPr lang="en-US" dirty="0" err="1">
                <a:effectLst/>
              </a:rPr>
              <a:t>Eg</a:t>
            </a:r>
            <a:r>
              <a:rPr lang="en-US" dirty="0">
                <a:effectLst/>
              </a:rPr>
              <a:t>. damage caused by exercise of surface mineral extraction rights</a:t>
            </a:r>
          </a:p>
          <a:p>
            <a:pPr lvl="1"/>
            <a:endParaRPr lang="en-US" dirty="0">
              <a:effectLst/>
            </a:endParaRPr>
          </a:p>
          <a:p>
            <a:pPr lvl="1"/>
            <a:endParaRPr lang="en-US" dirty="0">
              <a:effectLst/>
            </a:endParaRPr>
          </a:p>
          <a:p>
            <a:pPr lvl="1"/>
            <a:endParaRPr lang="en-US" dirty="0"/>
          </a:p>
        </p:txBody>
      </p:sp>
    </p:spTree>
    <p:extLst>
      <p:ext uri="{BB962C8B-B14F-4D97-AF65-F5344CB8AC3E}">
        <p14:creationId xmlns:p14="http://schemas.microsoft.com/office/powerpoint/2010/main" val="11006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52400"/>
            <a:ext cx="10353762" cy="970450"/>
          </a:xfrm>
        </p:spPr>
        <p:txBody>
          <a:bodyPr/>
          <a:lstStyle/>
          <a:p>
            <a:r>
              <a:rPr lang="en-US" dirty="0"/>
              <a:t>Encroachment Endorsements</a:t>
            </a:r>
          </a:p>
        </p:txBody>
      </p:sp>
      <p:sp>
        <p:nvSpPr>
          <p:cNvPr id="3" name="Content Placeholder 2"/>
          <p:cNvSpPr>
            <a:spLocks noGrp="1"/>
          </p:cNvSpPr>
          <p:nvPr>
            <p:ph idx="1"/>
          </p:nvPr>
        </p:nvSpPr>
        <p:spPr>
          <a:xfrm>
            <a:off x="323385" y="892098"/>
            <a:ext cx="7917366" cy="5720575"/>
          </a:xfrm>
        </p:spPr>
        <p:txBody>
          <a:bodyPr>
            <a:normAutofit fontScale="77500" lnSpcReduction="20000"/>
          </a:bodyPr>
          <a:lstStyle/>
          <a:p>
            <a:r>
              <a:rPr lang="en-US" dirty="0">
                <a:effectLst/>
              </a:rPr>
              <a:t>Endorsement 228-06 Easement Damage or Forced Removal – </a:t>
            </a:r>
          </a:p>
          <a:p>
            <a:pPr lvl="1"/>
            <a:r>
              <a:rPr lang="en-US" dirty="0">
                <a:effectLst/>
              </a:rPr>
              <a:t>Insures against loss caused by damage to a building or enforced removal of an improvement because of an encroachment in the enumerated easement</a:t>
            </a:r>
          </a:p>
          <a:p>
            <a:pPr marL="36900" indent="0">
              <a:buNone/>
            </a:pPr>
            <a:r>
              <a:rPr lang="en-US" dirty="0">
                <a:effectLst/>
              </a:rPr>
              <a:t> </a:t>
            </a:r>
          </a:p>
          <a:p>
            <a:r>
              <a:rPr lang="en-US" dirty="0">
                <a:effectLst/>
              </a:rPr>
              <a:t>Endorsement 228.1-06 and 228.1 Encroachments Boundaries &amp; Easements – </a:t>
            </a:r>
          </a:p>
          <a:p>
            <a:pPr lvl="1"/>
            <a:r>
              <a:rPr lang="en-US" dirty="0">
                <a:effectLst/>
              </a:rPr>
              <a:t>Insures against loss caused by encroachments of improvements on or off the land or into easements</a:t>
            </a:r>
          </a:p>
          <a:p>
            <a:pPr lvl="1"/>
            <a:r>
              <a:rPr lang="en-US" dirty="0">
                <a:effectLst/>
              </a:rPr>
              <a:t>Improvements = existing buildings</a:t>
            </a:r>
          </a:p>
          <a:p>
            <a:pPr marL="36900" indent="0">
              <a:buNone/>
            </a:pPr>
            <a:r>
              <a:rPr lang="en-US" dirty="0">
                <a:effectLst/>
              </a:rPr>
              <a:t> </a:t>
            </a:r>
          </a:p>
          <a:p>
            <a:r>
              <a:rPr lang="en-US" dirty="0">
                <a:effectLst/>
              </a:rPr>
              <a:t>Endorsement 228.2-06 Encroachment Boundaries and Easements, Described Improvements </a:t>
            </a:r>
          </a:p>
          <a:p>
            <a:pPr lvl="1"/>
            <a:r>
              <a:rPr lang="en-US" dirty="0">
                <a:effectLst/>
              </a:rPr>
              <a:t>Insures against loss caused by encroachments of improvements on or off the land or into easements</a:t>
            </a:r>
          </a:p>
          <a:p>
            <a:pPr lvl="1"/>
            <a:r>
              <a:rPr lang="en-US" dirty="0">
                <a:effectLst/>
              </a:rPr>
              <a:t>Improvements = what we define as improvement in the endorsement</a:t>
            </a:r>
          </a:p>
          <a:p>
            <a:endParaRPr lang="en-US" dirty="0">
              <a:effectLst/>
            </a:endParaRPr>
          </a:p>
          <a:p>
            <a:r>
              <a:rPr lang="en-US" dirty="0">
                <a:effectLst/>
              </a:rPr>
              <a:t>Endorsement 228.3-06 Encroachments Boundaries &amp; Easements Land Under Development – </a:t>
            </a:r>
          </a:p>
          <a:p>
            <a:pPr lvl="1"/>
            <a:r>
              <a:rPr lang="en-US" dirty="0">
                <a:effectLst/>
              </a:rPr>
              <a:t>Insures against loss caused by encroachments of </a:t>
            </a:r>
            <a:r>
              <a:rPr lang="en-US" u="sng" dirty="0">
                <a:effectLst/>
              </a:rPr>
              <a:t>current or future improvements</a:t>
            </a:r>
            <a:r>
              <a:rPr lang="en-US" dirty="0">
                <a:effectLst/>
              </a:rPr>
              <a:t> on or off the land or into easements</a:t>
            </a:r>
          </a:p>
          <a:p>
            <a:pPr lvl="1"/>
            <a:r>
              <a:rPr lang="en-US" dirty="0">
                <a:effectLst/>
              </a:rPr>
              <a:t>Improvements = more broadly defined.  Includes building, structure, or paved area. </a:t>
            </a:r>
          </a:p>
          <a:p>
            <a:pPr lvl="1"/>
            <a:r>
              <a:rPr lang="en-US" dirty="0">
                <a:effectLst/>
              </a:rPr>
              <a:t>We require an ALTA survey and site plans.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7613" y="1533697"/>
            <a:ext cx="3139944" cy="4605251"/>
          </a:xfrm>
          <a:prstGeom prst="rect">
            <a:avLst/>
          </a:prstGeom>
        </p:spPr>
      </p:pic>
    </p:spTree>
    <p:extLst>
      <p:ext uri="{BB962C8B-B14F-4D97-AF65-F5344CB8AC3E}">
        <p14:creationId xmlns:p14="http://schemas.microsoft.com/office/powerpoint/2010/main" val="225629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Roadmap</a:t>
            </a:r>
          </a:p>
        </p:txBody>
      </p:sp>
      <p:sp>
        <p:nvSpPr>
          <p:cNvPr id="3" name="Content Placeholder 2"/>
          <p:cNvSpPr>
            <a:spLocks noGrp="1"/>
          </p:cNvSpPr>
          <p:nvPr>
            <p:ph idx="1"/>
          </p:nvPr>
        </p:nvSpPr>
        <p:spPr>
          <a:xfrm>
            <a:off x="913795" y="1732449"/>
            <a:ext cx="10727220" cy="4510089"/>
          </a:xfrm>
        </p:spPr>
        <p:txBody>
          <a:bodyPr>
            <a:normAutofit/>
          </a:bodyPr>
          <a:lstStyle/>
          <a:p>
            <a:r>
              <a:rPr lang="en-US" sz="2400" dirty="0"/>
              <a:t>When is a survey required?</a:t>
            </a:r>
          </a:p>
          <a:p>
            <a:r>
              <a:rPr lang="en-US" sz="2400" dirty="0"/>
              <a:t>The Mechanics of Survey Coverage</a:t>
            </a:r>
          </a:p>
          <a:p>
            <a:r>
              <a:rPr lang="en-US" sz="2400" dirty="0"/>
              <a:t>What is an ALTA/NSPS Survey?</a:t>
            </a:r>
          </a:p>
          <a:p>
            <a:pPr lvl="1"/>
            <a:r>
              <a:rPr lang="en-US" sz="2400" dirty="0"/>
              <a:t>Minimum Standards</a:t>
            </a:r>
          </a:p>
          <a:p>
            <a:pPr lvl="1"/>
            <a:r>
              <a:rPr lang="en-US" sz="2400" dirty="0"/>
              <a:t>Table A Optional Items</a:t>
            </a:r>
          </a:p>
          <a:p>
            <a:r>
              <a:rPr lang="en-US" sz="2600" dirty="0"/>
              <a:t>Discussion of Related Endorsements and Table A Items</a:t>
            </a:r>
            <a:endParaRPr lang="en-US" sz="2400" dirty="0"/>
          </a:p>
        </p:txBody>
      </p:sp>
    </p:spTree>
    <p:extLst>
      <p:ext uri="{BB962C8B-B14F-4D97-AF65-F5344CB8AC3E}">
        <p14:creationId xmlns:p14="http://schemas.microsoft.com/office/powerpoint/2010/main" val="204253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Zoning Endorsements – 203s</a:t>
            </a:r>
          </a:p>
        </p:txBody>
      </p:sp>
      <p:sp>
        <p:nvSpPr>
          <p:cNvPr id="3" name="Content Placeholder 2"/>
          <p:cNvSpPr>
            <a:spLocks noGrp="1"/>
          </p:cNvSpPr>
          <p:nvPr>
            <p:ph idx="1"/>
          </p:nvPr>
        </p:nvSpPr>
        <p:spPr/>
        <p:txBody>
          <a:bodyPr>
            <a:normAutofit/>
          </a:bodyPr>
          <a:lstStyle/>
          <a:p>
            <a:r>
              <a:rPr lang="en-US" dirty="0"/>
              <a:t>Minimum Standards</a:t>
            </a:r>
          </a:p>
          <a:p>
            <a:pPr lvl="1"/>
            <a:r>
              <a:rPr lang="en-US" dirty="0"/>
              <a:t>Location of buildings 5(D) and building locations labelled perpendicular to property lines.  6(B)(ix).</a:t>
            </a:r>
          </a:p>
          <a:p>
            <a:r>
              <a:rPr lang="en-US" dirty="0"/>
              <a:t>Table A Items that may be necessary</a:t>
            </a:r>
          </a:p>
          <a:p>
            <a:pPr lvl="1"/>
            <a:r>
              <a:rPr lang="en-US" dirty="0"/>
              <a:t>List zoning requirements supplied to the surveyor, Item 6(a), and depict setbacks, if no interpretation required by the surveyor, Item 6(b).</a:t>
            </a:r>
          </a:p>
          <a:p>
            <a:pPr lvl="1"/>
            <a:r>
              <a:rPr lang="en-US" dirty="0"/>
              <a:t>Dimensions, square footage, and height of buildings.  Item 7(a) - (c).</a:t>
            </a:r>
          </a:p>
          <a:p>
            <a:pPr lvl="1"/>
            <a:r>
              <a:rPr lang="en-US" dirty="0"/>
              <a:t>Parking spaces.  Item 9.</a:t>
            </a:r>
          </a:p>
          <a:p>
            <a:pPr lvl="1"/>
            <a:r>
              <a:rPr lang="en-US" dirty="0"/>
              <a:t>Gross land area.  Item 4.</a:t>
            </a:r>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48162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A – Item 6(a) &amp; (b)</a:t>
            </a:r>
          </a:p>
        </p:txBody>
      </p:sp>
      <p:sp>
        <p:nvSpPr>
          <p:cNvPr id="3" name="Content Placeholder 2"/>
          <p:cNvSpPr>
            <a:spLocks noGrp="1"/>
          </p:cNvSpPr>
          <p:nvPr>
            <p:ph idx="1"/>
          </p:nvPr>
        </p:nvSpPr>
        <p:spPr>
          <a:xfrm>
            <a:off x="825630" y="1856016"/>
            <a:ext cx="3894651" cy="498391"/>
          </a:xfrm>
        </p:spPr>
        <p:txBody>
          <a:bodyPr/>
          <a:lstStyle/>
          <a:p>
            <a:r>
              <a:rPr lang="en-US" dirty="0"/>
              <a:t>Note for 6(a)</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9812" y="2354407"/>
            <a:ext cx="2876595" cy="4211150"/>
          </a:xfrm>
          <a:prstGeom prst="rect">
            <a:avLst/>
          </a:prstGeom>
        </p:spPr>
      </p:pic>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30" y="2438400"/>
            <a:ext cx="4585748" cy="2481018"/>
          </a:xfrm>
          <a:prstGeom prst="rect">
            <a:avLst/>
          </a:prstGeom>
        </p:spPr>
      </p:pic>
      <p:sp>
        <p:nvSpPr>
          <p:cNvPr id="7" name="Content Placeholder 2"/>
          <p:cNvSpPr txBox="1">
            <a:spLocks/>
          </p:cNvSpPr>
          <p:nvPr/>
        </p:nvSpPr>
        <p:spPr>
          <a:xfrm>
            <a:off x="7372906" y="1856015"/>
            <a:ext cx="3894651" cy="49839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dirty="0"/>
              <a:t>On map for 6(b)</a:t>
            </a:r>
          </a:p>
        </p:txBody>
      </p:sp>
    </p:spTree>
    <p:extLst>
      <p:ext uri="{BB962C8B-B14F-4D97-AF65-F5344CB8AC3E}">
        <p14:creationId xmlns:p14="http://schemas.microsoft.com/office/powerpoint/2010/main" val="2163500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A - Item 7</a:t>
            </a:r>
          </a:p>
        </p:txBody>
      </p:sp>
      <p:sp>
        <p:nvSpPr>
          <p:cNvPr id="3" name="Content Placeholder 2"/>
          <p:cNvSpPr>
            <a:spLocks noGrp="1"/>
          </p:cNvSpPr>
          <p:nvPr>
            <p:ph idx="1"/>
          </p:nvPr>
        </p:nvSpPr>
        <p:spPr>
          <a:xfrm>
            <a:off x="7077027" y="1469778"/>
            <a:ext cx="4045383" cy="434101"/>
          </a:xfrm>
        </p:spPr>
        <p:txBody>
          <a:bodyPr>
            <a:normAutofit/>
          </a:bodyPr>
          <a:lstStyle/>
          <a:p>
            <a:r>
              <a:rPr lang="en-US" dirty="0"/>
              <a:t>With Item 7(a), 7(b)(1), &amp; 7(c)</a:t>
            </a:r>
          </a:p>
        </p:txBody>
      </p:sp>
      <p:sp>
        <p:nvSpPr>
          <p:cNvPr id="4" name="Content Placeholder 2"/>
          <p:cNvSpPr txBox="1">
            <a:spLocks/>
          </p:cNvSpPr>
          <p:nvPr/>
        </p:nvSpPr>
        <p:spPr>
          <a:xfrm>
            <a:off x="1077548" y="1469778"/>
            <a:ext cx="4045383" cy="434101"/>
          </a:xfrm>
          <a:prstGeom prst="rect">
            <a:avLst/>
          </a:prstGeom>
          <a:effectLst>
            <a:outerShdw blurRad="25400" dir="17880000">
              <a:srgbClr val="000000">
                <a:alpha val="46000"/>
              </a:srgbClr>
            </a:outerShdw>
          </a:effectLst>
        </p:spPr>
        <p:txBody>
          <a:bodyPr vert="horz" lIns="91440" tIns="45720" rIns="91440" bIns="45720" rtlCol="0" anchor="t">
            <a:normAutofit fontScale="925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dirty="0"/>
              <a:t>Without Item 7(a), 7(b)(1), &amp; 7(c)</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977" y="1903879"/>
            <a:ext cx="3239958" cy="4954121"/>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838" y="1903878"/>
            <a:ext cx="3241759" cy="4954121"/>
          </a:xfrm>
          <a:prstGeom prst="rect">
            <a:avLst/>
          </a:prstGeom>
        </p:spPr>
      </p:pic>
    </p:spTree>
    <p:extLst>
      <p:ext uri="{BB962C8B-B14F-4D97-AF65-F5344CB8AC3E}">
        <p14:creationId xmlns:p14="http://schemas.microsoft.com/office/powerpoint/2010/main" val="2759310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A - Item 9</a:t>
            </a:r>
          </a:p>
        </p:txBody>
      </p:sp>
      <p:sp>
        <p:nvSpPr>
          <p:cNvPr id="3" name="Content Placeholder 2"/>
          <p:cNvSpPr>
            <a:spLocks noGrp="1"/>
          </p:cNvSpPr>
          <p:nvPr>
            <p:ph idx="1"/>
          </p:nvPr>
        </p:nvSpPr>
        <p:spPr>
          <a:xfrm>
            <a:off x="7077027" y="1469778"/>
            <a:ext cx="4045383" cy="434101"/>
          </a:xfrm>
        </p:spPr>
        <p:txBody>
          <a:bodyPr>
            <a:normAutofit/>
          </a:bodyPr>
          <a:lstStyle/>
          <a:p>
            <a:r>
              <a:rPr lang="en-US" dirty="0"/>
              <a:t>Shown on map</a:t>
            </a:r>
          </a:p>
        </p:txBody>
      </p:sp>
      <p:sp>
        <p:nvSpPr>
          <p:cNvPr id="4" name="Content Placeholder 2"/>
          <p:cNvSpPr txBox="1">
            <a:spLocks/>
          </p:cNvSpPr>
          <p:nvPr/>
        </p:nvSpPr>
        <p:spPr>
          <a:xfrm>
            <a:off x="1077548" y="1469778"/>
            <a:ext cx="4045383" cy="43410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dirty="0"/>
              <a:t>Noted on map</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2002" y="1857469"/>
            <a:ext cx="4770712" cy="5000531"/>
          </a:xfrm>
          <a:prstGeom prst="rect">
            <a:avLst/>
          </a:prstGeom>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039" y="1993557"/>
            <a:ext cx="5034219" cy="1669412"/>
          </a:xfrm>
          <a:prstGeom prst="rect">
            <a:avLst/>
          </a:prstGeom>
        </p:spPr>
      </p:pic>
    </p:spTree>
    <p:extLst>
      <p:ext uri="{BB962C8B-B14F-4D97-AF65-F5344CB8AC3E}">
        <p14:creationId xmlns:p14="http://schemas.microsoft.com/office/powerpoint/2010/main" val="2386918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Zoning Endorsements</a:t>
            </a:r>
          </a:p>
        </p:txBody>
      </p:sp>
      <p:sp>
        <p:nvSpPr>
          <p:cNvPr id="3" name="Content Placeholder 2"/>
          <p:cNvSpPr>
            <a:spLocks noGrp="1"/>
          </p:cNvSpPr>
          <p:nvPr>
            <p:ph idx="1"/>
          </p:nvPr>
        </p:nvSpPr>
        <p:spPr/>
        <p:txBody>
          <a:bodyPr/>
          <a:lstStyle/>
          <a:p>
            <a:r>
              <a:rPr lang="en-US" dirty="0">
                <a:effectLst/>
              </a:rPr>
              <a:t>Endorsement 203-06 Zoning Unimproved Land and 203 Zoning – </a:t>
            </a:r>
          </a:p>
          <a:p>
            <a:pPr lvl="1"/>
            <a:r>
              <a:rPr lang="en-US" dirty="0">
                <a:effectLst/>
              </a:rPr>
              <a:t>Insures against loss caused by failing to report the correct zoning classification and allowed uses.</a:t>
            </a:r>
          </a:p>
          <a:p>
            <a:pPr lvl="1"/>
            <a:r>
              <a:rPr lang="en-US" dirty="0">
                <a:effectLst/>
              </a:rPr>
              <a:t>Typical requirements are a letter from the appropriate government authority or zoning report that </a:t>
            </a:r>
          </a:p>
          <a:p>
            <a:pPr lvl="2"/>
            <a:r>
              <a:rPr lang="en-US" dirty="0">
                <a:effectLst/>
              </a:rPr>
              <a:t>states the zoning classification for this property and </a:t>
            </a:r>
          </a:p>
          <a:p>
            <a:pPr lvl="2"/>
            <a:r>
              <a:rPr lang="en-US" dirty="0">
                <a:effectLst/>
              </a:rPr>
              <a:t>the types of uses that are permitted in under this classification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4289" y="3917235"/>
            <a:ext cx="3662103" cy="2026364"/>
          </a:xfrm>
          <a:prstGeom prst="rect">
            <a:avLst/>
          </a:prstGeom>
        </p:spPr>
      </p:pic>
    </p:spTree>
    <p:extLst>
      <p:ext uri="{BB962C8B-B14F-4D97-AF65-F5344CB8AC3E}">
        <p14:creationId xmlns:p14="http://schemas.microsoft.com/office/powerpoint/2010/main" val="158739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Zoning Endorsements</a:t>
            </a:r>
          </a:p>
        </p:txBody>
      </p:sp>
      <p:sp>
        <p:nvSpPr>
          <p:cNvPr id="3" name="Content Placeholder 2"/>
          <p:cNvSpPr>
            <a:spLocks noGrp="1"/>
          </p:cNvSpPr>
          <p:nvPr>
            <p:ph idx="1"/>
          </p:nvPr>
        </p:nvSpPr>
        <p:spPr/>
        <p:txBody>
          <a:bodyPr/>
          <a:lstStyle/>
          <a:p>
            <a:r>
              <a:rPr lang="en-US" dirty="0">
                <a:effectLst/>
              </a:rPr>
              <a:t>Endorsement 203.1-06 Zoning Improved Land and 203.1 Zoning Completed Structure –</a:t>
            </a:r>
          </a:p>
          <a:p>
            <a:pPr lvl="1"/>
            <a:r>
              <a:rPr lang="en-US" dirty="0">
                <a:effectLst/>
              </a:rPr>
              <a:t>Insures against loss caused by failing to report the correct zoning classification and allowed uses.</a:t>
            </a:r>
          </a:p>
          <a:p>
            <a:pPr lvl="1"/>
            <a:r>
              <a:rPr lang="en-US" dirty="0">
                <a:effectLst/>
              </a:rPr>
              <a:t>Typical requirements are a letter from the appropriate government authority or zoning report that </a:t>
            </a:r>
          </a:p>
          <a:p>
            <a:pPr lvl="2"/>
            <a:r>
              <a:rPr lang="en-US" dirty="0">
                <a:effectLst/>
              </a:rPr>
              <a:t>states the zoning classification for this property and </a:t>
            </a:r>
          </a:p>
          <a:p>
            <a:pPr lvl="2"/>
            <a:r>
              <a:rPr lang="en-US" dirty="0">
                <a:effectLst/>
              </a:rPr>
              <a:t>the types of uses that are permitted in under this classification</a:t>
            </a:r>
          </a:p>
          <a:p>
            <a:pPr lvl="1"/>
            <a:r>
              <a:rPr lang="en-US" dirty="0">
                <a:effectLst/>
              </a:rPr>
              <a:t>Additional requirements include checking that the items listed in paragraph 2 of the 203.1-06 or paragraph 3 of the 203.1 of the endorsement comply with the current zoning classification.</a:t>
            </a:r>
          </a:p>
          <a:p>
            <a:endParaRPr lang="en-US" dirty="0"/>
          </a:p>
        </p:txBody>
      </p:sp>
    </p:spTree>
    <p:extLst>
      <p:ext uri="{BB962C8B-B14F-4D97-AF65-F5344CB8AC3E}">
        <p14:creationId xmlns:p14="http://schemas.microsoft.com/office/powerpoint/2010/main" val="262333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Zoning Endorsements</a:t>
            </a:r>
          </a:p>
        </p:txBody>
      </p:sp>
      <p:sp>
        <p:nvSpPr>
          <p:cNvPr id="3" name="Content Placeholder 2"/>
          <p:cNvSpPr>
            <a:spLocks noGrp="1"/>
          </p:cNvSpPr>
          <p:nvPr>
            <p:ph idx="1"/>
          </p:nvPr>
        </p:nvSpPr>
        <p:spPr/>
        <p:txBody>
          <a:bodyPr>
            <a:normAutofit lnSpcReduction="10000"/>
          </a:bodyPr>
          <a:lstStyle/>
          <a:p>
            <a:r>
              <a:rPr lang="en-US" dirty="0"/>
              <a:t>Endorsement 203.1-06 Paragraph 2</a:t>
            </a:r>
          </a:p>
          <a:p>
            <a:r>
              <a:rPr lang="en-US" dirty="0"/>
              <a:t>2. The Company further insures against loss or damage sustained by the Insured by reason of a final decree of a court of competent jurisdiction . . . requiring the removal or alteration of the structure, because, at Date of Policy, the zoning ordinances and amendments have been violated with respect to any of the following matters:</a:t>
            </a:r>
          </a:p>
          <a:p>
            <a:pPr lvl="1"/>
            <a:r>
              <a:rPr lang="en-US" dirty="0"/>
              <a:t>a. Area, width, or depth of the Land as a building site for the structure</a:t>
            </a:r>
          </a:p>
          <a:p>
            <a:pPr lvl="1"/>
            <a:r>
              <a:rPr lang="en-US" dirty="0"/>
              <a:t>b. Floor space area of the structure</a:t>
            </a:r>
          </a:p>
          <a:p>
            <a:pPr lvl="1"/>
            <a:r>
              <a:rPr lang="en-US" dirty="0"/>
              <a:t>c. Setback of the structure from the property lines of the Land</a:t>
            </a:r>
          </a:p>
          <a:p>
            <a:pPr lvl="1"/>
            <a:r>
              <a:rPr lang="en-US" dirty="0"/>
              <a:t>d. Height of the structure, or</a:t>
            </a:r>
          </a:p>
          <a:p>
            <a:pPr lvl="1"/>
            <a:r>
              <a:rPr lang="en-US" dirty="0"/>
              <a:t>e. Number of parking spaces.</a:t>
            </a:r>
          </a:p>
          <a:p>
            <a:r>
              <a:rPr lang="en-US" dirty="0"/>
              <a:t>Similar but not identical to 203.1 paragraph 3</a:t>
            </a:r>
          </a:p>
        </p:txBody>
      </p:sp>
    </p:spTree>
    <p:extLst>
      <p:ext uri="{BB962C8B-B14F-4D97-AF65-F5344CB8AC3E}">
        <p14:creationId xmlns:p14="http://schemas.microsoft.com/office/powerpoint/2010/main" val="313542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Zoning Endorsements</a:t>
            </a:r>
          </a:p>
        </p:txBody>
      </p:sp>
      <p:sp>
        <p:nvSpPr>
          <p:cNvPr id="3" name="Content Placeholder 2"/>
          <p:cNvSpPr>
            <a:spLocks noGrp="1"/>
          </p:cNvSpPr>
          <p:nvPr>
            <p:ph idx="1"/>
          </p:nvPr>
        </p:nvSpPr>
        <p:spPr/>
        <p:txBody>
          <a:bodyPr/>
          <a:lstStyle/>
          <a:p>
            <a:r>
              <a:rPr lang="en-US" dirty="0">
                <a:effectLst/>
              </a:rPr>
              <a:t>Endorsement 203.2-06 and 203.2 Zoning Land Under Development – </a:t>
            </a:r>
          </a:p>
          <a:p>
            <a:pPr lvl="1"/>
            <a:r>
              <a:rPr lang="en-US" dirty="0">
                <a:effectLst/>
              </a:rPr>
              <a:t>Insures against loss caused by failing to report the correct zoning classification and allowed uses.</a:t>
            </a:r>
          </a:p>
          <a:p>
            <a:pPr lvl="1"/>
            <a:r>
              <a:rPr lang="en-US" dirty="0">
                <a:effectLst/>
              </a:rPr>
              <a:t>Typical requirements are a letter from the appropriate government authority or zoning report that </a:t>
            </a:r>
          </a:p>
          <a:p>
            <a:pPr lvl="2"/>
            <a:r>
              <a:rPr lang="en-US" dirty="0">
                <a:effectLst/>
              </a:rPr>
              <a:t>states the zoning classification for this property and </a:t>
            </a:r>
          </a:p>
          <a:p>
            <a:pPr lvl="2"/>
            <a:r>
              <a:rPr lang="en-US" dirty="0">
                <a:effectLst/>
              </a:rPr>
              <a:t>the types of uses that are permitted in under this classification</a:t>
            </a:r>
          </a:p>
          <a:p>
            <a:pPr lvl="1"/>
            <a:r>
              <a:rPr lang="en-US" dirty="0">
                <a:effectLst/>
              </a:rPr>
              <a:t>Additional requirements include checking that the items listed in paragraph 3 of the endorsement comply with the current zoning classification and</a:t>
            </a:r>
          </a:p>
          <a:p>
            <a:pPr lvl="1"/>
            <a:r>
              <a:rPr lang="en-US" dirty="0">
                <a:effectLst/>
              </a:rPr>
              <a:t>Checking that the items listed in paragraph 3 of the endorsement comply with the </a:t>
            </a:r>
            <a:r>
              <a:rPr lang="en-US" u="sng" dirty="0">
                <a:effectLst/>
              </a:rPr>
              <a:t>site plan</a:t>
            </a:r>
            <a:r>
              <a:rPr lang="en-US" dirty="0">
                <a:effectLst/>
              </a:rPr>
              <a:t> for the proposed building</a:t>
            </a:r>
          </a:p>
          <a:p>
            <a:endParaRPr lang="en-US" dirty="0"/>
          </a:p>
        </p:txBody>
      </p:sp>
    </p:spTree>
    <p:extLst>
      <p:ext uri="{BB962C8B-B14F-4D97-AF65-F5344CB8AC3E}">
        <p14:creationId xmlns:p14="http://schemas.microsoft.com/office/powerpoint/2010/main" val="22920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Endorsements</a:t>
            </a:r>
          </a:p>
        </p:txBody>
      </p:sp>
      <p:sp>
        <p:nvSpPr>
          <p:cNvPr id="3" name="Content Placeholder 2"/>
          <p:cNvSpPr>
            <a:spLocks noGrp="1"/>
          </p:cNvSpPr>
          <p:nvPr>
            <p:ph idx="1"/>
          </p:nvPr>
        </p:nvSpPr>
        <p:spPr/>
        <p:txBody>
          <a:bodyPr>
            <a:normAutofit/>
          </a:bodyPr>
          <a:lstStyle/>
          <a:p>
            <a:r>
              <a:rPr lang="en-US" dirty="0"/>
              <a:t>Minimum Standards </a:t>
            </a:r>
          </a:p>
          <a:p>
            <a:pPr lvl="1"/>
            <a:r>
              <a:rPr lang="en-US" dirty="0"/>
              <a:t>adjoining streets and access to a public rights of way.  5(B)(ii-iv).</a:t>
            </a:r>
          </a:p>
          <a:p>
            <a:pPr lvl="1"/>
            <a:r>
              <a:rPr lang="en-US" dirty="0"/>
              <a:t>any lack of contiguity (gaps, gores, and overlaps) between the subject property and </a:t>
            </a:r>
            <a:r>
              <a:rPr lang="en-US" dirty="0" err="1"/>
              <a:t>adjoiners</a:t>
            </a:r>
            <a:r>
              <a:rPr lang="en-US" dirty="0"/>
              <a:t>.  6(B)(vii).</a:t>
            </a:r>
          </a:p>
          <a:p>
            <a:pPr lvl="1"/>
            <a:r>
              <a:rPr lang="en-US" dirty="0"/>
              <a:t>surface evidence of utilities including utility locate markings and also utility poles within 10 ft. of boundary lines.  5(E)(iii-iv).  (Sort of)</a:t>
            </a:r>
          </a:p>
          <a:p>
            <a:r>
              <a:rPr lang="en-US" dirty="0"/>
              <a:t>Table A Items</a:t>
            </a:r>
          </a:p>
          <a:p>
            <a:pPr lvl="1"/>
            <a:r>
              <a:rPr lang="en-US" dirty="0"/>
              <a:t>Appurtenant easements.  Item 18.</a:t>
            </a:r>
          </a:p>
          <a:p>
            <a:pPr lvl="1"/>
            <a:r>
              <a:rPr lang="en-US" dirty="0"/>
              <a:t>Location of utilities on or serving the property as determined by plans or locate markings.  Item 11.</a:t>
            </a:r>
          </a:p>
        </p:txBody>
      </p:sp>
    </p:spTree>
    <p:extLst>
      <p:ext uri="{BB962C8B-B14F-4D97-AF65-F5344CB8AC3E}">
        <p14:creationId xmlns:p14="http://schemas.microsoft.com/office/powerpoint/2010/main" val="195224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420" y="2238894"/>
            <a:ext cx="10353762" cy="970450"/>
          </a:xfrm>
        </p:spPr>
        <p:txBody>
          <a:bodyPr/>
          <a:lstStyle/>
          <a:p>
            <a:r>
              <a:rPr lang="en-US" dirty="0"/>
              <a:t>Survey Access and Contiguity Issue</a:t>
            </a:r>
          </a:p>
        </p:txBody>
      </p:sp>
    </p:spTree>
    <p:extLst>
      <p:ext uri="{BB962C8B-B14F-4D97-AF65-F5344CB8AC3E}">
        <p14:creationId xmlns:p14="http://schemas.microsoft.com/office/powerpoint/2010/main" val="260528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do I need a Survey?</a:t>
            </a:r>
          </a:p>
        </p:txBody>
      </p:sp>
      <p:sp>
        <p:nvSpPr>
          <p:cNvPr id="3" name="Content Placeholder 2"/>
          <p:cNvSpPr>
            <a:spLocks noGrp="1"/>
          </p:cNvSpPr>
          <p:nvPr>
            <p:ph idx="1"/>
          </p:nvPr>
        </p:nvSpPr>
        <p:spPr/>
        <p:txBody>
          <a:bodyPr>
            <a:normAutofit fontScale="92500" lnSpcReduction="20000"/>
          </a:bodyPr>
          <a:lstStyle/>
          <a:p>
            <a:r>
              <a:rPr lang="en-US" dirty="0"/>
              <a:t>Variations per underwriter</a:t>
            </a:r>
          </a:p>
          <a:p>
            <a:r>
              <a:rPr lang="en-US" dirty="0"/>
              <a:t>Always: Owner’s Extended Policies</a:t>
            </a:r>
          </a:p>
          <a:p>
            <a:r>
              <a:rPr lang="en-US" dirty="0"/>
              <a:t>Generally: Lender’s Extended Policies insuring $1,000,000 or more</a:t>
            </a:r>
          </a:p>
          <a:p>
            <a:pPr lvl="1"/>
            <a:r>
              <a:rPr lang="en-US" dirty="0"/>
              <a:t>Exceptions on a case by case basis</a:t>
            </a:r>
          </a:p>
          <a:p>
            <a:pPr lvl="1"/>
            <a:r>
              <a:rPr lang="en-US" dirty="0"/>
              <a:t>No exceptions for farm and ranch land</a:t>
            </a:r>
          </a:p>
          <a:p>
            <a:pPr lvl="1"/>
            <a:r>
              <a:rPr lang="en-US" dirty="0"/>
              <a:t>Typically, no exceptions for new construction</a:t>
            </a:r>
          </a:p>
          <a:p>
            <a:r>
              <a:rPr lang="en-US" dirty="0"/>
              <a:t>Several Endorsements (maybe):</a:t>
            </a:r>
          </a:p>
          <a:p>
            <a:pPr lvl="1"/>
            <a:r>
              <a:rPr lang="en-US" dirty="0"/>
              <a:t>Covenants, Conditions, Restrictions, Private Rights, Minerals – 209 series</a:t>
            </a:r>
          </a:p>
          <a:p>
            <a:pPr lvl="1"/>
            <a:r>
              <a:rPr lang="en-US" dirty="0"/>
              <a:t>Contiguity - 219s</a:t>
            </a:r>
          </a:p>
          <a:p>
            <a:pPr lvl="1"/>
            <a:r>
              <a:rPr lang="en-US" dirty="0"/>
              <a:t>Access  - 217s</a:t>
            </a:r>
          </a:p>
          <a:p>
            <a:pPr lvl="1"/>
            <a:r>
              <a:rPr lang="en-US" dirty="0"/>
              <a:t>Same as Survey - 225 (it has survey in the title)</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8191" y="785464"/>
            <a:ext cx="1469496" cy="2210123"/>
          </a:xfrm>
          <a:prstGeom prst="rect">
            <a:avLst/>
          </a:prstGeom>
        </p:spPr>
      </p:pic>
    </p:spTree>
    <p:extLst>
      <p:ext uri="{BB962C8B-B14F-4D97-AF65-F5344CB8AC3E}">
        <p14:creationId xmlns:p14="http://schemas.microsoft.com/office/powerpoint/2010/main" val="293897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101" y="1754659"/>
            <a:ext cx="3633491" cy="2257167"/>
          </a:xfrm>
        </p:spPr>
        <p:txBody>
          <a:bodyPr>
            <a:normAutofit/>
          </a:bodyPr>
          <a:lstStyle/>
          <a:p>
            <a:r>
              <a:rPr lang="en-US" dirty="0"/>
              <a:t>Plat was done in 1988.</a:t>
            </a:r>
          </a:p>
          <a:p>
            <a:pPr marL="36900" indent="0">
              <a:buNone/>
            </a:pPr>
            <a:endParaRPr lang="en-US" dirty="0"/>
          </a:p>
        </p:txBody>
      </p:sp>
      <p:sp>
        <p:nvSpPr>
          <p:cNvPr id="7" name="Title 1"/>
          <p:cNvSpPr txBox="1">
            <a:spLocks/>
          </p:cNvSpPr>
          <p:nvPr/>
        </p:nvSpPr>
        <p:spPr>
          <a:xfrm>
            <a:off x="478171" y="453080"/>
            <a:ext cx="3235353" cy="970450"/>
          </a:xfrm>
          <a:prstGeom prst="rect">
            <a:avLst/>
          </a:prstGeom>
          <a:effectLst>
            <a:outerShdw blurRad="25400" dir="17880000">
              <a:srgbClr val="000000">
                <a:alpha val="46000"/>
              </a:srgbClr>
            </a:outerShdw>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Survey Issue</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861" y="318780"/>
            <a:ext cx="7981837" cy="6428485"/>
          </a:xfrm>
          <a:prstGeom prst="rect">
            <a:avLst/>
          </a:prstGeom>
        </p:spPr>
      </p:pic>
    </p:spTree>
    <p:extLst>
      <p:ext uri="{BB962C8B-B14F-4D97-AF65-F5344CB8AC3E}">
        <p14:creationId xmlns:p14="http://schemas.microsoft.com/office/powerpoint/2010/main" val="4007992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102" y="1754659"/>
            <a:ext cx="3337310" cy="2257167"/>
          </a:xfrm>
        </p:spPr>
        <p:txBody>
          <a:bodyPr>
            <a:normAutofit/>
          </a:bodyPr>
          <a:lstStyle/>
          <a:p>
            <a:r>
              <a:rPr lang="en-US" dirty="0"/>
              <a:t>City </a:t>
            </a:r>
            <a:r>
              <a:rPr lang="en-US" dirty="0" err="1"/>
              <a:t>monumented</a:t>
            </a:r>
            <a:r>
              <a:rPr lang="en-US" dirty="0"/>
              <a:t> the Street in 1992.</a:t>
            </a:r>
          </a:p>
          <a:p>
            <a:pPr marL="36900" indent="0">
              <a:buNone/>
            </a:pPr>
            <a:endParaRPr lang="en-US" dirty="0"/>
          </a:p>
        </p:txBody>
      </p:sp>
      <p:sp>
        <p:nvSpPr>
          <p:cNvPr id="7" name="Title 1"/>
          <p:cNvSpPr txBox="1">
            <a:spLocks/>
          </p:cNvSpPr>
          <p:nvPr/>
        </p:nvSpPr>
        <p:spPr>
          <a:xfrm>
            <a:off x="478171" y="453080"/>
            <a:ext cx="3235353" cy="970450"/>
          </a:xfrm>
          <a:prstGeom prst="rect">
            <a:avLst/>
          </a:prstGeom>
          <a:effectLst>
            <a:outerShdw blurRad="25400" dir="17880000">
              <a:srgbClr val="000000">
                <a:alpha val="46000"/>
              </a:srgbClr>
            </a:outerShdw>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Survey Issue</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1975" y="387179"/>
            <a:ext cx="8238121" cy="6203092"/>
          </a:xfrm>
          <a:prstGeom prst="rect">
            <a:avLst/>
          </a:prstGeom>
        </p:spPr>
      </p:pic>
    </p:spTree>
    <p:extLst>
      <p:ext uri="{BB962C8B-B14F-4D97-AF65-F5344CB8AC3E}">
        <p14:creationId xmlns:p14="http://schemas.microsoft.com/office/powerpoint/2010/main" val="3891601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101" y="1754659"/>
            <a:ext cx="3633491" cy="774357"/>
          </a:xfrm>
        </p:spPr>
        <p:txBody>
          <a:bodyPr>
            <a:normAutofit lnSpcReduction="10000"/>
          </a:bodyPr>
          <a:lstStyle/>
          <a:p>
            <a:r>
              <a:rPr lang="en-US" dirty="0"/>
              <a:t>Detail on ALTA/NSPS Land Title Survey.</a:t>
            </a:r>
          </a:p>
          <a:p>
            <a:pPr marL="36900" indent="0">
              <a:buNone/>
            </a:pPr>
            <a:endParaRPr lang="en-US" dirty="0"/>
          </a:p>
        </p:txBody>
      </p:sp>
      <p:sp>
        <p:nvSpPr>
          <p:cNvPr id="7" name="Title 1"/>
          <p:cNvSpPr txBox="1">
            <a:spLocks/>
          </p:cNvSpPr>
          <p:nvPr/>
        </p:nvSpPr>
        <p:spPr>
          <a:xfrm>
            <a:off x="478171" y="453080"/>
            <a:ext cx="3235353" cy="970450"/>
          </a:xfrm>
          <a:prstGeom prst="rect">
            <a:avLst/>
          </a:prstGeom>
          <a:effectLst>
            <a:outerShdw blurRad="25400" dir="17880000">
              <a:srgbClr val="000000">
                <a:alpha val="46000"/>
              </a:srgbClr>
            </a:outerShdw>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Survey Issue</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3524" y="453080"/>
            <a:ext cx="8148962" cy="6099438"/>
          </a:xfrm>
          <a:prstGeom prst="rect">
            <a:avLst/>
          </a:prstGeom>
        </p:spPr>
      </p:pic>
    </p:spTree>
    <p:extLst>
      <p:ext uri="{BB962C8B-B14F-4D97-AF65-F5344CB8AC3E}">
        <p14:creationId xmlns:p14="http://schemas.microsoft.com/office/powerpoint/2010/main" val="705712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Endorsements</a:t>
            </a:r>
          </a:p>
        </p:txBody>
      </p:sp>
      <p:sp>
        <p:nvSpPr>
          <p:cNvPr id="3" name="Content Placeholder 2"/>
          <p:cNvSpPr>
            <a:spLocks noGrp="1"/>
          </p:cNvSpPr>
          <p:nvPr>
            <p:ph idx="1"/>
          </p:nvPr>
        </p:nvSpPr>
        <p:spPr/>
        <p:txBody>
          <a:bodyPr>
            <a:normAutofit fontScale="92500" lnSpcReduction="20000"/>
          </a:bodyPr>
          <a:lstStyle/>
          <a:p>
            <a:r>
              <a:rPr lang="en-US" dirty="0">
                <a:effectLst/>
              </a:rPr>
              <a:t>Endorsement 217-06 Access and Entry – </a:t>
            </a:r>
          </a:p>
          <a:p>
            <a:pPr lvl="1"/>
            <a:r>
              <a:rPr lang="en-US" dirty="0">
                <a:effectLst/>
              </a:rPr>
              <a:t>Insures that the property abuts a publically dedicated, open road, with no obstructions or obstacles to access (cub cuts in place, no gaps).  </a:t>
            </a:r>
          </a:p>
          <a:p>
            <a:pPr lvl="1"/>
            <a:r>
              <a:rPr lang="en-US" dirty="0">
                <a:effectLst/>
              </a:rPr>
              <a:t>Two elements of coverage – </a:t>
            </a:r>
          </a:p>
          <a:p>
            <a:pPr lvl="2"/>
            <a:r>
              <a:rPr lang="en-US" dirty="0">
                <a:effectLst/>
              </a:rPr>
              <a:t>Legal access from abutting a publically dedicated right of way</a:t>
            </a:r>
          </a:p>
          <a:p>
            <a:pPr lvl="2"/>
            <a:r>
              <a:rPr lang="en-US" dirty="0">
                <a:effectLst/>
              </a:rPr>
              <a:t>Physical access without obstruction</a:t>
            </a:r>
          </a:p>
          <a:p>
            <a:r>
              <a:rPr lang="en-US" dirty="0">
                <a:effectLst/>
              </a:rPr>
              <a:t>Compare to Covered Risk 4</a:t>
            </a:r>
          </a:p>
          <a:p>
            <a:pPr lvl="1"/>
            <a:r>
              <a:rPr lang="en-US" dirty="0">
                <a:effectLst/>
              </a:rPr>
              <a:t>Owner’s and Loan Policy Covered Risk 4 </a:t>
            </a:r>
            <a:r>
              <a:rPr lang="en-US" dirty="0">
                <a:effectLst/>
                <a:sym typeface="Wingdings" panose="05000000000000000000" pitchFamily="2" charset="2"/>
              </a:rPr>
              <a:t> Policy insures against loss or damage sustained by </a:t>
            </a:r>
          </a:p>
          <a:p>
            <a:pPr lvl="2"/>
            <a:r>
              <a:rPr lang="en-US" dirty="0">
                <a:effectLst/>
                <a:sym typeface="Wingdings" panose="05000000000000000000" pitchFamily="2" charset="2"/>
              </a:rPr>
              <a:t>“No right of access to and from the Land.”  (Same for both 2006 and 2021 form policies)</a:t>
            </a:r>
          </a:p>
          <a:p>
            <a:pPr lvl="1"/>
            <a:r>
              <a:rPr lang="en-US" dirty="0">
                <a:effectLst/>
                <a:sym typeface="Wingdings" panose="05000000000000000000" pitchFamily="2" charset="2"/>
              </a:rPr>
              <a:t>Differences – I see two</a:t>
            </a:r>
          </a:p>
          <a:p>
            <a:pPr lvl="2"/>
            <a:r>
              <a:rPr lang="en-US" dirty="0">
                <a:effectLst/>
                <a:sym typeface="Wingdings" panose="05000000000000000000" pitchFamily="2" charset="2"/>
              </a:rPr>
              <a:t>Policy access does not specify source of legal access</a:t>
            </a:r>
          </a:p>
          <a:p>
            <a:pPr lvl="2"/>
            <a:r>
              <a:rPr lang="en-US" dirty="0">
                <a:effectLst/>
                <a:sym typeface="Wingdings" panose="05000000000000000000" pitchFamily="2" charset="2"/>
              </a:rPr>
              <a:t>Policy access does insure physical access</a:t>
            </a:r>
            <a:endParaRPr lang="en-US" dirty="0">
              <a:effectLst/>
            </a:endParaRPr>
          </a:p>
          <a:p>
            <a:pPr marL="36900" indent="0">
              <a:buNone/>
            </a:pPr>
            <a:endParaRPr lang="en-US" dirty="0"/>
          </a:p>
        </p:txBody>
      </p:sp>
    </p:spTree>
    <p:extLst>
      <p:ext uri="{BB962C8B-B14F-4D97-AF65-F5344CB8AC3E}">
        <p14:creationId xmlns:p14="http://schemas.microsoft.com/office/powerpoint/2010/main" val="330215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653" y="486936"/>
            <a:ext cx="3461704" cy="970450"/>
          </a:xfrm>
        </p:spPr>
        <p:txBody>
          <a:bodyPr>
            <a:normAutofit fontScale="90000"/>
          </a:bodyPr>
          <a:lstStyle/>
          <a:p>
            <a:r>
              <a:rPr lang="en-US" dirty="0"/>
              <a:t>Survey Access Issue</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2652" y="113746"/>
            <a:ext cx="7147986" cy="6647533"/>
          </a:xfrm>
          <a:prstGeom prst="rect">
            <a:avLst/>
          </a:prstGeom>
        </p:spPr>
      </p:pic>
    </p:spTree>
    <p:extLst>
      <p:ext uri="{BB962C8B-B14F-4D97-AF65-F5344CB8AC3E}">
        <p14:creationId xmlns:p14="http://schemas.microsoft.com/office/powerpoint/2010/main" val="19206167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Endorsements</a:t>
            </a:r>
          </a:p>
        </p:txBody>
      </p:sp>
      <p:sp>
        <p:nvSpPr>
          <p:cNvPr id="3" name="Content Placeholder 2"/>
          <p:cNvSpPr>
            <a:spLocks noGrp="1"/>
          </p:cNvSpPr>
          <p:nvPr>
            <p:ph idx="1"/>
          </p:nvPr>
        </p:nvSpPr>
        <p:spPr/>
        <p:txBody>
          <a:bodyPr/>
          <a:lstStyle/>
          <a:p>
            <a:r>
              <a:rPr lang="en-US" dirty="0">
                <a:effectLst/>
              </a:rPr>
              <a:t>Endorsement 217.1-06 Indirect Access and Entry– </a:t>
            </a:r>
          </a:p>
          <a:p>
            <a:pPr lvl="1"/>
            <a:r>
              <a:rPr lang="en-US" dirty="0">
                <a:effectLst/>
              </a:rPr>
              <a:t>Insures that an appurtenant access easement commences on a publically dedicated, open road, and terminates on the boundary of the insured property, with no obstructions or obstacles to access (curb cuts in place, no gaps – consult survey).  </a:t>
            </a:r>
          </a:p>
          <a:p>
            <a:pPr lvl="1"/>
            <a:r>
              <a:rPr lang="en-US" dirty="0">
                <a:effectLst/>
              </a:rPr>
              <a:t>The form of this endorsement requires that the appurtenant easement be a separate parcel.</a:t>
            </a:r>
          </a:p>
          <a:p>
            <a:pPr lvl="1"/>
            <a:r>
              <a:rPr lang="en-US" dirty="0">
                <a:effectLst/>
              </a:rPr>
              <a:t>Often require an ALTA Survey that includes the appurtenant easement.</a:t>
            </a:r>
          </a:p>
          <a:p>
            <a:endParaRPr lang="en-US" dirty="0"/>
          </a:p>
        </p:txBody>
      </p:sp>
    </p:spTree>
    <p:extLst>
      <p:ext uri="{BB962C8B-B14F-4D97-AF65-F5344CB8AC3E}">
        <p14:creationId xmlns:p14="http://schemas.microsoft.com/office/powerpoint/2010/main" val="293348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Endorsements</a:t>
            </a:r>
          </a:p>
        </p:txBody>
      </p:sp>
      <p:sp>
        <p:nvSpPr>
          <p:cNvPr id="3" name="Content Placeholder 2"/>
          <p:cNvSpPr>
            <a:spLocks noGrp="1"/>
          </p:cNvSpPr>
          <p:nvPr>
            <p:ph idx="1"/>
          </p:nvPr>
        </p:nvSpPr>
        <p:spPr/>
        <p:txBody>
          <a:bodyPr/>
          <a:lstStyle/>
          <a:p>
            <a:r>
              <a:rPr lang="en-US" dirty="0"/>
              <a:t>Endorsement 217.2-06 Utility Access</a:t>
            </a:r>
          </a:p>
          <a:p>
            <a:pPr lvl="1"/>
            <a:r>
              <a:rPr lang="en-US" dirty="0">
                <a:effectLst/>
              </a:rPr>
              <a:t>Insures that specified utility types have legal access to the property</a:t>
            </a:r>
          </a:p>
          <a:p>
            <a:pPr lvl="1"/>
            <a:r>
              <a:rPr lang="en-US" dirty="0">
                <a:effectLst/>
              </a:rPr>
              <a:t>Often require an affidavit by the seller that specific utilities serve the property </a:t>
            </a:r>
          </a:p>
          <a:p>
            <a:pPr lvl="1"/>
            <a:r>
              <a:rPr lang="en-US" dirty="0">
                <a:effectLst/>
              </a:rPr>
              <a:t>May also require an ALTA survey to show no gaps, gores, or overlaps between the subject property and adjoining properties or streets and depicting utility lines that service the property.</a:t>
            </a:r>
          </a:p>
        </p:txBody>
      </p:sp>
    </p:spTree>
    <p:extLst>
      <p:ext uri="{BB962C8B-B14F-4D97-AF65-F5344CB8AC3E}">
        <p14:creationId xmlns:p14="http://schemas.microsoft.com/office/powerpoint/2010/main" val="123804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Contiguity Endorsements – three types</a:t>
            </a:r>
          </a:p>
        </p:txBody>
      </p:sp>
      <p:sp>
        <p:nvSpPr>
          <p:cNvPr id="3" name="Content Placeholder 2"/>
          <p:cNvSpPr>
            <a:spLocks noGrp="1"/>
          </p:cNvSpPr>
          <p:nvPr>
            <p:ph idx="1"/>
          </p:nvPr>
        </p:nvSpPr>
        <p:spPr>
          <a:xfrm>
            <a:off x="913795" y="1732449"/>
            <a:ext cx="10353762" cy="4058751"/>
          </a:xfrm>
        </p:spPr>
        <p:txBody>
          <a:bodyPr>
            <a:normAutofit fontScale="92500"/>
          </a:bodyPr>
          <a:lstStyle/>
          <a:p>
            <a:r>
              <a:rPr lang="en-US" dirty="0"/>
              <a:t>Minimum Survey Standard</a:t>
            </a:r>
          </a:p>
          <a:p>
            <a:pPr lvl="1"/>
            <a:r>
              <a:rPr lang="en-US" dirty="0"/>
              <a:t>any lack of contiguity (gaps, gores, and overlaps) between the subject property and </a:t>
            </a:r>
            <a:r>
              <a:rPr lang="en-US" dirty="0" err="1"/>
              <a:t>adjoiners</a:t>
            </a:r>
            <a:r>
              <a:rPr lang="en-US" dirty="0"/>
              <a:t>.  6(B)(vii).</a:t>
            </a:r>
          </a:p>
          <a:p>
            <a:endParaRPr lang="en-US" dirty="0">
              <a:effectLst/>
            </a:endParaRPr>
          </a:p>
          <a:p>
            <a:r>
              <a:rPr lang="en-US" dirty="0">
                <a:effectLst/>
              </a:rPr>
              <a:t>Endorsement 219-06 Contiguity Multiple Parcels – </a:t>
            </a:r>
          </a:p>
          <a:p>
            <a:pPr lvl="1"/>
            <a:r>
              <a:rPr lang="en-US" dirty="0">
                <a:effectLst/>
              </a:rPr>
              <a:t>Insures that that all of the parcels in the policy about each other in some combination without gaps or overlaps.</a:t>
            </a:r>
          </a:p>
          <a:p>
            <a:r>
              <a:rPr lang="en-US" dirty="0">
                <a:effectLst/>
              </a:rPr>
              <a:t>Endorsement 219.1-06 Contiguity Single Parcel – </a:t>
            </a:r>
          </a:p>
          <a:p>
            <a:pPr lvl="1"/>
            <a:r>
              <a:rPr lang="en-US" dirty="0">
                <a:effectLst/>
              </a:rPr>
              <a:t>Insures that the property abuts its neighbors on all sides without gaps or overlaps.</a:t>
            </a:r>
          </a:p>
          <a:p>
            <a:r>
              <a:rPr lang="en-US" dirty="0">
                <a:effectLst/>
              </a:rPr>
              <a:t>Endorsement 219.2-06 Contiguity Specified Parcels – </a:t>
            </a:r>
          </a:p>
          <a:p>
            <a:pPr lvl="1"/>
            <a:r>
              <a:rPr lang="en-US" dirty="0">
                <a:effectLst/>
              </a:rPr>
              <a:t>Insures that there are not gaps, gores, or overlaps between the specified parcels.</a:t>
            </a:r>
          </a:p>
          <a:p>
            <a:pPr marL="450000" lvl="1" indent="0">
              <a:buNone/>
            </a:pPr>
            <a:endParaRPr lang="en-US" dirty="0">
              <a:effectLst/>
            </a:endParaRPr>
          </a:p>
          <a:p>
            <a:endParaRPr lang="en-US" dirty="0"/>
          </a:p>
        </p:txBody>
      </p:sp>
    </p:spTree>
    <p:extLst>
      <p:ext uri="{BB962C8B-B14F-4D97-AF65-F5344CB8AC3E}">
        <p14:creationId xmlns:p14="http://schemas.microsoft.com/office/powerpoint/2010/main" val="61622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Same as Survey Endorsements</a:t>
            </a:r>
          </a:p>
        </p:txBody>
      </p:sp>
      <p:sp>
        <p:nvSpPr>
          <p:cNvPr id="3" name="Content Placeholder 2"/>
          <p:cNvSpPr>
            <a:spLocks noGrp="1"/>
          </p:cNvSpPr>
          <p:nvPr>
            <p:ph idx="1"/>
          </p:nvPr>
        </p:nvSpPr>
        <p:spPr/>
        <p:txBody>
          <a:bodyPr/>
          <a:lstStyle/>
          <a:p>
            <a:r>
              <a:rPr lang="en-US" dirty="0">
                <a:effectLst/>
              </a:rPr>
              <a:t>Minimum Survey Standard</a:t>
            </a:r>
          </a:p>
          <a:p>
            <a:pPr lvl="1"/>
            <a:r>
              <a:rPr lang="en-US" dirty="0"/>
              <a:t>boundary lines with labeled courses, point of beginning and point of commencement if applicable.  6(A), (B)(iii).</a:t>
            </a:r>
          </a:p>
          <a:p>
            <a:pPr lvl="1"/>
            <a:endParaRPr lang="en-US" dirty="0">
              <a:effectLst/>
            </a:endParaRPr>
          </a:p>
          <a:p>
            <a:r>
              <a:rPr lang="en-US" dirty="0">
                <a:effectLst/>
              </a:rPr>
              <a:t>Endorsement 225-06 Same as Survey – </a:t>
            </a:r>
          </a:p>
          <a:p>
            <a:pPr lvl="1"/>
            <a:r>
              <a:rPr lang="en-US" dirty="0">
                <a:effectLst/>
              </a:rPr>
              <a:t>Insures that the survey depiction and the policy description describe the same property</a:t>
            </a:r>
          </a:p>
          <a:p>
            <a:pPr marL="36900" indent="0">
              <a:buNone/>
            </a:pPr>
            <a:r>
              <a:rPr lang="en-US" dirty="0">
                <a:effectLst/>
              </a:rPr>
              <a:t> </a:t>
            </a:r>
          </a:p>
          <a:p>
            <a:r>
              <a:rPr lang="en-US" dirty="0">
                <a:effectLst/>
              </a:rPr>
              <a:t>Endorsement 225.1-06 – Same as Portion of Survey Endorsement – </a:t>
            </a:r>
          </a:p>
          <a:p>
            <a:pPr lvl="1"/>
            <a:r>
              <a:rPr lang="en-US" dirty="0">
                <a:effectLst/>
              </a:rPr>
              <a:t>Insures that the survey depiction and the policy description describe the same property for the specified parcels</a:t>
            </a:r>
          </a:p>
          <a:p>
            <a:endParaRPr lang="en-US" dirty="0"/>
          </a:p>
        </p:txBody>
      </p:sp>
    </p:spTree>
    <p:extLst>
      <p:ext uri="{BB962C8B-B14F-4D97-AF65-F5344CB8AC3E}">
        <p14:creationId xmlns:p14="http://schemas.microsoft.com/office/powerpoint/2010/main" val="390359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176" y="1416205"/>
            <a:ext cx="11742234" cy="5319132"/>
          </a:xfrm>
        </p:spPr>
        <p:txBody>
          <a:bodyPr>
            <a:normAutofit/>
          </a:bodyPr>
          <a:lstStyle/>
          <a:p>
            <a:r>
              <a:rPr lang="en-US" dirty="0"/>
              <a:t>Thank you!!</a:t>
            </a:r>
          </a:p>
          <a:p>
            <a:r>
              <a:rPr lang="en-US" dirty="0"/>
              <a:t>Questions?</a:t>
            </a:r>
          </a:p>
          <a:p>
            <a:pPr marL="36900" indent="0" algn="ctr">
              <a:buNone/>
            </a:pPr>
            <a:r>
              <a:rPr lang="en-US" sz="2400" u="sng" dirty="0"/>
              <a:t>Feel free to call with additional questions:</a:t>
            </a:r>
          </a:p>
          <a:p>
            <a:pPr marL="36900" indent="0" algn="ctr">
              <a:buNone/>
            </a:pPr>
            <a:endParaRPr lang="en-US" dirty="0"/>
          </a:p>
          <a:p>
            <a:pPr marL="36900" indent="0" algn="ctr">
              <a:buNone/>
            </a:pPr>
            <a:r>
              <a:rPr lang="en-US" dirty="0"/>
              <a:t>Justin Carter, Underwriting Counsel, </a:t>
            </a:r>
          </a:p>
          <a:p>
            <a:pPr marL="36900" indent="0" algn="ctr">
              <a:buNone/>
            </a:pPr>
            <a:r>
              <a:rPr lang="en-US" dirty="0"/>
              <a:t>Chicago Title Insurance Company, </a:t>
            </a:r>
          </a:p>
          <a:p>
            <a:pPr marL="36900" indent="0" algn="ctr">
              <a:buNone/>
            </a:pPr>
            <a:r>
              <a:rPr lang="en-US" dirty="0">
                <a:hlinkClick r:id="rId2"/>
              </a:rPr>
              <a:t>justin.carter@ctt.com</a:t>
            </a:r>
            <a:r>
              <a:rPr lang="en-US" dirty="0"/>
              <a:t>, 503-250-4554</a:t>
            </a:r>
          </a:p>
          <a:p>
            <a:pPr marL="36900" indent="0" algn="ctr">
              <a:buNone/>
            </a:pPr>
            <a:endParaRPr lang="en-US" dirty="0"/>
          </a:p>
          <a:p>
            <a:pPr marL="36900" indent="0" algn="ctr">
              <a:buNone/>
            </a:pPr>
            <a:r>
              <a:rPr lang="en-US" dirty="0"/>
              <a:t>Brady </a:t>
            </a:r>
            <a:r>
              <a:rPr lang="en-US" dirty="0" err="1"/>
              <a:t>McGarry</a:t>
            </a:r>
            <a:r>
              <a:rPr lang="en-US" dirty="0"/>
              <a:t>, Professional Land Surveyor, </a:t>
            </a:r>
          </a:p>
          <a:p>
            <a:pPr marL="36900" indent="0" algn="ctr">
              <a:buNone/>
            </a:pPr>
            <a:r>
              <a:rPr lang="en-US" dirty="0"/>
              <a:t>Chase Jones &amp; Associates,</a:t>
            </a:r>
          </a:p>
          <a:p>
            <a:pPr marL="36900" indent="0" algn="ctr">
              <a:buNone/>
            </a:pPr>
            <a:r>
              <a:rPr lang="en-US" dirty="0">
                <a:hlinkClick r:id="rId3"/>
              </a:rPr>
              <a:t>brady@chasejonesinc.com</a:t>
            </a:r>
            <a:r>
              <a:rPr lang="en-US" dirty="0"/>
              <a:t>, 503-228-9844</a:t>
            </a:r>
          </a:p>
          <a:p>
            <a:pPr algn="ctr"/>
            <a:endParaRPr lang="en-US" dirty="0"/>
          </a:p>
          <a:p>
            <a:pPr marL="36900" indent="0">
              <a:buNone/>
            </a:pPr>
            <a:endParaRPr lang="en-US" dirty="0"/>
          </a:p>
        </p:txBody>
      </p:sp>
    </p:spTree>
    <p:extLst>
      <p:ext uri="{BB962C8B-B14F-4D97-AF65-F5344CB8AC3E}">
        <p14:creationId xmlns:p14="http://schemas.microsoft.com/office/powerpoint/2010/main" val="512567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391" y="244746"/>
            <a:ext cx="10501166" cy="1335304"/>
          </a:xfrm>
        </p:spPr>
        <p:txBody>
          <a:bodyPr/>
          <a:lstStyle/>
          <a:p>
            <a:r>
              <a:rPr lang="en-US" dirty="0"/>
              <a:t>Mechanics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04548" y="244747"/>
            <a:ext cx="1015341" cy="1015341"/>
          </a:xfrm>
        </p:spPr>
      </p:pic>
      <p:sp>
        <p:nvSpPr>
          <p:cNvPr id="6" name="Content Placeholder 2"/>
          <p:cNvSpPr txBox="1">
            <a:spLocks/>
          </p:cNvSpPr>
          <p:nvPr/>
        </p:nvSpPr>
        <p:spPr>
          <a:xfrm>
            <a:off x="613992" y="2062233"/>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endParaRPr lang="en-US" dirty="0"/>
          </a:p>
        </p:txBody>
      </p:sp>
      <p:sp>
        <p:nvSpPr>
          <p:cNvPr id="7" name="Content Placeholder 2"/>
          <p:cNvSpPr txBox="1">
            <a:spLocks/>
          </p:cNvSpPr>
          <p:nvPr/>
        </p:nvSpPr>
        <p:spPr>
          <a:xfrm>
            <a:off x="278781" y="1260088"/>
            <a:ext cx="11708780" cy="5419492"/>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dirty="0"/>
              <a:t>The survey related exceptions, which are standard exceptions 2-4, are replaced by a specific exception for matters disclosed by the survey.</a:t>
            </a:r>
          </a:p>
          <a:p>
            <a:r>
              <a:rPr lang="en-US" dirty="0"/>
              <a:t>Standard Exceptions</a:t>
            </a:r>
          </a:p>
          <a:p>
            <a:pPr lvl="1"/>
            <a:r>
              <a:rPr lang="en-US" dirty="0"/>
              <a:t>2.  Any facts, rights, interests or claims, which are not shown by the Public Records but which could be ascertained by an inspection of the Land or which may be asserted by persons in possession thereof.</a:t>
            </a:r>
          </a:p>
          <a:p>
            <a:pPr lvl="1"/>
            <a:r>
              <a:rPr lang="en-US" dirty="0"/>
              <a:t>3.  Easement, or claims thereof, which are not shown by the Public Records; reservations or exceptions in patents or in Acts authorizing the issuance thereof; water rights, claims or title to water.</a:t>
            </a:r>
          </a:p>
          <a:p>
            <a:pPr lvl="1"/>
            <a:r>
              <a:rPr lang="en-US" dirty="0"/>
              <a:t>4.  Any encroachment, encumbrance, violation, variation, or adverse circumstance affecting the Title that would be disclosed by an accurate and complete land survey of the Land.</a:t>
            </a:r>
          </a:p>
          <a:p>
            <a:r>
              <a:rPr lang="en-US" dirty="0"/>
              <a:t>Replaced by New Exceptions: “Any rights, interest, or claims which may exist or arise by reason of matters disclosed by that ALTA/NSPS Land Title Survey last dated June 24, 2016 by Guy Surveyor, of Surveyor &amp; Associates, P.S. for: (a) storm drain lines connecting to the adjacent Texaco parcel; (b) building line encroaching over the northerly 1.2 feet.”</a:t>
            </a:r>
          </a:p>
        </p:txBody>
      </p:sp>
    </p:spTree>
    <p:extLst>
      <p:ext uri="{BB962C8B-B14F-4D97-AF65-F5344CB8AC3E}">
        <p14:creationId xmlns:p14="http://schemas.microsoft.com/office/powerpoint/2010/main" val="53128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AB2D-72E0-1475-08A1-1FBB19DE6C5F}"/>
              </a:ext>
            </a:extLst>
          </p:cNvPr>
          <p:cNvSpPr>
            <a:spLocks noGrp="1"/>
          </p:cNvSpPr>
          <p:nvPr>
            <p:ph type="title"/>
          </p:nvPr>
        </p:nvSpPr>
        <p:spPr/>
        <p:txBody>
          <a:bodyPr/>
          <a:lstStyle/>
          <a:p>
            <a:r>
              <a:rPr lang="en-US" dirty="0"/>
              <a:t>Mechanics Continued – Policy boilerplate</a:t>
            </a:r>
          </a:p>
        </p:txBody>
      </p:sp>
      <p:sp>
        <p:nvSpPr>
          <p:cNvPr id="9" name="TextBox 8">
            <a:extLst>
              <a:ext uri="{FF2B5EF4-FFF2-40B4-BE49-F238E27FC236}">
                <a16:creationId xmlns:a16="http://schemas.microsoft.com/office/drawing/2014/main" id="{CD0E19C8-2652-C750-B199-6B75B0F1B63F}"/>
              </a:ext>
            </a:extLst>
          </p:cNvPr>
          <p:cNvSpPr txBox="1"/>
          <p:nvPr/>
        </p:nvSpPr>
        <p:spPr>
          <a:xfrm>
            <a:off x="333374" y="1867649"/>
            <a:ext cx="9324975" cy="369332"/>
          </a:xfrm>
          <a:prstGeom prst="rect">
            <a:avLst/>
          </a:prstGeom>
          <a:noFill/>
        </p:spPr>
        <p:txBody>
          <a:bodyPr wrap="square">
            <a:spAutoFit/>
          </a:bodyPr>
          <a:lstStyle/>
          <a:p>
            <a:r>
              <a:rPr lang="en-US" dirty="0"/>
              <a:t>Covered Risk 2(c) ALTA Owner’s and Loan Policies – A defect in the Title caused by – </a:t>
            </a:r>
          </a:p>
        </p:txBody>
      </p:sp>
      <p:sp>
        <p:nvSpPr>
          <p:cNvPr id="11" name="TextBox 10">
            <a:extLst>
              <a:ext uri="{FF2B5EF4-FFF2-40B4-BE49-F238E27FC236}">
                <a16:creationId xmlns:a16="http://schemas.microsoft.com/office/drawing/2014/main" id="{6CF3A66D-DA3A-EB52-87F5-516FF72B8A10}"/>
              </a:ext>
            </a:extLst>
          </p:cNvPr>
          <p:cNvSpPr txBox="1"/>
          <p:nvPr/>
        </p:nvSpPr>
        <p:spPr>
          <a:xfrm>
            <a:off x="4086225" y="3145074"/>
            <a:ext cx="3924300" cy="369332"/>
          </a:xfrm>
          <a:prstGeom prst="rect">
            <a:avLst/>
          </a:prstGeom>
          <a:noFill/>
        </p:spPr>
        <p:txBody>
          <a:bodyPr wrap="square">
            <a:spAutoFit/>
          </a:bodyPr>
          <a:lstStyle/>
          <a:p>
            <a:r>
              <a:rPr lang="en-US" dirty="0"/>
              <a:t>2021 Form</a:t>
            </a:r>
          </a:p>
        </p:txBody>
      </p:sp>
      <p:sp>
        <p:nvSpPr>
          <p:cNvPr id="12" name="TextBox 11">
            <a:extLst>
              <a:ext uri="{FF2B5EF4-FFF2-40B4-BE49-F238E27FC236}">
                <a16:creationId xmlns:a16="http://schemas.microsoft.com/office/drawing/2014/main" id="{5D5F34E5-5F8E-42F4-9986-355EAC584E6E}"/>
              </a:ext>
            </a:extLst>
          </p:cNvPr>
          <p:cNvSpPr txBox="1"/>
          <p:nvPr/>
        </p:nvSpPr>
        <p:spPr>
          <a:xfrm>
            <a:off x="162086" y="3155207"/>
            <a:ext cx="3771739" cy="369332"/>
          </a:xfrm>
          <a:prstGeom prst="rect">
            <a:avLst/>
          </a:prstGeom>
          <a:noFill/>
        </p:spPr>
        <p:txBody>
          <a:bodyPr wrap="square">
            <a:spAutoFit/>
          </a:bodyPr>
          <a:lstStyle/>
          <a:p>
            <a:r>
              <a:rPr lang="en-US" dirty="0"/>
              <a:t>2006 Form</a:t>
            </a:r>
          </a:p>
        </p:txBody>
      </p:sp>
      <p:sp>
        <p:nvSpPr>
          <p:cNvPr id="13" name="TextBox 12">
            <a:extLst>
              <a:ext uri="{FF2B5EF4-FFF2-40B4-BE49-F238E27FC236}">
                <a16:creationId xmlns:a16="http://schemas.microsoft.com/office/drawing/2014/main" id="{F1A9B3A7-5F4E-2E1F-F036-74D05D8D4A57}"/>
              </a:ext>
            </a:extLst>
          </p:cNvPr>
          <p:cNvSpPr txBox="1"/>
          <p:nvPr/>
        </p:nvSpPr>
        <p:spPr>
          <a:xfrm>
            <a:off x="8105614" y="3134941"/>
            <a:ext cx="3924300" cy="369332"/>
          </a:xfrm>
          <a:prstGeom prst="rect">
            <a:avLst/>
          </a:prstGeom>
          <a:noFill/>
        </p:spPr>
        <p:txBody>
          <a:bodyPr wrap="square">
            <a:spAutoFit/>
          </a:bodyPr>
          <a:lstStyle/>
          <a:p>
            <a:r>
              <a:rPr lang="en-US" dirty="0"/>
              <a:t>Comments</a:t>
            </a:r>
          </a:p>
        </p:txBody>
      </p:sp>
      <p:pic>
        <p:nvPicPr>
          <p:cNvPr id="17" name="Content Placeholder 16">
            <a:extLst>
              <a:ext uri="{FF2B5EF4-FFF2-40B4-BE49-F238E27FC236}">
                <a16:creationId xmlns:a16="http://schemas.microsoft.com/office/drawing/2014/main" id="{CC6119A7-BC94-0B78-BA52-ED393F6463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086" y="3689509"/>
            <a:ext cx="11647336" cy="1863021"/>
          </a:xfrm>
        </p:spPr>
      </p:pic>
    </p:spTree>
    <p:extLst>
      <p:ext uri="{BB962C8B-B14F-4D97-AF65-F5344CB8AC3E}">
        <p14:creationId xmlns:p14="http://schemas.microsoft.com/office/powerpoint/2010/main" val="3271142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63913"/>
            <a:ext cx="10353762" cy="970450"/>
          </a:xfrm>
        </p:spPr>
        <p:txBody>
          <a:bodyPr/>
          <a:lstStyle/>
          <a:p>
            <a:r>
              <a:rPr lang="en-US" dirty="0"/>
              <a:t>What is an ALTA/NSPS survey?</a:t>
            </a:r>
          </a:p>
        </p:txBody>
      </p:sp>
      <p:sp>
        <p:nvSpPr>
          <p:cNvPr id="3" name="Content Placeholder 2"/>
          <p:cNvSpPr>
            <a:spLocks noGrp="1"/>
          </p:cNvSpPr>
          <p:nvPr>
            <p:ph idx="1"/>
          </p:nvPr>
        </p:nvSpPr>
        <p:spPr>
          <a:xfrm>
            <a:off x="379141" y="1234362"/>
            <a:ext cx="10539187" cy="5021471"/>
          </a:xfrm>
        </p:spPr>
        <p:txBody>
          <a:bodyPr/>
          <a:lstStyle/>
          <a:p>
            <a:r>
              <a:rPr lang="en-US" dirty="0"/>
              <a:t>Meets the minimum standards promulgated by the American Land Title Association and the National Society of Professional Surveyors (formerly the American Congress of Surveying and Mapping)</a:t>
            </a:r>
          </a:p>
          <a:p>
            <a:r>
              <a:rPr lang="en-US" dirty="0"/>
              <a:t>Minimum Standards Include</a:t>
            </a:r>
          </a:p>
          <a:p>
            <a:pPr lvl="1"/>
            <a:r>
              <a:rPr lang="en-US" dirty="0"/>
              <a:t>Boundary lines</a:t>
            </a:r>
          </a:p>
          <a:p>
            <a:pPr lvl="1"/>
            <a:r>
              <a:rPr lang="en-US" dirty="0"/>
              <a:t>Building footprint</a:t>
            </a:r>
          </a:p>
          <a:p>
            <a:pPr lvl="1"/>
            <a:r>
              <a:rPr lang="en-US" dirty="0"/>
              <a:t>Location of utilities</a:t>
            </a:r>
          </a:p>
          <a:p>
            <a:pPr lvl="1"/>
            <a:r>
              <a:rPr lang="en-US" dirty="0"/>
              <a:t>Location of recorded easements</a:t>
            </a:r>
          </a:p>
          <a:p>
            <a:pPr lvl="1"/>
            <a:r>
              <a:rPr lang="en-US" dirty="0"/>
              <a:t>Evidence of unrecorded rights</a:t>
            </a:r>
          </a:p>
          <a:p>
            <a:r>
              <a:rPr lang="en-US" dirty="0"/>
              <a:t>Additional Items</a:t>
            </a:r>
          </a:p>
          <a:p>
            <a:pPr lvl="1"/>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4632" y="2810775"/>
            <a:ext cx="6213418" cy="3792392"/>
          </a:xfrm>
          <a:prstGeom prst="rect">
            <a:avLst/>
          </a:prstGeom>
        </p:spPr>
      </p:pic>
    </p:spTree>
    <p:extLst>
      <p:ext uri="{BB962C8B-B14F-4D97-AF65-F5344CB8AC3E}">
        <p14:creationId xmlns:p14="http://schemas.microsoft.com/office/powerpoint/2010/main" val="3117171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507" y="-89504"/>
            <a:ext cx="10353762" cy="970450"/>
          </a:xfrm>
        </p:spPr>
        <p:txBody>
          <a:bodyPr/>
          <a:lstStyle/>
          <a:p>
            <a:r>
              <a:rPr lang="en-US" dirty="0"/>
              <a:t>ALTA/NSPS Standards</a:t>
            </a:r>
          </a:p>
        </p:txBody>
      </p:sp>
      <p:sp>
        <p:nvSpPr>
          <p:cNvPr id="3" name="Content Placeholder 2"/>
          <p:cNvSpPr>
            <a:spLocks noGrp="1"/>
          </p:cNvSpPr>
          <p:nvPr>
            <p:ph idx="1"/>
          </p:nvPr>
        </p:nvSpPr>
        <p:spPr>
          <a:xfrm>
            <a:off x="0" y="880946"/>
            <a:ext cx="12192000" cy="5977054"/>
          </a:xfrm>
        </p:spPr>
        <p:txBody>
          <a:bodyPr>
            <a:normAutofit/>
          </a:bodyPr>
          <a:lstStyle/>
          <a:p>
            <a:r>
              <a:rPr lang="en-US" sz="1900" dirty="0"/>
              <a:t>Most recent promulgation: 2021</a:t>
            </a:r>
          </a:p>
          <a:p>
            <a:r>
              <a:rPr lang="en-US" sz="1900" dirty="0"/>
              <a:t>Minimum Standards</a:t>
            </a:r>
          </a:p>
          <a:p>
            <a:pPr lvl="1"/>
            <a:r>
              <a:rPr lang="en-US" sz="1900" dirty="0"/>
              <a:t>Fieldwork must meet certain technical measurement standards of precision.  3(E).</a:t>
            </a:r>
          </a:p>
          <a:p>
            <a:pPr lvl="1"/>
            <a:r>
              <a:rPr lang="en-US" sz="1900" dirty="0"/>
              <a:t>Depict </a:t>
            </a:r>
          </a:p>
          <a:p>
            <a:pPr lvl="2"/>
            <a:r>
              <a:rPr lang="en-US" sz="1900" dirty="0"/>
              <a:t>monuments found and set (if required) and boundary lines.  5(A)(</a:t>
            </a:r>
            <a:r>
              <a:rPr lang="en-US" sz="1900" dirty="0" err="1"/>
              <a:t>i</a:t>
            </a:r>
            <a:r>
              <a:rPr lang="en-US" sz="1900" dirty="0"/>
              <a:t>-iii).</a:t>
            </a:r>
          </a:p>
          <a:p>
            <a:pPr lvl="2"/>
            <a:r>
              <a:rPr lang="en-US" sz="1900" dirty="0"/>
              <a:t>adjoining streets, access to a public rights of way, and potential unrecorded rights.  5(B)(ii-v).</a:t>
            </a:r>
          </a:p>
          <a:p>
            <a:pPr lvl="2"/>
            <a:r>
              <a:rPr lang="en-US" sz="1900" dirty="0"/>
              <a:t>evidence of possession, significant improvements within 5 ft. of boundary lines, and potential encroachments into easements or setbacks disclosed in documents, 5(C), and buildings, 5(D).</a:t>
            </a:r>
          </a:p>
          <a:p>
            <a:pPr marL="810000" lvl="2" indent="0">
              <a:buNone/>
            </a:pPr>
            <a:endParaRPr lang="en-US" dirty="0"/>
          </a:p>
        </p:txBody>
      </p:sp>
    </p:spTree>
    <p:extLst>
      <p:ext uri="{BB962C8B-B14F-4D97-AF65-F5344CB8AC3E}">
        <p14:creationId xmlns:p14="http://schemas.microsoft.com/office/powerpoint/2010/main" val="3252898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37" y="158823"/>
            <a:ext cx="8430322" cy="6522598"/>
          </a:xfrm>
          <a:prstGeom prst="rect">
            <a:avLst/>
          </a:prstGeom>
        </p:spPr>
      </p:pic>
      <p:sp>
        <p:nvSpPr>
          <p:cNvPr id="3" name="Rectangle 2"/>
          <p:cNvSpPr/>
          <p:nvPr/>
        </p:nvSpPr>
        <p:spPr>
          <a:xfrm>
            <a:off x="8764859" y="289259"/>
            <a:ext cx="3427141" cy="646331"/>
          </a:xfrm>
          <a:prstGeom prst="rect">
            <a:avLst/>
          </a:prstGeom>
        </p:spPr>
        <p:txBody>
          <a:bodyPr wrap="square">
            <a:spAutoFit/>
          </a:bodyPr>
          <a:lstStyle/>
          <a:p>
            <a:r>
              <a:rPr lang="en-US" dirty="0"/>
              <a:t>Example Survey Issue: Locating fence corner</a:t>
            </a:r>
          </a:p>
        </p:txBody>
      </p:sp>
    </p:spTree>
    <p:extLst>
      <p:ext uri="{BB962C8B-B14F-4D97-AF65-F5344CB8AC3E}">
        <p14:creationId xmlns:p14="http://schemas.microsoft.com/office/powerpoint/2010/main" val="2046920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93439" y="95366"/>
            <a:ext cx="3803858" cy="676241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1437" y="95366"/>
            <a:ext cx="3743757" cy="6655568"/>
          </a:xfrm>
          <a:prstGeom prst="rect">
            <a:avLst/>
          </a:prstGeom>
        </p:spPr>
      </p:pic>
    </p:spTree>
    <p:extLst>
      <p:ext uri="{BB962C8B-B14F-4D97-AF65-F5344CB8AC3E}">
        <p14:creationId xmlns:p14="http://schemas.microsoft.com/office/powerpoint/2010/main" val="33886400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9CC0731FD29C4F9D3B1054230294E7" ma:contentTypeVersion="19" ma:contentTypeDescription="Create a new document." ma:contentTypeScope="" ma:versionID="9e9ada5d79a3e758d271ad4dcf00a415">
  <xsd:schema xmlns:xsd="http://www.w3.org/2001/XMLSchema" xmlns:xs="http://www.w3.org/2001/XMLSchema" xmlns:p="http://schemas.microsoft.com/office/2006/metadata/properties" xmlns:ns2="789541e5-ed74-46de-b0cc-369696221a30" xmlns:ns3="aab0893e-69f4-4a40-8cc4-98551eb675ae" targetNamespace="http://schemas.microsoft.com/office/2006/metadata/properties" ma:root="true" ma:fieldsID="47caa5e03490f7de12a270702b6ab2bf" ns2:_="" ns3:_="">
    <xsd:import namespace="789541e5-ed74-46de-b0cc-369696221a30"/>
    <xsd:import namespace="aab0893e-69f4-4a40-8cc4-98551eb675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LengthInSeconds" minOccurs="0"/>
                <xsd:element ref="ns3:TaxCatchAll" minOccurs="0"/>
                <xsd:element ref="ns2:lcf76f155ced4ddcb4097134ff3c332f" minOccurs="0"/>
                <xsd:element ref="ns2:_Flow_SignoffStatu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9541e5-ed74-46de-b0cc-369696221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ea12b2-7a11-4ae4-a8a5-5aadff2fa765"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b0893e-69f4-4a40-8cc4-98551eb675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17410ac-f14c-411d-8eb0-b67ae04aedc6}" ma:internalName="TaxCatchAll" ma:showField="CatchAllData" ma:web="aab0893e-69f4-4a40-8cc4-98551eb675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89541e5-ed74-46de-b0cc-369696221a30" xsi:nil="true"/>
    <TaxCatchAll xmlns="aab0893e-69f4-4a40-8cc4-98551eb675ae" xsi:nil="true"/>
    <lcf76f155ced4ddcb4097134ff3c332f xmlns="789541e5-ed74-46de-b0cc-369696221a3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7E74B16-C53F-49DD-8F0F-83BBB56E2FC8}">
  <ds:schemaRefs>
    <ds:schemaRef ds:uri="http://schemas.microsoft.com/sharepoint/v3/contenttype/forms"/>
  </ds:schemaRefs>
</ds:datastoreItem>
</file>

<file path=customXml/itemProps2.xml><?xml version="1.0" encoding="utf-8"?>
<ds:datastoreItem xmlns:ds="http://schemas.openxmlformats.org/officeDocument/2006/customXml" ds:itemID="{27FE3138-B4C7-43C9-8636-C494A68473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9541e5-ed74-46de-b0cc-369696221a30"/>
    <ds:schemaRef ds:uri="aab0893e-69f4-4a40-8cc4-98551eb675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F3AF1B-BCF5-485D-B748-8FEC3D32D58F}">
  <ds:schemaRefs>
    <ds:schemaRef ds:uri="http://purl.org/dc/elements/1.1/"/>
    <ds:schemaRef ds:uri="http://schemas.microsoft.com/office/2006/documentManagement/types"/>
    <ds:schemaRef ds:uri="http://schemas.microsoft.com/office/infopath/2007/PartnerControls"/>
    <ds:schemaRef ds:uri="http://purl.org/dc/dcmitype/"/>
    <ds:schemaRef ds:uri="http://www.w3.org/XML/1998/namespace"/>
    <ds:schemaRef ds:uri="http://purl.org/dc/terms/"/>
    <ds:schemaRef ds:uri="http://schemas.microsoft.com/office/2006/metadata/properties"/>
    <ds:schemaRef ds:uri="http://schemas.openxmlformats.org/package/2006/metadata/core-properties"/>
    <ds:schemaRef ds:uri="67a1548c-5d1f-4809-84e5-af757bec2733"/>
    <ds:schemaRef ds:uri="789541e5-ed74-46de-b0cc-369696221a30"/>
    <ds:schemaRef ds:uri="aab0893e-69f4-4a40-8cc4-98551eb675ae"/>
  </ds:schemaRefs>
</ds:datastoreItem>
</file>

<file path=docProps/app.xml><?xml version="1.0" encoding="utf-8"?>
<Properties xmlns="http://schemas.openxmlformats.org/officeDocument/2006/extended-properties" xmlns:vt="http://schemas.openxmlformats.org/officeDocument/2006/docPropsVTypes">
  <Template>TM04033929[[fn=Slate]]</Template>
  <TotalTime>11406</TotalTime>
  <Words>2782</Words>
  <Application>Microsoft Office PowerPoint</Application>
  <PresentationFormat>Widescreen</PresentationFormat>
  <Paragraphs>254</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Calibri</vt:lpstr>
      <vt:lpstr>Calisto MT</vt:lpstr>
      <vt:lpstr>Wingdings 2</vt:lpstr>
      <vt:lpstr>Slate</vt:lpstr>
      <vt:lpstr>SURVEY SAYS: ALTA SURVEYS, SURVEY EXTENDED COVERAGE, AND RELATED ENDORSEMENTS</vt:lpstr>
      <vt:lpstr>Presentation Roadmap</vt:lpstr>
      <vt:lpstr>When do I need a Survey?</vt:lpstr>
      <vt:lpstr>Mechanics</vt:lpstr>
      <vt:lpstr>Mechanics Continued – Policy boilerplate</vt:lpstr>
      <vt:lpstr>What is an ALTA/NSPS survey?</vt:lpstr>
      <vt:lpstr>ALTA/NSPS Standards</vt:lpstr>
      <vt:lpstr>PowerPoint Presentation</vt:lpstr>
      <vt:lpstr>PowerPoint Presentation</vt:lpstr>
      <vt:lpstr>ALTA/NSPS Standards</vt:lpstr>
      <vt:lpstr>Table A</vt:lpstr>
      <vt:lpstr>Table A Commonly Requested Items </vt:lpstr>
      <vt:lpstr>Table A Commonly Requested Items </vt:lpstr>
      <vt:lpstr>Endorsements and ALTA Surveys</vt:lpstr>
      <vt:lpstr>209 Series and Encroachment Endorsements</vt:lpstr>
      <vt:lpstr>ALTA Survey – without Table A Items</vt:lpstr>
      <vt:lpstr>ALTA Survey with “Normal” Table A Items</vt:lpstr>
      <vt:lpstr>OTIRO 209 Series</vt:lpstr>
      <vt:lpstr>Encroachment Endorsements</vt:lpstr>
      <vt:lpstr>Zoning Endorsements – 203s</vt:lpstr>
      <vt:lpstr>Table A – Item 6(a) &amp; (b)</vt:lpstr>
      <vt:lpstr>Table A - Item 7</vt:lpstr>
      <vt:lpstr>Table A - Item 9</vt:lpstr>
      <vt:lpstr>Zoning Endorsements</vt:lpstr>
      <vt:lpstr>Zoning Endorsements</vt:lpstr>
      <vt:lpstr>Zoning Endorsements</vt:lpstr>
      <vt:lpstr>Zoning Endorsements</vt:lpstr>
      <vt:lpstr>Access Endorsements</vt:lpstr>
      <vt:lpstr>Survey Access and Contiguity Issue</vt:lpstr>
      <vt:lpstr>PowerPoint Presentation</vt:lpstr>
      <vt:lpstr>PowerPoint Presentation</vt:lpstr>
      <vt:lpstr>PowerPoint Presentation</vt:lpstr>
      <vt:lpstr>Access Endorsements</vt:lpstr>
      <vt:lpstr>Survey Access Issue</vt:lpstr>
      <vt:lpstr>Access Endorsements</vt:lpstr>
      <vt:lpstr>Access Endorsements</vt:lpstr>
      <vt:lpstr>Contiguity Endorsements – three types</vt:lpstr>
      <vt:lpstr>Same as Survey Endorsements</vt:lpstr>
      <vt:lpstr>PowerPoint Presentation</vt:lpstr>
    </vt:vector>
  </TitlesOfParts>
  <Company>Fidelity National Finacial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ALTA SURVEYS AND RELATED ENDORSEMENTS</dc:title>
  <dc:creator>Carter, Justin</dc:creator>
  <cp:lastModifiedBy>Carter, Justin</cp:lastModifiedBy>
  <cp:revision>154</cp:revision>
  <cp:lastPrinted>2023-07-13T04:31:32Z</cp:lastPrinted>
  <dcterms:created xsi:type="dcterms:W3CDTF">2018-04-10T16:46:33Z</dcterms:created>
  <dcterms:modified xsi:type="dcterms:W3CDTF">2023-07-13T18:51:49Z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0x010100449CC0731FD29C4F9D3B1054230294E7</vt:lpwstr>
  </property>
</Properties>
</file>