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8" r:id="rId5"/>
  </p:sldMasterIdLst>
  <p:notesMasterIdLst>
    <p:notesMasterId r:id="rId38"/>
  </p:notesMasterIdLst>
  <p:sldIdLst>
    <p:sldId id="256" r:id="rId6"/>
    <p:sldId id="296" r:id="rId7"/>
    <p:sldId id="294" r:id="rId8"/>
    <p:sldId id="295" r:id="rId9"/>
    <p:sldId id="305" r:id="rId10"/>
    <p:sldId id="306" r:id="rId11"/>
    <p:sldId id="307" r:id="rId12"/>
    <p:sldId id="297" r:id="rId13"/>
    <p:sldId id="298" r:id="rId14"/>
    <p:sldId id="299" r:id="rId15"/>
    <p:sldId id="302" r:id="rId16"/>
    <p:sldId id="304" r:id="rId17"/>
    <p:sldId id="301" r:id="rId18"/>
    <p:sldId id="308" r:id="rId19"/>
    <p:sldId id="309" r:id="rId20"/>
    <p:sldId id="310" r:id="rId21"/>
    <p:sldId id="259" r:id="rId22"/>
    <p:sldId id="261" r:id="rId23"/>
    <p:sldId id="260" r:id="rId24"/>
    <p:sldId id="262" r:id="rId25"/>
    <p:sldId id="258" r:id="rId26"/>
    <p:sldId id="263" r:id="rId27"/>
    <p:sldId id="264" r:id="rId28"/>
    <p:sldId id="265" r:id="rId29"/>
    <p:sldId id="266" r:id="rId30"/>
    <p:sldId id="268" r:id="rId31"/>
    <p:sldId id="269" r:id="rId32"/>
    <p:sldId id="270" r:id="rId33"/>
    <p:sldId id="273" r:id="rId34"/>
    <p:sldId id="271" r:id="rId35"/>
    <p:sldId id="272" r:id="rId36"/>
    <p:sldId id="300" r:id="rId3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Justin" initials="CJ" lastIdx="3" clrIdx="0">
    <p:extLst>
      <p:ext uri="{19B8F6BF-5375-455C-9EA6-DF929625EA0E}">
        <p15:presenceInfo xmlns:p15="http://schemas.microsoft.com/office/powerpoint/2012/main" userId="S-1-5-21-3356493429-4053671727-2876258865-2318804" providerId="AD"/>
      </p:ext>
    </p:extLst>
  </p:cmAuthor>
  <p:cmAuthor id="2" name="Carter, Justin" initials="CJ [2]" lastIdx="1" clrIdx="1">
    <p:extLst>
      <p:ext uri="{19B8F6BF-5375-455C-9EA6-DF929625EA0E}">
        <p15:presenceInfo xmlns:p15="http://schemas.microsoft.com/office/powerpoint/2012/main" userId="S::Justin.Carter@ctt.com::4230c888-3507-4c50-a04f-9fc3f32697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7" d="100"/>
          <a:sy n="97" d="100"/>
        </p:scale>
        <p:origin x="68"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6A26CEC-5E0F-407E-9901-B63B94429A63}" type="datetimeFigureOut">
              <a:rPr lang="en-US" smtClean="0"/>
              <a:t>8/17/2022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7100A88-73D2-429E-BA89-3D05740C883A}" type="slidenum">
              <a:rPr lang="en-US" smtClean="0"/>
              <a:t>‹#›</a:t>
            </a:fld>
            <a:endParaRPr lang="en-US"/>
          </a:p>
        </p:txBody>
      </p:sp>
    </p:spTree>
    <p:extLst>
      <p:ext uri="{BB962C8B-B14F-4D97-AF65-F5344CB8AC3E}">
        <p14:creationId xmlns:p14="http://schemas.microsoft.com/office/powerpoint/2010/main" val="198742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059431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67576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102728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467937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575104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783432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361507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3519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144485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46881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1546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1379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8275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90791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9174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525127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06561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8/17/2022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8/17/2022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8/17/2022</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extLst>
      <p:ext uri="{BB962C8B-B14F-4D97-AF65-F5344CB8AC3E}">
        <p14:creationId xmlns:p14="http://schemas.microsoft.com/office/powerpoint/2010/main" val="2664514944"/>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hyperlink" Target="mailto:Justin.carter@ct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Easements and Title to Vacated Roads </a:t>
            </a:r>
          </a:p>
        </p:txBody>
      </p:sp>
      <p:sp>
        <p:nvSpPr>
          <p:cNvPr id="3" name="Subtitle 2"/>
          <p:cNvSpPr>
            <a:spLocks noGrp="1"/>
          </p:cNvSpPr>
          <p:nvPr>
            <p:ph type="subTitle" idx="1"/>
          </p:nvPr>
        </p:nvSpPr>
        <p:spPr/>
        <p:txBody>
          <a:bodyPr/>
          <a:lstStyle/>
          <a:p>
            <a:r>
              <a:rPr lang="en-US" dirty="0"/>
              <a:t>By Justin Carter,</a:t>
            </a:r>
          </a:p>
          <a:p>
            <a:r>
              <a:rPr lang="en-US" dirty="0"/>
              <a:t>Associate Underwriting Counsel</a:t>
            </a:r>
          </a:p>
          <a:p>
            <a:r>
              <a:rPr lang="en-US" dirty="0"/>
              <a:t>Chicago Title Insurance Company </a:t>
            </a:r>
          </a:p>
          <a:p>
            <a:r>
              <a:rPr lang="en-US" dirty="0"/>
              <a:t>And </a:t>
            </a:r>
            <a:r>
              <a:rPr lang="en-US" dirty="0" err="1"/>
              <a:t>Ticor</a:t>
            </a:r>
            <a:r>
              <a:rPr lang="en-US" dirty="0"/>
              <a:t> Title Company</a:t>
            </a:r>
          </a:p>
          <a:p>
            <a:endParaRPr lang="en-US" dirty="0"/>
          </a:p>
        </p:txBody>
      </p:sp>
    </p:spTree>
    <p:extLst>
      <p:ext uri="{BB962C8B-B14F-4D97-AF65-F5344CB8AC3E}">
        <p14:creationId xmlns:p14="http://schemas.microsoft.com/office/powerpoint/2010/main" val="343786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8729-60CC-4A86-B067-5711022B5D8C}"/>
              </a:ext>
            </a:extLst>
          </p:cNvPr>
          <p:cNvSpPr>
            <a:spLocks noGrp="1"/>
          </p:cNvSpPr>
          <p:nvPr>
            <p:ph type="title"/>
          </p:nvPr>
        </p:nvSpPr>
        <p:spPr/>
        <p:txBody>
          <a:bodyPr>
            <a:normAutofit/>
          </a:bodyPr>
          <a:lstStyle/>
          <a:p>
            <a:r>
              <a:rPr lang="en-US" i="1" dirty="0" err="1">
                <a:effectLst/>
                <a:latin typeface="Calibri" panose="020F0502020204030204" pitchFamily="34" charset="0"/>
                <a:ea typeface="Calibri" panose="020F0502020204030204" pitchFamily="34" charset="0"/>
              </a:rPr>
              <a:t>Partney</a:t>
            </a:r>
            <a:r>
              <a:rPr lang="en-US" i="1" dirty="0">
                <a:effectLst/>
                <a:latin typeface="Calibri" panose="020F0502020204030204" pitchFamily="34" charset="0"/>
                <a:ea typeface="Calibri" panose="020F0502020204030204" pitchFamily="34" charset="0"/>
              </a:rPr>
              <a:t> vs. Russell</a:t>
            </a:r>
            <a:r>
              <a:rPr lang="en-US" dirty="0">
                <a:effectLst/>
                <a:latin typeface="Calibri" panose="020F0502020204030204" pitchFamily="34" charset="0"/>
                <a:ea typeface="Calibri" panose="020F0502020204030204" pitchFamily="34" charset="0"/>
              </a:rPr>
              <a:t> 304 Or App 679 (2020)</a:t>
            </a:r>
            <a:r>
              <a:rPr lang="en-US" dirty="0"/>
              <a:t> </a:t>
            </a:r>
          </a:p>
        </p:txBody>
      </p:sp>
      <p:sp>
        <p:nvSpPr>
          <p:cNvPr id="3" name="Content Placeholder 2">
            <a:extLst>
              <a:ext uri="{FF2B5EF4-FFF2-40B4-BE49-F238E27FC236}">
                <a16:creationId xmlns:a16="http://schemas.microsoft.com/office/drawing/2014/main" id="{47F4F730-4501-4C08-B5E4-98DA2CD2CD51}"/>
              </a:ext>
            </a:extLst>
          </p:cNvPr>
          <p:cNvSpPr>
            <a:spLocks noGrp="1"/>
          </p:cNvSpPr>
          <p:nvPr>
            <p:ph idx="1"/>
          </p:nvPr>
        </p:nvSpPr>
        <p:spPr>
          <a:xfrm>
            <a:off x="702527" y="2514600"/>
            <a:ext cx="10344884" cy="2080633"/>
          </a:xfrm>
        </p:spPr>
        <p:txBody>
          <a:bodyPr>
            <a:normAutofit/>
          </a:bodyPr>
          <a:lstStyle/>
          <a:p>
            <a:r>
              <a:rPr lang="en-US" dirty="0"/>
              <a:t>Facts – convoluted, but essentially suit to enforce an express easement where the grantor and grantee were the same party.</a:t>
            </a:r>
          </a:p>
          <a:p>
            <a:r>
              <a:rPr lang="en-US" dirty="0"/>
              <a:t>Holding – The Court finds the easement unenforceable based on the doctrine of merger</a:t>
            </a:r>
          </a:p>
          <a:p>
            <a:endParaRPr lang="en-US" dirty="0"/>
          </a:p>
          <a:p>
            <a:endParaRPr lang="en-US" dirty="0"/>
          </a:p>
          <a:p>
            <a:endParaRPr lang="en-US" dirty="0"/>
          </a:p>
        </p:txBody>
      </p:sp>
    </p:spTree>
    <p:extLst>
      <p:ext uri="{BB962C8B-B14F-4D97-AF65-F5344CB8AC3E}">
        <p14:creationId xmlns:p14="http://schemas.microsoft.com/office/powerpoint/2010/main" val="298911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F730-4501-4C08-B5E4-98DA2CD2CD51}"/>
              </a:ext>
            </a:extLst>
          </p:cNvPr>
          <p:cNvSpPr>
            <a:spLocks noGrp="1"/>
          </p:cNvSpPr>
          <p:nvPr>
            <p:ph idx="1"/>
          </p:nvPr>
        </p:nvSpPr>
        <p:spPr>
          <a:xfrm>
            <a:off x="702527" y="1866899"/>
            <a:ext cx="10344884" cy="2080633"/>
          </a:xfrm>
        </p:spPr>
        <p:txBody>
          <a:bodyPr>
            <a:normAutofit/>
          </a:bodyPr>
          <a:lstStyle/>
          <a:p>
            <a:endParaRPr lang="en-US" dirty="0"/>
          </a:p>
          <a:p>
            <a:endParaRPr lang="en-US" dirty="0"/>
          </a:p>
          <a:p>
            <a:endParaRPr lang="en-US" dirty="0"/>
          </a:p>
        </p:txBody>
      </p:sp>
      <p:pic>
        <p:nvPicPr>
          <p:cNvPr id="5" name="Picture 4" descr="Diagram, map&#10;&#10;Description automatically generated">
            <a:extLst>
              <a:ext uri="{FF2B5EF4-FFF2-40B4-BE49-F238E27FC236}">
                <a16:creationId xmlns:a16="http://schemas.microsoft.com/office/drawing/2014/main" id="{E261B17E-9D12-4621-BE06-9346CE748979}"/>
              </a:ext>
            </a:extLst>
          </p:cNvPr>
          <p:cNvPicPr>
            <a:picLocks noChangeAspect="1"/>
          </p:cNvPicPr>
          <p:nvPr/>
        </p:nvPicPr>
        <p:blipFill>
          <a:blip r:embed="rId2"/>
          <a:stretch>
            <a:fillRect/>
          </a:stretch>
        </p:blipFill>
        <p:spPr>
          <a:xfrm>
            <a:off x="394258" y="244961"/>
            <a:ext cx="6612332" cy="6368077"/>
          </a:xfrm>
          <a:prstGeom prst="rect">
            <a:avLst/>
          </a:prstGeom>
        </p:spPr>
      </p:pic>
      <p:sp>
        <p:nvSpPr>
          <p:cNvPr id="8" name="TextBox 7">
            <a:extLst>
              <a:ext uri="{FF2B5EF4-FFF2-40B4-BE49-F238E27FC236}">
                <a16:creationId xmlns:a16="http://schemas.microsoft.com/office/drawing/2014/main" id="{5EAE3D64-67E7-4552-A709-659BCC17C437}"/>
              </a:ext>
            </a:extLst>
          </p:cNvPr>
          <p:cNvSpPr txBox="1"/>
          <p:nvPr/>
        </p:nvSpPr>
        <p:spPr>
          <a:xfrm>
            <a:off x="7006590" y="244960"/>
            <a:ext cx="5045202" cy="5232202"/>
          </a:xfrm>
          <a:prstGeom prst="rect">
            <a:avLst/>
          </a:prstGeom>
          <a:noFill/>
        </p:spPr>
        <p:txBody>
          <a:bodyPr wrap="square">
            <a:spAutoFit/>
          </a:bodyPr>
          <a:lstStyle/>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sz="2000" cap="small" dirty="0" err="1">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Partney’s</a:t>
            </a:r>
            <a:r>
              <a:rPr lang="en-US" sz="2000"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 owned tax lots 1000 and 1001</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20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Russell’s owned tax lot 1002</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sz="2000"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P had sued R over use an easement</a:t>
            </a:r>
            <a:endParaRPr kumimoji="0" lang="en-US" sz="20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20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P had lost at trial court and appealed</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sz="2000" cap="small" dirty="0" err="1">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Haneys</a:t>
            </a:r>
            <a:r>
              <a:rPr lang="en-US" sz="2000"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 are P’s and R’s predecessor in title</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20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H acquired title to TLs 1000, 1001, 1002 (through entity called Seven Springs Development Corp.)</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sz="2000"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H signed a Declaration of Easement granting an appurtenant easement to all three properties for access to Skyline Road over all three properties</a:t>
            </a:r>
          </a:p>
        </p:txBody>
      </p:sp>
    </p:spTree>
    <p:extLst>
      <p:ext uri="{BB962C8B-B14F-4D97-AF65-F5344CB8AC3E}">
        <p14:creationId xmlns:p14="http://schemas.microsoft.com/office/powerpoint/2010/main" val="196189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F730-4501-4C08-B5E4-98DA2CD2CD51}"/>
              </a:ext>
            </a:extLst>
          </p:cNvPr>
          <p:cNvSpPr>
            <a:spLocks noGrp="1"/>
          </p:cNvSpPr>
          <p:nvPr>
            <p:ph idx="1"/>
          </p:nvPr>
        </p:nvSpPr>
        <p:spPr>
          <a:xfrm>
            <a:off x="702527" y="1866899"/>
            <a:ext cx="10344884" cy="2080633"/>
          </a:xfrm>
        </p:spPr>
        <p:txBody>
          <a:bodyPr>
            <a:normAutofit/>
          </a:bodyPr>
          <a:lstStyle/>
          <a:p>
            <a:endParaRPr lang="en-US" dirty="0"/>
          </a:p>
          <a:p>
            <a:endParaRPr lang="en-US" dirty="0"/>
          </a:p>
          <a:p>
            <a:endParaRPr lang="en-US" dirty="0"/>
          </a:p>
        </p:txBody>
      </p:sp>
      <p:pic>
        <p:nvPicPr>
          <p:cNvPr id="5" name="Picture 4" descr="Diagram, map&#10;&#10;Description automatically generated">
            <a:extLst>
              <a:ext uri="{FF2B5EF4-FFF2-40B4-BE49-F238E27FC236}">
                <a16:creationId xmlns:a16="http://schemas.microsoft.com/office/drawing/2014/main" id="{E261B17E-9D12-4621-BE06-9346CE748979}"/>
              </a:ext>
            </a:extLst>
          </p:cNvPr>
          <p:cNvPicPr>
            <a:picLocks noChangeAspect="1"/>
          </p:cNvPicPr>
          <p:nvPr/>
        </p:nvPicPr>
        <p:blipFill>
          <a:blip r:embed="rId2"/>
          <a:stretch>
            <a:fillRect/>
          </a:stretch>
        </p:blipFill>
        <p:spPr>
          <a:xfrm>
            <a:off x="394258" y="244961"/>
            <a:ext cx="6612332" cy="6368077"/>
          </a:xfrm>
          <a:prstGeom prst="rect">
            <a:avLst/>
          </a:prstGeom>
        </p:spPr>
      </p:pic>
      <p:sp>
        <p:nvSpPr>
          <p:cNvPr id="8" name="TextBox 7">
            <a:extLst>
              <a:ext uri="{FF2B5EF4-FFF2-40B4-BE49-F238E27FC236}">
                <a16:creationId xmlns:a16="http://schemas.microsoft.com/office/drawing/2014/main" id="{5EAE3D64-67E7-4552-A709-659BCC17C437}"/>
              </a:ext>
            </a:extLst>
          </p:cNvPr>
          <p:cNvSpPr txBox="1"/>
          <p:nvPr/>
        </p:nvSpPr>
        <p:spPr>
          <a:xfrm>
            <a:off x="7006590" y="244960"/>
            <a:ext cx="5072634" cy="6281720"/>
          </a:xfrm>
          <a:prstGeom prst="rect">
            <a:avLst/>
          </a:prstGeom>
          <a:noFill/>
        </p:spPr>
        <p:txBody>
          <a:bodyPr wrap="square">
            <a:spAutoFit/>
          </a:bodyPr>
          <a:lstStyle/>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H sign deed from Seven Springs to themselves TL 1001 and 1002</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“Together with easement for ingress and egress to Skyline to be used in common over . . . [1000, 1001, and 1002]”</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H sells 1001 and 1002 to separate buyers together with an easement to access Skyline over the other Lot (1001 or 1002) </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The deed for 1002 subject to easements of record </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subsequent deeds have a subject to lists of documents that include the declaration</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lang="en-US"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When P acquired the property, the deed included -- </a:t>
            </a:r>
          </a:p>
          <a:p>
            <a:pPr marL="742950" lvl="1" indent="-285750">
              <a:spcBef>
                <a:spcPct val="20000"/>
              </a:spcBef>
              <a:spcAft>
                <a:spcPts val="600"/>
              </a:spcAft>
              <a:buClr>
                <a:prstClr val="white"/>
              </a:buClr>
              <a:buSzPct val="100000"/>
              <a:buFont typeface="Arial"/>
              <a:buChar char="•"/>
              <a:defRPr/>
            </a:pPr>
            <a:r>
              <a:rPr lang="en-US"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Parcel 2 for “Easement for ingress and egress . . . Contained under [the Declaration]” and</a:t>
            </a:r>
          </a:p>
          <a:p>
            <a:pPr marL="742950" lvl="1" indent="-285750">
              <a:spcBef>
                <a:spcPct val="20000"/>
              </a:spcBef>
              <a:spcAft>
                <a:spcPts val="600"/>
              </a:spcAft>
              <a:buClr>
                <a:prstClr val="white"/>
              </a:buClr>
              <a:buSzPct val="100000"/>
              <a:buFont typeface="Arial"/>
              <a:buChar char="•"/>
              <a:defRPr/>
            </a:pPr>
            <a:r>
              <a:rPr lang="en-US"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Subject to “roads and easements . . . Described under [the declaration]”</a:t>
            </a:r>
          </a:p>
        </p:txBody>
      </p:sp>
    </p:spTree>
    <p:extLst>
      <p:ext uri="{BB962C8B-B14F-4D97-AF65-F5344CB8AC3E}">
        <p14:creationId xmlns:p14="http://schemas.microsoft.com/office/powerpoint/2010/main" val="408218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769F-1385-421B-8019-7584E9221DAF}"/>
              </a:ext>
            </a:extLst>
          </p:cNvPr>
          <p:cNvSpPr>
            <a:spLocks noGrp="1"/>
          </p:cNvSpPr>
          <p:nvPr>
            <p:ph type="title"/>
          </p:nvPr>
        </p:nvSpPr>
        <p:spPr>
          <a:xfrm>
            <a:off x="1143001" y="362713"/>
            <a:ext cx="9905998" cy="1905000"/>
          </a:xfrm>
        </p:spPr>
        <p:txBody>
          <a:bodyPr/>
          <a:lstStyle/>
          <a:p>
            <a:r>
              <a:rPr lang="en-US" i="1" dirty="0" err="1">
                <a:effectLst/>
                <a:latin typeface="Calibri" panose="020F0502020204030204" pitchFamily="34" charset="0"/>
                <a:ea typeface="Calibri" panose="020F0502020204030204" pitchFamily="34" charset="0"/>
              </a:rPr>
              <a:t>Partney</a:t>
            </a:r>
            <a:r>
              <a:rPr lang="en-US" i="1" dirty="0">
                <a:effectLst/>
                <a:latin typeface="Calibri" panose="020F0502020204030204" pitchFamily="34" charset="0"/>
                <a:ea typeface="Calibri" panose="020F0502020204030204" pitchFamily="34" charset="0"/>
              </a:rPr>
              <a:t> vs. Russell</a:t>
            </a:r>
            <a:r>
              <a:rPr lang="en-US" dirty="0">
                <a:effectLst/>
                <a:latin typeface="Calibri" panose="020F0502020204030204" pitchFamily="34" charset="0"/>
                <a:ea typeface="Calibri" panose="020F0502020204030204" pitchFamily="34" charset="0"/>
              </a:rPr>
              <a:t> 304 Or App 679 (2020)</a:t>
            </a:r>
            <a:r>
              <a:rPr lang="en-US" dirty="0"/>
              <a:t> </a:t>
            </a:r>
          </a:p>
        </p:txBody>
      </p:sp>
      <p:sp>
        <p:nvSpPr>
          <p:cNvPr id="3" name="Content Placeholder 2">
            <a:extLst>
              <a:ext uri="{FF2B5EF4-FFF2-40B4-BE49-F238E27FC236}">
                <a16:creationId xmlns:a16="http://schemas.microsoft.com/office/drawing/2014/main" id="{B759DC8C-F5E2-49E7-9E83-B261FE1244A4}"/>
              </a:ext>
            </a:extLst>
          </p:cNvPr>
          <p:cNvSpPr>
            <a:spLocks noGrp="1"/>
          </p:cNvSpPr>
          <p:nvPr>
            <p:ph idx="1"/>
          </p:nvPr>
        </p:nvSpPr>
        <p:spPr>
          <a:xfrm>
            <a:off x="1143001" y="2267713"/>
            <a:ext cx="9905998" cy="3505200"/>
          </a:xfrm>
        </p:spPr>
        <p:txBody>
          <a:bodyPr>
            <a:normAutofit fontScale="25000" lnSpcReduction="20000"/>
          </a:bodyPr>
          <a:lstStyle/>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Issue – Did the declaration create an enforceable easement over tax lot 1001 for the benefit of 1002?</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Holding – No, a declaration of easement when the declarant holds title to both the dominant and servient estates does not create a valid easement</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Explanation</a:t>
            </a:r>
          </a:p>
          <a:p>
            <a:pPr lvl="1">
              <a:buClr>
                <a:prstClr val="white"/>
              </a:buClr>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Basically, outside of platting, an owner cannot create in easement in her own </a:t>
            </a:r>
            <a:r>
              <a:rPr lang="en-US" sz="4900"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property. </a:t>
            </a:r>
            <a:r>
              <a:rPr lang="en-US" sz="4900" i="1"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Witt v. </a:t>
            </a:r>
            <a:r>
              <a:rPr lang="en-US" sz="4900" i="1" dirty="0" err="1">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Reavis</a:t>
            </a:r>
            <a:r>
              <a:rPr lang="en-US" sz="4900"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284 Or. 503 (1978).</a:t>
            </a:r>
            <a:endPar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endParaRPr>
          </a:p>
          <a:p>
            <a:pPr lvl="2">
              <a:buClr>
                <a:prstClr val="white"/>
              </a:buClr>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Even when platting the easement is technically not formed until the plat declarant conveys the property</a:t>
            </a:r>
          </a:p>
          <a:p>
            <a:pPr marL="742950" marR="0" lvl="1"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by definition, an easement is an interest in the land of another.  Thus, any easement created by the declaration was essentially extinguished at inception.</a:t>
            </a:r>
          </a:p>
          <a:p>
            <a:pPr marL="742950" marR="0" lvl="1"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Once extinguished, an easement cannot be revived by mere reference to the easement in subsequent instruments</a:t>
            </a:r>
          </a:p>
          <a:p>
            <a:pPr lvl="2">
              <a:buClr>
                <a:prstClr val="white"/>
              </a:buClr>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A subsequent “subject to” list including the “merged” easement does not create the easement </a:t>
            </a:r>
          </a:p>
          <a:p>
            <a:pPr lvl="1">
              <a:buClr>
                <a:prstClr val="white"/>
              </a:buClr>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However, a valid easement can be created if the extinguished easement is later incorporated by reference in a granting or reserving </a:t>
            </a:r>
            <a:r>
              <a:rPr lang="en-US" sz="4900"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clause  in </a:t>
            </a: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a subsequent deed</a:t>
            </a:r>
          </a:p>
          <a:p>
            <a:pPr lvl="2">
              <a:buClr>
                <a:prstClr val="white"/>
              </a:buClr>
              <a:defRPr/>
            </a:pPr>
            <a:r>
              <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Here, no such incorporation was made when the deed grantor owned lot 1001 and conveyed lot 1002</a:t>
            </a:r>
          </a:p>
          <a:p>
            <a:pPr lvl="1">
              <a:buClr>
                <a:prstClr val="white"/>
              </a:buClr>
              <a:defRPr/>
            </a:pPr>
            <a:r>
              <a:rPr lang="en-US" sz="5100"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Inference from circumstances – “the intent to convey a lot or unit subject to a declaration may also be inferred from the circumstances.”  (Unclear exactly what the court means but I believe it’s referencing a common development scheme)</a:t>
            </a:r>
          </a:p>
          <a:p>
            <a:pPr lvl="2">
              <a:buClr>
                <a:prstClr val="white"/>
              </a:buClr>
              <a:defRPr/>
            </a:pPr>
            <a:r>
              <a:rPr lang="en-US" sz="4900"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H convey to themselves out of seven springs less than a week after signing the declaration, then convey to a buyer for 1002 subject to the easement, and record all these documents on the same day</a:t>
            </a:r>
          </a:p>
          <a:p>
            <a:pPr lvl="2">
              <a:buClr>
                <a:prstClr val="white"/>
              </a:buClr>
              <a:defRPr/>
            </a:pPr>
            <a:r>
              <a:rPr lang="en-US" sz="4900"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t>Still, the declaration itself did not create the easement and h had unity of title when they acquired from seven springs.  So, even if intent could be inferred in the conveyance from seven springs, merger would have extinguished.</a:t>
            </a:r>
          </a:p>
          <a:p>
            <a:pPr lvl="2">
              <a:buClr>
                <a:prstClr val="white"/>
              </a:buClr>
              <a:defRPr/>
            </a:pPr>
            <a:endParaRPr kumimoji="0" lang="en-US" sz="49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752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48F8-46BD-44F7-8665-A8102C82C13A}"/>
              </a:ext>
            </a:extLst>
          </p:cNvPr>
          <p:cNvSpPr>
            <a:spLocks noGrp="1"/>
          </p:cNvSpPr>
          <p:nvPr>
            <p:ph type="title"/>
          </p:nvPr>
        </p:nvSpPr>
        <p:spPr/>
        <p:txBody>
          <a:bodyPr/>
          <a:lstStyle/>
          <a:p>
            <a:r>
              <a:rPr lang="en-US" dirty="0"/>
              <a:t>Odd Oregon Exception to Merger rule</a:t>
            </a:r>
          </a:p>
        </p:txBody>
      </p:sp>
      <p:sp>
        <p:nvSpPr>
          <p:cNvPr id="3" name="Content Placeholder 2">
            <a:extLst>
              <a:ext uri="{FF2B5EF4-FFF2-40B4-BE49-F238E27FC236}">
                <a16:creationId xmlns:a16="http://schemas.microsoft.com/office/drawing/2014/main" id="{72551434-114E-4EDA-9E91-AD4DA6024C96}"/>
              </a:ext>
            </a:extLst>
          </p:cNvPr>
          <p:cNvSpPr>
            <a:spLocks noGrp="1"/>
          </p:cNvSpPr>
          <p:nvPr>
            <p:ph idx="1"/>
          </p:nvPr>
        </p:nvSpPr>
        <p:spPr/>
        <p:txBody>
          <a:bodyPr>
            <a:normAutofit/>
          </a:bodyPr>
          <a:lstStyle/>
          <a:p>
            <a:r>
              <a:rPr lang="en-US" sz="1800" dirty="0">
                <a:effectLst/>
                <a:ea typeface="Calibri" panose="020F0502020204030204" pitchFamily="34" charset="0"/>
              </a:rPr>
              <a:t>A landowner can create an easement that benefits and burdens her own property through an easement to another party that reserves a right to future use.  </a:t>
            </a:r>
            <a:r>
              <a:rPr lang="en-US" sz="1800" i="1" dirty="0" err="1">
                <a:effectLst/>
                <a:ea typeface="Calibri" panose="020F0502020204030204" pitchFamily="34" charset="0"/>
              </a:rPr>
              <a:t>Ploplys</a:t>
            </a:r>
            <a:r>
              <a:rPr lang="en-US" sz="1800" i="1" dirty="0">
                <a:effectLst/>
                <a:ea typeface="Calibri" panose="020F0502020204030204" pitchFamily="34" charset="0"/>
              </a:rPr>
              <a:t> v. Bryson</a:t>
            </a:r>
            <a:r>
              <a:rPr lang="en-US" sz="1800" dirty="0">
                <a:effectLst/>
                <a:ea typeface="Calibri" panose="020F0502020204030204" pitchFamily="34" charset="0"/>
              </a:rPr>
              <a:t>, 188 Or App 49 (2003).</a:t>
            </a:r>
          </a:p>
          <a:p>
            <a:r>
              <a:rPr lang="en-US" sz="1800" dirty="0"/>
              <a:t>The document that creates the easement must consider future partitioning of the property and expressly make the easement appurtenant to properties owned by each party.  </a:t>
            </a:r>
            <a:r>
              <a:rPr lang="en-US" sz="1800" i="1" dirty="0"/>
              <a:t>Fischer v. Walker</a:t>
            </a:r>
            <a:r>
              <a:rPr lang="en-US" sz="1800" dirty="0"/>
              <a:t>, 246 Or App 589 (2011).</a:t>
            </a:r>
          </a:p>
        </p:txBody>
      </p:sp>
    </p:spTree>
    <p:extLst>
      <p:ext uri="{BB962C8B-B14F-4D97-AF65-F5344CB8AC3E}">
        <p14:creationId xmlns:p14="http://schemas.microsoft.com/office/powerpoint/2010/main" val="41243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71A7-E072-42C3-80A6-313EE595795D}"/>
              </a:ext>
            </a:extLst>
          </p:cNvPr>
          <p:cNvSpPr>
            <a:spLocks noGrp="1"/>
          </p:cNvSpPr>
          <p:nvPr>
            <p:ph type="title"/>
          </p:nvPr>
        </p:nvSpPr>
        <p:spPr/>
        <p:txBody>
          <a:bodyPr/>
          <a:lstStyle/>
          <a:p>
            <a:r>
              <a:rPr lang="en-US" dirty="0"/>
              <a:t>Odd exception continued</a:t>
            </a:r>
          </a:p>
        </p:txBody>
      </p:sp>
      <p:sp>
        <p:nvSpPr>
          <p:cNvPr id="3" name="Content Placeholder 2">
            <a:extLst>
              <a:ext uri="{FF2B5EF4-FFF2-40B4-BE49-F238E27FC236}">
                <a16:creationId xmlns:a16="http://schemas.microsoft.com/office/drawing/2014/main" id="{855AC87A-7502-43EF-9C7E-2786612EDFAF}"/>
              </a:ext>
            </a:extLst>
          </p:cNvPr>
          <p:cNvSpPr>
            <a:spLocks noGrp="1"/>
          </p:cNvSpPr>
          <p:nvPr>
            <p:ph idx="1"/>
          </p:nvPr>
        </p:nvSpPr>
        <p:spPr/>
        <p:txBody>
          <a:bodyPr>
            <a:normAutofit fontScale="77500" lnSpcReduction="20000"/>
          </a:bodyPr>
          <a:lstStyle/>
          <a:p>
            <a:r>
              <a:rPr lang="en-US" dirty="0" err="1"/>
              <a:t>Ploplys</a:t>
            </a:r>
            <a:r>
              <a:rPr lang="en-US" dirty="0"/>
              <a:t> Facts</a:t>
            </a:r>
          </a:p>
          <a:p>
            <a:pPr lvl="1"/>
            <a:r>
              <a:rPr lang="en-US" dirty="0"/>
              <a:t>P and D common predecessor granted an easement to third party</a:t>
            </a:r>
          </a:p>
          <a:p>
            <a:pPr lvl="1"/>
            <a:r>
              <a:rPr lang="en-US" dirty="0"/>
              <a:t>Easement 	</a:t>
            </a:r>
          </a:p>
          <a:p>
            <a:pPr lvl="2"/>
            <a:r>
              <a:rPr lang="en-US" dirty="0"/>
              <a:t>reserved the right to use road </a:t>
            </a:r>
          </a:p>
          <a:p>
            <a:pPr lvl="2"/>
            <a:r>
              <a:rPr lang="en-US" dirty="0"/>
              <a:t>Provided easement appurtenant to properties owned by each party</a:t>
            </a:r>
          </a:p>
          <a:p>
            <a:pPr lvl="2"/>
            <a:r>
              <a:rPr lang="en-US" dirty="0"/>
              <a:t>In the event of subdivision, easement shall remain appurtenant</a:t>
            </a:r>
          </a:p>
          <a:p>
            <a:pPr lvl="1"/>
            <a:r>
              <a:rPr lang="en-US" dirty="0"/>
              <a:t>Grantor later partitioned creating the properties of P and D and deeds “referenced” the easement</a:t>
            </a:r>
          </a:p>
          <a:p>
            <a:pPr lvl="1"/>
            <a:r>
              <a:rPr lang="en-US" dirty="0"/>
              <a:t>P used the road, D blocked, P sued</a:t>
            </a:r>
          </a:p>
          <a:p>
            <a:r>
              <a:rPr lang="en-US" dirty="0"/>
              <a:t>The Court held that the predecessor reserved an easement for the benefit of his property and that reservation created a new right in the grantor’s property out of the easement interest that was granted</a:t>
            </a:r>
          </a:p>
          <a:p>
            <a:pPr lvl="1"/>
            <a:endParaRPr lang="en-US" dirty="0"/>
          </a:p>
        </p:txBody>
      </p:sp>
    </p:spTree>
    <p:extLst>
      <p:ext uri="{BB962C8B-B14F-4D97-AF65-F5344CB8AC3E}">
        <p14:creationId xmlns:p14="http://schemas.microsoft.com/office/powerpoint/2010/main" val="26103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5502-F12A-4807-AD51-DD1A623C16A7}"/>
              </a:ext>
            </a:extLst>
          </p:cNvPr>
          <p:cNvSpPr>
            <a:spLocks noGrp="1"/>
          </p:cNvSpPr>
          <p:nvPr>
            <p:ph type="title"/>
          </p:nvPr>
        </p:nvSpPr>
        <p:spPr/>
        <p:txBody>
          <a:bodyPr/>
          <a:lstStyle/>
          <a:p>
            <a:r>
              <a:rPr lang="en-US" dirty="0"/>
              <a:t>Odd exception continued</a:t>
            </a:r>
          </a:p>
        </p:txBody>
      </p:sp>
      <p:sp>
        <p:nvSpPr>
          <p:cNvPr id="3" name="Content Placeholder 2">
            <a:extLst>
              <a:ext uri="{FF2B5EF4-FFF2-40B4-BE49-F238E27FC236}">
                <a16:creationId xmlns:a16="http://schemas.microsoft.com/office/drawing/2014/main" id="{0E28078F-73C2-43E1-A11F-21F914499849}"/>
              </a:ext>
            </a:extLst>
          </p:cNvPr>
          <p:cNvSpPr>
            <a:spLocks noGrp="1"/>
          </p:cNvSpPr>
          <p:nvPr>
            <p:ph idx="1"/>
          </p:nvPr>
        </p:nvSpPr>
        <p:spPr/>
        <p:txBody>
          <a:bodyPr/>
          <a:lstStyle/>
          <a:p>
            <a:r>
              <a:rPr lang="en-US" i="1" dirty="0"/>
              <a:t>Fischer</a:t>
            </a:r>
            <a:r>
              <a:rPr lang="en-US" dirty="0"/>
              <a:t> Facts</a:t>
            </a:r>
          </a:p>
          <a:p>
            <a:pPr lvl="1"/>
            <a:r>
              <a:rPr lang="en-US" dirty="0"/>
              <a:t>Similar to </a:t>
            </a:r>
            <a:r>
              <a:rPr lang="en-US" i="1" dirty="0" err="1"/>
              <a:t>Ploplys</a:t>
            </a:r>
            <a:r>
              <a:rPr lang="en-US" i="1" dirty="0"/>
              <a:t> </a:t>
            </a:r>
            <a:r>
              <a:rPr lang="en-US" dirty="0"/>
              <a:t>except the easement from the predecessor </a:t>
            </a:r>
          </a:p>
          <a:p>
            <a:pPr lvl="2"/>
            <a:r>
              <a:rPr lang="en-US" dirty="0"/>
              <a:t>lacked language about future subdivision,</a:t>
            </a:r>
          </a:p>
          <a:p>
            <a:pPr lvl="2"/>
            <a:r>
              <a:rPr lang="en-US" dirty="0"/>
              <a:t>did not create an appurtenant easement for future parties, and</a:t>
            </a:r>
          </a:p>
          <a:p>
            <a:pPr lvl="2"/>
            <a:r>
              <a:rPr lang="en-US" dirty="0"/>
              <a:t>was </a:t>
            </a:r>
            <a:r>
              <a:rPr lang="en-US" u="sng" dirty="0"/>
              <a:t>not</a:t>
            </a:r>
            <a:r>
              <a:rPr lang="en-US" dirty="0"/>
              <a:t> referenced in future deeds</a:t>
            </a:r>
          </a:p>
          <a:p>
            <a:pPr lvl="1"/>
            <a:r>
              <a:rPr lang="en-US" dirty="0"/>
              <a:t>The court held that these three items were necessary for creating a </a:t>
            </a:r>
            <a:r>
              <a:rPr lang="en-US" i="1" dirty="0" err="1"/>
              <a:t>Ploplys</a:t>
            </a:r>
            <a:r>
              <a:rPr lang="en-US" dirty="0"/>
              <a:t> easement</a:t>
            </a:r>
          </a:p>
          <a:p>
            <a:pPr lvl="2"/>
            <a:endParaRPr lang="en-US" dirty="0"/>
          </a:p>
          <a:p>
            <a:pPr lvl="1"/>
            <a:endParaRPr lang="en-US" dirty="0"/>
          </a:p>
        </p:txBody>
      </p:sp>
    </p:spTree>
    <p:extLst>
      <p:ext uri="{BB962C8B-B14F-4D97-AF65-F5344CB8AC3E}">
        <p14:creationId xmlns:p14="http://schemas.microsoft.com/office/powerpoint/2010/main" val="24291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Vacation and Dedication	</a:t>
            </a:r>
          </a:p>
        </p:txBody>
      </p:sp>
      <p:sp>
        <p:nvSpPr>
          <p:cNvPr id="3" name="Content Placeholder 2"/>
          <p:cNvSpPr>
            <a:spLocks noGrp="1"/>
          </p:cNvSpPr>
          <p:nvPr>
            <p:ph idx="1"/>
          </p:nvPr>
        </p:nvSpPr>
        <p:spPr/>
        <p:txBody>
          <a:bodyPr/>
          <a:lstStyle/>
          <a:p>
            <a:r>
              <a:rPr lang="en-US" dirty="0"/>
              <a:t>Vacation applies to lands acquired through dedication</a:t>
            </a:r>
          </a:p>
          <a:p>
            <a:pPr lvl="1"/>
            <a:r>
              <a:rPr lang="en-US" dirty="0"/>
              <a:t>Not to lands acquired through purchase or eminent domain</a:t>
            </a:r>
          </a:p>
          <a:p>
            <a:pPr lvl="1"/>
            <a:r>
              <a:rPr lang="en-US" dirty="0"/>
              <a:t>Lands acquired through purchase or eminent domain are typically held in fee and conveyance of property is required to clear interest of the state, county, or municipality</a:t>
            </a:r>
          </a:p>
          <a:p>
            <a:r>
              <a:rPr lang="en-US" dirty="0"/>
              <a:t>Example of Land Acquired through Eminent Domain</a:t>
            </a:r>
          </a:p>
        </p:txBody>
      </p:sp>
    </p:spTree>
    <p:extLst>
      <p:ext uri="{BB962C8B-B14F-4D97-AF65-F5344CB8AC3E}">
        <p14:creationId xmlns:p14="http://schemas.microsoft.com/office/powerpoint/2010/main" val="29708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Example -</a:t>
            </a:r>
            <a:br>
              <a:rPr lang="en-US" dirty="0"/>
            </a:br>
            <a:r>
              <a:rPr lang="en-US" dirty="0"/>
              <a:t>Chain of Title</a:t>
            </a:r>
          </a:p>
        </p:txBody>
      </p:sp>
      <p:pic>
        <p:nvPicPr>
          <p:cNvPr id="6" name="Content Placeholder 5" descr="Map.pdf - Adobe Acrobat Pro 20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2241" y="-1055112"/>
            <a:ext cx="5487928" cy="9493718"/>
          </a:xfrm>
        </p:spPr>
      </p:pic>
      <p:sp>
        <p:nvSpPr>
          <p:cNvPr id="8" name="TextBox 7"/>
          <p:cNvSpPr txBox="1"/>
          <p:nvPr/>
        </p:nvSpPr>
        <p:spPr>
          <a:xfrm>
            <a:off x="534573" y="1800664"/>
            <a:ext cx="5261316" cy="313932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ODOT condemnation suits acquire title to various strips through eminent domain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ODOT conveys portions back into private ownership and portions to Washington County</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ODOT deed to Washington County “only so long as used for public road purposes”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Washington County vacation portions of road </a:t>
            </a:r>
          </a:p>
          <a:p>
            <a:pPr marR="0" lvl="0" algn="l" defTabSz="457200" rtl="0" eaLnBrk="1" fontAlgn="auto" latinLnBrk="0" hangingPunct="1">
              <a:lnSpc>
                <a:spcPct val="100000"/>
              </a:lnSpc>
              <a:spcBef>
                <a:spcPts val="0"/>
              </a:spcBef>
              <a:spcAft>
                <a:spcPts val="0"/>
              </a:spcAft>
              <a:buClrTx/>
              <a:buSzTx/>
              <a:tabLst/>
              <a:defRPr/>
            </a:pPr>
            <a:endParaRPr lang="en-US" dirty="0">
              <a:solidFill>
                <a:prstClr val="white"/>
              </a:solidFill>
              <a:latin typeface="Calisto MT" panose="02040603050505030304"/>
            </a:endParaRP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Meanwhile – multiple deeds in private ownership include the remaining strip of property</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9" name="TextBox 8"/>
          <p:cNvSpPr txBox="1"/>
          <p:nvPr/>
        </p:nvSpPr>
        <p:spPr>
          <a:xfrm>
            <a:off x="548641" y="5309317"/>
            <a:ext cx="4867421"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Problem – Washington County retained fee title subject to a reversionary interest of ODOT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sto MT" panose="020406030505050303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Resolution</a:t>
            </a:r>
            <a:r>
              <a:rPr kumimoji="0" lang="en-US" sz="1800" b="0" i="0" u="none" strike="noStrike" kern="1200" cap="none" spc="0" normalizeH="0" noProof="0" dirty="0">
                <a:ln>
                  <a:noFill/>
                </a:ln>
                <a:solidFill>
                  <a:prstClr val="white"/>
                </a:solidFill>
                <a:effectLst/>
                <a:uLnTx/>
                <a:uFillTx/>
                <a:latin typeface="Calisto MT" panose="02040603050505030304"/>
                <a:ea typeface="+mn-ea"/>
                <a:cs typeface="+mn-cs"/>
              </a:rPr>
              <a:t> – Deeds from both Washington County and ODOT</a:t>
            </a: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144801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Disposition of Dedicated Lands</a:t>
            </a:r>
          </a:p>
        </p:txBody>
      </p:sp>
      <p:sp>
        <p:nvSpPr>
          <p:cNvPr id="3" name="Content Placeholder 2"/>
          <p:cNvSpPr>
            <a:spLocks noGrp="1"/>
          </p:cNvSpPr>
          <p:nvPr>
            <p:ph idx="1"/>
          </p:nvPr>
        </p:nvSpPr>
        <p:spPr/>
        <p:txBody>
          <a:bodyPr>
            <a:normAutofit fontScale="92500"/>
          </a:bodyPr>
          <a:lstStyle/>
          <a:p>
            <a:r>
              <a:rPr lang="en-US" dirty="0"/>
              <a:t>Dedication – a relinquishment of land to a public use made by the landowner and accepted for such use by or on behalf of the public. </a:t>
            </a:r>
            <a:r>
              <a:rPr lang="en-US" i="1" dirty="0"/>
              <a:t>Harris v. City of St. Helens</a:t>
            </a:r>
            <a:r>
              <a:rPr lang="en-US" dirty="0"/>
              <a:t>, 72 Or 377, 386, 143 P 941 (1914)</a:t>
            </a:r>
          </a:p>
          <a:p>
            <a:r>
              <a:rPr lang="en-US" dirty="0"/>
              <a:t>The dedicator retains the fee subject to the public’s right of use, which is in effect only an easement. </a:t>
            </a:r>
            <a:r>
              <a:rPr lang="en-US" i="1" dirty="0"/>
              <a:t>See </a:t>
            </a:r>
            <a:r>
              <a:rPr lang="en-US" i="1" dirty="0" err="1"/>
              <a:t>Haberly</a:t>
            </a:r>
            <a:r>
              <a:rPr lang="en-US" i="1" dirty="0"/>
              <a:t> v. </a:t>
            </a:r>
            <a:r>
              <a:rPr lang="en-US" i="1" dirty="0" err="1"/>
              <a:t>Treadgold</a:t>
            </a:r>
            <a:r>
              <a:rPr lang="en-US" dirty="0"/>
              <a:t>, 67 Or 425, 136 P 334 (1913) (the city cannot sell property dedicated to the public for a street). </a:t>
            </a:r>
          </a:p>
          <a:p>
            <a:r>
              <a:rPr lang="en-US" dirty="0"/>
              <a:t>Provisions for street dedication are found in ORS Ch. 92 for plats of subdivision and partition and in Ch. 368 for county roads.</a:t>
            </a:r>
          </a:p>
          <a:p>
            <a:r>
              <a:rPr lang="en-US" dirty="0"/>
              <a:t>Dedication of land to use as a public street requires local government approval, ORS 92.014.</a:t>
            </a:r>
          </a:p>
          <a:p>
            <a:r>
              <a:rPr lang="en-US" dirty="0"/>
              <a:t>Dedication may be by plat of subdivision or partition, or by separate dedication or donation form provided by the city or county with jurisdiction, ORS 92.175 and ORS 368.096.</a:t>
            </a:r>
          </a:p>
        </p:txBody>
      </p:sp>
    </p:spTree>
    <p:extLst>
      <p:ext uri="{BB962C8B-B14F-4D97-AF65-F5344CB8AC3E}">
        <p14:creationId xmlns:p14="http://schemas.microsoft.com/office/powerpoint/2010/main" val="598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C5EF-7E9A-4DB3-8AC7-02436BC6211B}"/>
              </a:ext>
            </a:extLst>
          </p:cNvPr>
          <p:cNvSpPr>
            <a:spLocks noGrp="1"/>
          </p:cNvSpPr>
          <p:nvPr>
            <p:ph type="title"/>
          </p:nvPr>
        </p:nvSpPr>
        <p:spPr/>
        <p:txBody>
          <a:bodyPr/>
          <a:lstStyle/>
          <a:p>
            <a:r>
              <a:rPr lang="en-US" dirty="0"/>
              <a:t>Easements</a:t>
            </a:r>
          </a:p>
        </p:txBody>
      </p:sp>
      <p:sp>
        <p:nvSpPr>
          <p:cNvPr id="3" name="Content Placeholder 2">
            <a:extLst>
              <a:ext uri="{FF2B5EF4-FFF2-40B4-BE49-F238E27FC236}">
                <a16:creationId xmlns:a16="http://schemas.microsoft.com/office/drawing/2014/main" id="{1177A15C-1E89-4AAF-BD2F-00B2C5F92A48}"/>
              </a:ext>
            </a:extLst>
          </p:cNvPr>
          <p:cNvSpPr>
            <a:spLocks noGrp="1"/>
          </p:cNvSpPr>
          <p:nvPr>
            <p:ph idx="1"/>
          </p:nvPr>
        </p:nvSpPr>
        <p:spPr>
          <a:xfrm>
            <a:off x="1141413" y="2405742"/>
            <a:ext cx="9905998" cy="3124201"/>
          </a:xfrm>
        </p:spPr>
        <p:txBody>
          <a:bodyPr/>
          <a:lstStyle/>
          <a:p>
            <a:r>
              <a:rPr lang="en-US" dirty="0"/>
              <a:t>Easement in gross vs. easement appurtenant</a:t>
            </a:r>
          </a:p>
          <a:p>
            <a:r>
              <a:rPr lang="en-US" dirty="0"/>
              <a:t>Unwritten easements</a:t>
            </a:r>
          </a:p>
          <a:p>
            <a:pPr lvl="1"/>
            <a:r>
              <a:rPr lang="en-US" dirty="0"/>
              <a:t>Prescriptive easement</a:t>
            </a:r>
          </a:p>
          <a:p>
            <a:pPr lvl="1"/>
            <a:r>
              <a:rPr lang="en-US" dirty="0"/>
              <a:t>Implied easement</a:t>
            </a:r>
          </a:p>
          <a:p>
            <a:pPr lvl="1"/>
            <a:r>
              <a:rPr lang="en-US" dirty="0"/>
              <a:t>Easement by Necessity </a:t>
            </a:r>
          </a:p>
          <a:p>
            <a:r>
              <a:rPr lang="en-US" dirty="0"/>
              <a:t>Express easements</a:t>
            </a:r>
          </a:p>
          <a:p>
            <a:pPr lvl="1"/>
            <a:r>
              <a:rPr lang="en-US" dirty="0"/>
              <a:t>Creation and termination including the </a:t>
            </a:r>
            <a:r>
              <a:rPr lang="en-US" i="1" dirty="0" err="1"/>
              <a:t>Partney</a:t>
            </a:r>
            <a:r>
              <a:rPr lang="en-US" dirty="0"/>
              <a:t> decision</a:t>
            </a:r>
          </a:p>
        </p:txBody>
      </p:sp>
    </p:spTree>
    <p:extLst>
      <p:ext uri="{BB962C8B-B14F-4D97-AF65-F5344CB8AC3E}">
        <p14:creationId xmlns:p14="http://schemas.microsoft.com/office/powerpoint/2010/main" val="321709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Disposition of Dedicated Lands</a:t>
            </a:r>
            <a:br>
              <a:rPr lang="en-US" dirty="0"/>
            </a:br>
            <a:r>
              <a:rPr lang="en-US" dirty="0"/>
              <a:t>Depiction on Title Report</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017" y="1732449"/>
            <a:ext cx="5381756" cy="4635305"/>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11" y="1732449"/>
            <a:ext cx="5406329" cy="3711975"/>
          </a:xfrm>
          <a:prstGeom prst="rect">
            <a:avLst/>
          </a:prstGeom>
        </p:spPr>
      </p:pic>
      <p:sp>
        <p:nvSpPr>
          <p:cNvPr id="7" name="TextBox 6">
            <a:extLst>
              <a:ext uri="{FF2B5EF4-FFF2-40B4-BE49-F238E27FC236}">
                <a16:creationId xmlns:a16="http://schemas.microsoft.com/office/drawing/2014/main" id="{B9FB4472-B8B9-4874-A20B-29EC2DA9152A}"/>
              </a:ext>
            </a:extLst>
          </p:cNvPr>
          <p:cNvSpPr txBox="1"/>
          <p:nvPr/>
        </p:nvSpPr>
        <p:spPr>
          <a:xfrm>
            <a:off x="297412" y="5444424"/>
            <a:ext cx="6094476" cy="523220"/>
          </a:xfrm>
          <a:prstGeom prst="rect">
            <a:avLst/>
          </a:prstGeom>
          <a:noFill/>
        </p:spPr>
        <p:txBody>
          <a:bodyPr wrap="square">
            <a:spAutoFit/>
          </a:bodyPr>
          <a:lstStyle/>
          <a:p>
            <a:r>
              <a:rPr lang="en-US" sz="1400" dirty="0">
                <a:effectLst/>
              </a:rPr>
              <a:t>Or as an exception – Public Road Dedication including the Terms and provisions thereof, recorded 6/27/2019 as instrument no. 2019-22086.</a:t>
            </a:r>
            <a:endParaRPr lang="en-US" sz="1400" dirty="0"/>
          </a:p>
        </p:txBody>
      </p:sp>
      <p:sp>
        <p:nvSpPr>
          <p:cNvPr id="9" name="TextBox 8">
            <a:extLst>
              <a:ext uri="{FF2B5EF4-FFF2-40B4-BE49-F238E27FC236}">
                <a16:creationId xmlns:a16="http://schemas.microsoft.com/office/drawing/2014/main" id="{65E98476-92BB-40E4-82A4-5E3DB77393B3}"/>
              </a:ext>
            </a:extLst>
          </p:cNvPr>
          <p:cNvSpPr txBox="1"/>
          <p:nvPr/>
        </p:nvSpPr>
        <p:spPr>
          <a:xfrm>
            <a:off x="297412" y="5967644"/>
            <a:ext cx="6094476" cy="523220"/>
          </a:xfrm>
          <a:prstGeom prst="rect">
            <a:avLst/>
          </a:prstGeom>
          <a:noFill/>
        </p:spPr>
        <p:txBody>
          <a:bodyPr wrap="square">
            <a:spAutoFit/>
          </a:bodyPr>
          <a:lstStyle/>
          <a:p>
            <a:r>
              <a:rPr lang="en-US" sz="1400" dirty="0">
                <a:effectLst/>
              </a:rPr>
              <a:t>Or </a:t>
            </a:r>
            <a:r>
              <a:rPr lang="en-US" sz="1400" dirty="0"/>
              <a:t>a generic</a:t>
            </a:r>
            <a:r>
              <a:rPr lang="en-US" sz="1400" dirty="0">
                <a:effectLst/>
              </a:rPr>
              <a:t> exception – Rights of the public in that portion located in Public Roads and highways.</a:t>
            </a:r>
            <a:endParaRPr lang="en-US" sz="1400" dirty="0"/>
          </a:p>
        </p:txBody>
      </p:sp>
    </p:spTree>
    <p:extLst>
      <p:ext uri="{BB962C8B-B14F-4D97-AF65-F5344CB8AC3E}">
        <p14:creationId xmlns:p14="http://schemas.microsoft.com/office/powerpoint/2010/main" val="291413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Vacation</a:t>
            </a:r>
          </a:p>
        </p:txBody>
      </p:sp>
      <p:sp>
        <p:nvSpPr>
          <p:cNvPr id="3" name="Content Placeholder 2"/>
          <p:cNvSpPr>
            <a:spLocks noGrp="1"/>
          </p:cNvSpPr>
          <p:nvPr>
            <p:ph idx="1"/>
          </p:nvPr>
        </p:nvSpPr>
        <p:spPr/>
        <p:txBody>
          <a:bodyPr/>
          <a:lstStyle/>
          <a:p>
            <a:r>
              <a:rPr lang="en-US" dirty="0">
                <a:effectLst/>
              </a:rPr>
              <a:t>The public merely has an easement or right-of-way over a public way.</a:t>
            </a:r>
          </a:p>
          <a:p>
            <a:r>
              <a:rPr lang="en-US" dirty="0">
                <a:effectLst/>
              </a:rPr>
              <a:t>When this right-of-way is terminated by vacation, the fee title, which is deemed to have remained in the abutters (through the dedicator), is simply discharged from the servitude. </a:t>
            </a:r>
            <a:r>
              <a:rPr lang="en-US" i="1" dirty="0">
                <a:effectLst/>
              </a:rPr>
              <a:t>See</a:t>
            </a:r>
            <a:r>
              <a:rPr lang="en-US" dirty="0">
                <a:effectLst/>
              </a:rPr>
              <a:t> </a:t>
            </a:r>
            <a:r>
              <a:rPr lang="en-US" i="1" dirty="0">
                <a:effectLst/>
              </a:rPr>
              <a:t>Fowler v. </a:t>
            </a:r>
            <a:r>
              <a:rPr lang="en-US" i="1" dirty="0" err="1">
                <a:effectLst/>
              </a:rPr>
              <a:t>Gehrke</a:t>
            </a:r>
            <a:r>
              <a:rPr lang="en-US" dirty="0">
                <a:effectLst/>
              </a:rPr>
              <a:t>, 166 Or 239, 241 (1941).</a:t>
            </a:r>
          </a:p>
          <a:p>
            <a:r>
              <a:rPr lang="en-US" dirty="0">
                <a:effectLst/>
              </a:rPr>
              <a:t>The street attaches to the abutting property on each side, in equal proportions; the dividing line is the center line of the public way. ORS 271.140 (city vacations), ORS 368.366(1)(d) (county vacations); </a:t>
            </a:r>
            <a:r>
              <a:rPr lang="en-US" i="1" dirty="0">
                <a:effectLst/>
              </a:rPr>
              <a:t>Fowler</a:t>
            </a:r>
            <a:r>
              <a:rPr lang="en-US" dirty="0">
                <a:effectLst/>
              </a:rPr>
              <a:t>, 116 Or at 241.</a:t>
            </a:r>
          </a:p>
          <a:p>
            <a:r>
              <a:rPr lang="en-US" dirty="0">
                <a:effectLst/>
              </a:rPr>
              <a:t>If the entire width of vacated street was dedicated out of a single parcel, then the vacated premises attaches to the original parcel.  ORS 271.140 (codification of common law rule)</a:t>
            </a:r>
          </a:p>
          <a:p>
            <a:pPr lvl="1"/>
            <a:r>
              <a:rPr lang="en-US" dirty="0">
                <a:effectLst/>
              </a:rPr>
              <a:t>Most often the case where dedicated road was on the margin of a plat.  See Example.</a:t>
            </a:r>
          </a:p>
        </p:txBody>
      </p:sp>
    </p:spTree>
    <p:extLst>
      <p:ext uri="{BB962C8B-B14F-4D97-AF65-F5344CB8AC3E}">
        <p14:creationId xmlns:p14="http://schemas.microsoft.com/office/powerpoint/2010/main" val="198135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Entire Width Attaches to Parcel</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434" y="1580050"/>
            <a:ext cx="5539979" cy="1339969"/>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76" y="1500882"/>
            <a:ext cx="4553963" cy="5022511"/>
          </a:xfrm>
          <a:prstGeom prst="rect">
            <a:avLst/>
          </a:prstGeom>
        </p:spPr>
      </p:pic>
    </p:spTree>
    <p:extLst>
      <p:ext uri="{BB962C8B-B14F-4D97-AF65-F5344CB8AC3E}">
        <p14:creationId xmlns:p14="http://schemas.microsoft.com/office/powerpoint/2010/main" val="105488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Entire Width Attaches to Parcel</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42" y="2149398"/>
            <a:ext cx="5727417" cy="4059237"/>
          </a:xfrm>
        </p:spPr>
      </p:pic>
      <p:sp>
        <p:nvSpPr>
          <p:cNvPr id="5" name="TextBox 4"/>
          <p:cNvSpPr txBox="1"/>
          <p:nvPr/>
        </p:nvSpPr>
        <p:spPr>
          <a:xfrm>
            <a:off x="2050869" y="1693409"/>
            <a:ext cx="21173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Plat -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76" y="2149398"/>
            <a:ext cx="6040401" cy="4005835"/>
          </a:xfrm>
          <a:prstGeom prst="rect">
            <a:avLst/>
          </a:prstGeom>
        </p:spPr>
      </p:pic>
      <p:sp>
        <p:nvSpPr>
          <p:cNvPr id="7" name="TextBox 6"/>
          <p:cNvSpPr txBox="1"/>
          <p:nvPr/>
        </p:nvSpPr>
        <p:spPr>
          <a:xfrm>
            <a:off x="7559041" y="1693409"/>
            <a:ext cx="229364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Plat -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 2</a:t>
            </a:r>
          </a:p>
        </p:txBody>
      </p:sp>
    </p:spTree>
    <p:extLst>
      <p:ext uri="{BB962C8B-B14F-4D97-AF65-F5344CB8AC3E}">
        <p14:creationId xmlns:p14="http://schemas.microsoft.com/office/powerpoint/2010/main" val="129903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a:t>
            </a:r>
          </a:p>
        </p:txBody>
      </p:sp>
      <p:sp>
        <p:nvSpPr>
          <p:cNvPr id="3" name="Content Placeholder 2"/>
          <p:cNvSpPr>
            <a:spLocks noGrp="1"/>
          </p:cNvSpPr>
          <p:nvPr>
            <p:ph idx="1"/>
          </p:nvPr>
        </p:nvSpPr>
        <p:spPr/>
        <p:txBody>
          <a:bodyPr>
            <a:normAutofit lnSpcReduction="10000"/>
          </a:bodyPr>
          <a:lstStyle/>
          <a:p>
            <a:r>
              <a:rPr lang="en-US" dirty="0">
                <a:effectLst/>
              </a:rPr>
              <a:t>If both sides of the street were in the same ownership at the time of the dedication, then the street attaches to the abutting owner on each side in equal proportions.  </a:t>
            </a:r>
            <a:r>
              <a:rPr lang="en-US" i="1" dirty="0">
                <a:effectLst/>
              </a:rPr>
              <a:t>Howe vs. Greenleaf</a:t>
            </a:r>
            <a:r>
              <a:rPr lang="en-US" dirty="0">
                <a:effectLst/>
              </a:rPr>
              <a:t>, 260 </a:t>
            </a:r>
            <a:r>
              <a:rPr lang="en-US" dirty="0" err="1">
                <a:effectLst/>
              </a:rPr>
              <a:t>Or.App</a:t>
            </a:r>
            <a:r>
              <a:rPr lang="en-US" dirty="0">
                <a:effectLst/>
              </a:rPr>
              <a:t>. 696, 320 P.3d 641, (2014).</a:t>
            </a:r>
          </a:p>
          <a:p>
            <a:r>
              <a:rPr lang="en-US" i="1" dirty="0">
                <a:effectLst/>
              </a:rPr>
              <a:t>Howe vs. Greenleaf</a:t>
            </a:r>
            <a:r>
              <a:rPr lang="en-US" dirty="0">
                <a:effectLst/>
              </a:rPr>
              <a:t>  </a:t>
            </a:r>
          </a:p>
          <a:p>
            <a:pPr lvl="1"/>
            <a:r>
              <a:rPr lang="en-US" dirty="0">
                <a:effectLst/>
              </a:rPr>
              <a:t>Facts – P sued D alleging ownership to the centerline of a vacated road.  P and D common predecessor in title owned 36 acres, subdivided a portion, and dedicated roads on the plat.  The road in question was on the margin of the </a:t>
            </a:r>
            <a:r>
              <a:rPr lang="en-US">
                <a:effectLst/>
              </a:rPr>
              <a:t>plat adjacent to D’s property.</a:t>
            </a:r>
          </a:p>
          <a:p>
            <a:pPr lvl="1"/>
            <a:r>
              <a:rPr lang="en-US" dirty="0">
                <a:effectLst/>
              </a:rPr>
              <a:t>holds that when a two adjacent properties are in the same ownership and a road is dedicated on the margin of one of those two properties, if the road is later vacated then former right of way goes 50-50 to the adjacent properties </a:t>
            </a:r>
            <a:r>
              <a:rPr lang="en-US" u="sng" dirty="0">
                <a:effectLst/>
              </a:rPr>
              <a:t>unless there is clear intent in the chain of title that the adjacent property that did not dedicate the road excludes the road</a:t>
            </a:r>
            <a:r>
              <a:rPr lang="en-US" dirty="0">
                <a:effectLst/>
              </a:rPr>
              <a:t>.  In this case, legal descriptions for the adjacent property ran to the road as a boundary.  To the court, this was not sufficient to expressly exclude the road.  So, once vacated, the road went 50-50 to both property owners.</a:t>
            </a:r>
          </a:p>
          <a:p>
            <a:endParaRPr lang="en-US" dirty="0"/>
          </a:p>
        </p:txBody>
      </p:sp>
    </p:spTree>
    <p:extLst>
      <p:ext uri="{BB962C8B-B14F-4D97-AF65-F5344CB8AC3E}">
        <p14:creationId xmlns:p14="http://schemas.microsoft.com/office/powerpoint/2010/main" val="17913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Rules</a:t>
            </a:r>
          </a:p>
        </p:txBody>
      </p:sp>
      <p:sp>
        <p:nvSpPr>
          <p:cNvPr id="3" name="Content Placeholder 2"/>
          <p:cNvSpPr>
            <a:spLocks noGrp="1"/>
          </p:cNvSpPr>
          <p:nvPr>
            <p:ph idx="1"/>
          </p:nvPr>
        </p:nvSpPr>
        <p:spPr/>
        <p:txBody>
          <a:bodyPr/>
          <a:lstStyle/>
          <a:p>
            <a:r>
              <a:rPr lang="en-US" b="1" dirty="0">
                <a:effectLst/>
              </a:rPr>
              <a:t>General rule for fee title after street vacation</a:t>
            </a:r>
            <a:r>
              <a:rPr lang="en-US" dirty="0">
                <a:effectLst/>
              </a:rPr>
              <a:t> – The street attaches to the abutting owners on each side in equal proportions.</a:t>
            </a:r>
          </a:p>
          <a:p>
            <a:pPr lvl="1"/>
            <a:r>
              <a:rPr lang="en-US" b="1" dirty="0">
                <a:effectLst/>
              </a:rPr>
              <a:t>Exception</a:t>
            </a:r>
            <a:r>
              <a:rPr lang="en-US" dirty="0">
                <a:effectLst/>
              </a:rPr>
              <a:t> – When the abutting street was originally dedicated out of one parcel, then the vacated street attaches entirely to the abutting parcel that it was dedicated out of.</a:t>
            </a:r>
          </a:p>
          <a:p>
            <a:pPr marL="36900" indent="0">
              <a:buNone/>
            </a:pPr>
            <a:r>
              <a:rPr lang="en-US" dirty="0">
                <a:effectLst/>
              </a:rPr>
              <a:t>    		(Most typical occurrence when the street as on the margin on a plat.)</a:t>
            </a:r>
          </a:p>
          <a:p>
            <a:pPr lvl="1"/>
            <a:r>
              <a:rPr lang="en-US" b="1" dirty="0">
                <a:effectLst/>
              </a:rPr>
              <a:t>Exception to the Exception</a:t>
            </a:r>
            <a:r>
              <a:rPr lang="en-US" dirty="0">
                <a:effectLst/>
              </a:rPr>
              <a:t> – Even if the property came entirely out of one parcel, if both sides of the street were in the same ownership at the time of the dedication, then the street attaches to the abutting owner on each side in equal proportions, </a:t>
            </a:r>
          </a:p>
          <a:p>
            <a:pPr lvl="2"/>
            <a:r>
              <a:rPr lang="en-US" dirty="0">
                <a:effectLst/>
              </a:rPr>
              <a:t>Unless there is clear intent in the chain of title that the adjacent property that did not dedicate the road excludes the road.</a:t>
            </a:r>
          </a:p>
          <a:p>
            <a:endParaRPr lang="en-US" dirty="0"/>
          </a:p>
        </p:txBody>
      </p:sp>
    </p:spTree>
    <p:extLst>
      <p:ext uri="{BB962C8B-B14F-4D97-AF65-F5344CB8AC3E}">
        <p14:creationId xmlns:p14="http://schemas.microsoft.com/office/powerpoint/2010/main" val="317868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Entire Width Attaches to Parcel???</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42" y="2149398"/>
            <a:ext cx="5727417" cy="4059237"/>
          </a:xfrm>
        </p:spPr>
      </p:pic>
      <p:sp>
        <p:nvSpPr>
          <p:cNvPr id="5" name="TextBox 4"/>
          <p:cNvSpPr txBox="1"/>
          <p:nvPr/>
        </p:nvSpPr>
        <p:spPr>
          <a:xfrm>
            <a:off x="2050869" y="1693409"/>
            <a:ext cx="21173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Plat -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76" y="2149398"/>
            <a:ext cx="6040401" cy="4005835"/>
          </a:xfrm>
          <a:prstGeom prst="rect">
            <a:avLst/>
          </a:prstGeom>
        </p:spPr>
      </p:pic>
      <p:sp>
        <p:nvSpPr>
          <p:cNvPr id="7" name="TextBox 6"/>
          <p:cNvSpPr txBox="1"/>
          <p:nvPr/>
        </p:nvSpPr>
        <p:spPr>
          <a:xfrm>
            <a:off x="7559041" y="1693409"/>
            <a:ext cx="229364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Plat -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 2</a:t>
            </a:r>
          </a:p>
        </p:txBody>
      </p:sp>
    </p:spTree>
    <p:extLst>
      <p:ext uri="{BB962C8B-B14F-4D97-AF65-F5344CB8AC3E}">
        <p14:creationId xmlns:p14="http://schemas.microsoft.com/office/powerpoint/2010/main" val="119786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Entire Width Attaches to Parcel???</a:t>
            </a:r>
          </a:p>
        </p:txBody>
      </p:sp>
      <p:sp>
        <p:nvSpPr>
          <p:cNvPr id="5" name="TextBox 4"/>
          <p:cNvSpPr txBox="1"/>
          <p:nvPr/>
        </p:nvSpPr>
        <p:spPr>
          <a:xfrm>
            <a:off x="2050869" y="1693409"/>
            <a:ext cx="21173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Plat -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a:t>
            </a:r>
          </a:p>
        </p:txBody>
      </p:sp>
      <p:sp>
        <p:nvSpPr>
          <p:cNvPr id="7" name="TextBox 6"/>
          <p:cNvSpPr txBox="1"/>
          <p:nvPr/>
        </p:nvSpPr>
        <p:spPr>
          <a:xfrm>
            <a:off x="7559041" y="1693409"/>
            <a:ext cx="229364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Plat -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 2</a:t>
            </a:r>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51" y="2082961"/>
            <a:ext cx="5972344" cy="1665101"/>
          </a:xfr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72" y="2082961"/>
            <a:ext cx="3953427" cy="847843"/>
          </a:xfrm>
          <a:prstGeom prst="rect">
            <a:avLst/>
          </a:prstGeom>
        </p:spPr>
      </p:pic>
      <p:sp>
        <p:nvSpPr>
          <p:cNvPr id="10" name="TextBox 9"/>
          <p:cNvSpPr txBox="1"/>
          <p:nvPr/>
        </p:nvSpPr>
        <p:spPr>
          <a:xfrm>
            <a:off x="507838" y="3888007"/>
            <a:ext cx="520337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Dedicators – George Grace, Esther Grace, Howard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Barbara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Albert Call, and Eudora Call – Singed in 1954</a:t>
            </a:r>
          </a:p>
        </p:txBody>
      </p:sp>
      <p:sp>
        <p:nvSpPr>
          <p:cNvPr id="11" name="TextBox 10"/>
          <p:cNvSpPr txBox="1"/>
          <p:nvPr/>
        </p:nvSpPr>
        <p:spPr>
          <a:xfrm>
            <a:off x="6196648" y="3888007"/>
            <a:ext cx="501842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Dedicators – Gene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Talbott</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and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Brownibal</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Talbott</a:t>
            </a: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Signed in 1955</a:t>
            </a:r>
          </a:p>
        </p:txBody>
      </p:sp>
      <p:sp>
        <p:nvSpPr>
          <p:cNvPr id="12" name="TextBox 11"/>
          <p:cNvSpPr txBox="1"/>
          <p:nvPr/>
        </p:nvSpPr>
        <p:spPr>
          <a:xfrm>
            <a:off x="507838" y="4850985"/>
            <a:ext cx="11144231"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The exception to the exception likely would </a:t>
            </a:r>
            <a:r>
              <a:rPr kumimoji="0" lang="en-US" sz="1800" b="0" i="0" u="sng" strike="noStrike" kern="1200" cap="none" spc="0" normalizeH="0" baseline="0" noProof="0" dirty="0">
                <a:ln>
                  <a:noFill/>
                </a:ln>
                <a:solidFill>
                  <a:prstClr val="white"/>
                </a:solidFill>
                <a:effectLst/>
                <a:uLnTx/>
                <a:uFillTx/>
                <a:latin typeface="Calisto MT" panose="02040603050505030304"/>
                <a:ea typeface="+mn-ea"/>
                <a:cs typeface="+mn-cs"/>
              </a:rPr>
              <a:t>not</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apply.  First, 73</a:t>
            </a:r>
            <a:r>
              <a:rPr kumimoji="0" lang="en-US" sz="1800" b="0" i="0" u="none" strike="noStrike" kern="1200" cap="none" spc="0" normalizeH="0" baseline="30000" noProof="0" dirty="0">
                <a:ln>
                  <a:noFill/>
                </a:ln>
                <a:solidFill>
                  <a:prstClr val="white"/>
                </a:solidFill>
                <a:effectLst/>
                <a:uLnTx/>
                <a:uFillTx/>
                <a:latin typeface="Calisto MT" panose="02040603050505030304"/>
                <a:ea typeface="+mn-ea"/>
                <a:cs typeface="+mn-cs"/>
              </a:rPr>
              <a:t>rd</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Ave was not a dedication (in this area) entirely out of one plat.  73</a:t>
            </a:r>
            <a:r>
              <a:rPr kumimoji="0" lang="en-US" sz="1800" b="0" i="0" u="none" strike="noStrike" kern="1200" cap="none" spc="0" normalizeH="0" baseline="30000" noProof="0" dirty="0">
                <a:ln>
                  <a:noFill/>
                </a:ln>
                <a:solidFill>
                  <a:prstClr val="white"/>
                </a:solidFill>
                <a:effectLst/>
                <a:uLnTx/>
                <a:uFillTx/>
                <a:latin typeface="Calisto MT" panose="02040603050505030304"/>
                <a:ea typeface="+mn-ea"/>
                <a:cs typeface="+mn-cs"/>
              </a:rPr>
              <a:t>rd</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was dedicated from both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 and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 2 at different times.  Second,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 and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 2 were not in common ownership at the time of the dedication.  The width of 73</a:t>
            </a:r>
            <a:r>
              <a:rPr kumimoji="0" lang="en-US" sz="1800" b="0" i="0" u="none" strike="noStrike" kern="1200" cap="none" spc="0" normalizeH="0" baseline="30000" noProof="0" dirty="0">
                <a:ln>
                  <a:noFill/>
                </a:ln>
                <a:solidFill>
                  <a:prstClr val="white"/>
                </a:solidFill>
                <a:effectLst/>
                <a:uLnTx/>
                <a:uFillTx/>
                <a:latin typeface="Calisto MT" panose="02040603050505030304"/>
                <a:ea typeface="+mn-ea"/>
                <a:cs typeface="+mn-cs"/>
              </a:rPr>
              <a:t>rd</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is comprised of two separate vacated strips – separate plats, different dates, separate ownership – inuring to opposite sides of the street.  Therefore, the vacated 15 ft. portion of 73</a:t>
            </a:r>
            <a:r>
              <a:rPr kumimoji="0" lang="en-US" sz="1800" b="0" i="0" u="none" strike="noStrike" kern="1200" cap="none" spc="0" normalizeH="0" baseline="30000" noProof="0" dirty="0">
                <a:ln>
                  <a:noFill/>
                </a:ln>
                <a:solidFill>
                  <a:prstClr val="white"/>
                </a:solidFill>
                <a:effectLst/>
                <a:uLnTx/>
                <a:uFillTx/>
                <a:latin typeface="Calisto MT" panose="02040603050505030304"/>
                <a:ea typeface="+mn-ea"/>
                <a:cs typeface="+mn-cs"/>
              </a:rPr>
              <a:t>rd</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Ave that was dedicated through </a:t>
            </a:r>
            <a:r>
              <a:rPr kumimoji="0" lang="en-US" sz="1800" b="0" i="0" u="none" strike="noStrike" kern="1200" cap="none" spc="0" normalizeH="0" baseline="0" noProof="0" dirty="0" err="1">
                <a:ln>
                  <a:noFill/>
                </a:ln>
                <a:solidFill>
                  <a:prstClr val="white"/>
                </a:solidFill>
                <a:effectLst/>
                <a:uLnTx/>
                <a:uFillTx/>
                <a:latin typeface="Calisto MT" panose="02040603050505030304"/>
                <a:ea typeface="+mn-ea"/>
                <a:cs typeface="+mn-cs"/>
              </a:rPr>
              <a:t>Brenne</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-Wood would inure to Lot 12.</a:t>
            </a:r>
          </a:p>
        </p:txBody>
      </p:sp>
    </p:spTree>
    <p:extLst>
      <p:ext uri="{BB962C8B-B14F-4D97-AF65-F5344CB8AC3E}">
        <p14:creationId xmlns:p14="http://schemas.microsoft.com/office/powerpoint/2010/main" val="376218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Vacated property inures to adjoining owner</a:t>
            </a:r>
          </a:p>
        </p:txBody>
      </p:sp>
      <p:sp>
        <p:nvSpPr>
          <p:cNvPr id="3" name="Content Placeholder 2"/>
          <p:cNvSpPr>
            <a:spLocks noGrp="1"/>
          </p:cNvSpPr>
          <p:nvPr>
            <p:ph idx="1"/>
          </p:nvPr>
        </p:nvSpPr>
        <p:spPr/>
        <p:txBody>
          <a:bodyPr/>
          <a:lstStyle/>
          <a:p>
            <a:r>
              <a:rPr lang="en-US" dirty="0"/>
              <a:t>Does a vacated street pass with the adjoining property even if subsequent deeds fail to convey the vacated street or is title to the vacated property left with the </a:t>
            </a:r>
            <a:r>
              <a:rPr lang="en-US" dirty="0" err="1"/>
              <a:t>adjoiner</a:t>
            </a:r>
            <a:r>
              <a:rPr lang="en-US" dirty="0"/>
              <a:t> at the time of vacation?</a:t>
            </a:r>
          </a:p>
          <a:p>
            <a:r>
              <a:rPr lang="en-US" dirty="0">
                <a:effectLst/>
              </a:rPr>
              <a:t>That problem was resolved by </a:t>
            </a:r>
            <a:r>
              <a:rPr lang="en-US" i="1" dirty="0">
                <a:effectLst/>
              </a:rPr>
              <a:t>Fahey v. City of Bend</a:t>
            </a:r>
            <a:r>
              <a:rPr lang="en-US" dirty="0">
                <a:effectLst/>
              </a:rPr>
              <a:t>, 252 Or 267, 270 (1969) (after conveying property without reference to the adjoining portion of the vacated street, city purported to convey the portion of the vacated street to another party), which held that the portion in the vacated street will pass in the absence of any manifestation of a contrary intent.</a:t>
            </a:r>
          </a:p>
          <a:p>
            <a:pPr lvl="1"/>
            <a:r>
              <a:rPr lang="en-US" dirty="0">
                <a:effectLst/>
              </a:rPr>
              <a:t>Rule – absent contrary intent, a deed conveys vacated property that inures to an </a:t>
            </a:r>
            <a:r>
              <a:rPr lang="en-US" dirty="0" err="1">
                <a:effectLst/>
              </a:rPr>
              <a:t>adjoiner</a:t>
            </a:r>
            <a:r>
              <a:rPr lang="en-US" dirty="0">
                <a:effectLst/>
              </a:rPr>
              <a:t> even if the deed makes no reference to the vacated property.</a:t>
            </a:r>
            <a:endParaRPr lang="en-US" dirty="0"/>
          </a:p>
        </p:txBody>
      </p:sp>
    </p:spTree>
    <p:extLst>
      <p:ext uri="{BB962C8B-B14F-4D97-AF65-F5344CB8AC3E}">
        <p14:creationId xmlns:p14="http://schemas.microsoft.com/office/powerpoint/2010/main" val="33230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Issue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098" y="1901399"/>
            <a:ext cx="5887272" cy="1238423"/>
          </a:xfrm>
        </p:spPr>
      </p:pic>
      <p:sp>
        <p:nvSpPr>
          <p:cNvPr id="5" name="TextBox 4"/>
          <p:cNvSpPr txBox="1"/>
          <p:nvPr/>
        </p:nvSpPr>
        <p:spPr>
          <a:xfrm>
            <a:off x="6865157" y="3231725"/>
            <a:ext cx="532684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Passed by Portland City Council September 16,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Recorded November 10, 2020</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750" y="1901399"/>
            <a:ext cx="4829467" cy="996982"/>
          </a:xfrm>
          <a:prstGeom prst="rect">
            <a:avLst/>
          </a:prstGeom>
        </p:spPr>
      </p:pic>
      <p:sp>
        <p:nvSpPr>
          <p:cNvPr id="7" name="TextBox 6"/>
          <p:cNvSpPr txBox="1"/>
          <p:nvPr/>
        </p:nvSpPr>
        <p:spPr>
          <a:xfrm>
            <a:off x="1628503" y="3273808"/>
            <a:ext cx="305808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Executed November 19,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Recorded November 27, 2019</a:t>
            </a:r>
          </a:p>
        </p:txBody>
      </p:sp>
      <p:sp>
        <p:nvSpPr>
          <p:cNvPr id="8" name="TextBox 7"/>
          <p:cNvSpPr txBox="1"/>
          <p:nvPr/>
        </p:nvSpPr>
        <p:spPr>
          <a:xfrm>
            <a:off x="757098" y="4062834"/>
            <a:ext cx="11118946"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Issue – Does the quitclaim deed convey the vacated property?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Rule – The portion in the vacated street will pass with the adjoining property in the absence of any manifestation of a contrary intent.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Conclusion – The quitclaim deed would certainly be a manifestation of contrary intent.  However, we are not sure whether the rule even applies to intent in the deed made before the vacation.  Moreover, this deed is a quitclaim deed, which does not carry after acquired title.  At the time the deed was signed, the grantor did not have title to the vacated road.  The grantor had title to the dedicated roadway subject to the public easement.  This scenario is a legal uncertainly.  Lawyers and title companies alike don’t like uncertainty.</a:t>
            </a:r>
          </a:p>
        </p:txBody>
      </p:sp>
      <p:sp>
        <p:nvSpPr>
          <p:cNvPr id="9" name="TextBox 8"/>
          <p:cNvSpPr txBox="1"/>
          <p:nvPr/>
        </p:nvSpPr>
        <p:spPr>
          <a:xfrm>
            <a:off x="757098" y="1556059"/>
            <a:ext cx="621163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Conveyance of vacated road separate from adjoining property</a:t>
            </a:r>
          </a:p>
        </p:txBody>
      </p:sp>
      <p:sp>
        <p:nvSpPr>
          <p:cNvPr id="10" name="TextBox 9"/>
          <p:cNvSpPr txBox="1"/>
          <p:nvPr/>
        </p:nvSpPr>
        <p:spPr>
          <a:xfrm>
            <a:off x="7138749" y="1568055"/>
            <a:ext cx="48294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Vacation Ordinance</a:t>
            </a:r>
          </a:p>
        </p:txBody>
      </p:sp>
    </p:spTree>
    <p:extLst>
      <p:ext uri="{BB962C8B-B14F-4D97-AF65-F5344CB8AC3E}">
        <p14:creationId xmlns:p14="http://schemas.microsoft.com/office/powerpoint/2010/main" val="14799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32C8-6664-42EC-B12C-D3A16C6AA260}"/>
              </a:ext>
            </a:extLst>
          </p:cNvPr>
          <p:cNvSpPr>
            <a:spLocks noGrp="1"/>
          </p:cNvSpPr>
          <p:nvPr>
            <p:ph type="title"/>
          </p:nvPr>
        </p:nvSpPr>
        <p:spPr/>
        <p:txBody>
          <a:bodyPr/>
          <a:lstStyle/>
          <a:p>
            <a:r>
              <a:rPr lang="en-US" dirty="0"/>
              <a:t>EASEMENTS</a:t>
            </a:r>
            <a:br>
              <a:rPr lang="en-US" dirty="0"/>
            </a:br>
            <a:endParaRPr lang="en-US" dirty="0"/>
          </a:p>
        </p:txBody>
      </p:sp>
      <p:sp>
        <p:nvSpPr>
          <p:cNvPr id="3" name="Content Placeholder 2">
            <a:extLst>
              <a:ext uri="{FF2B5EF4-FFF2-40B4-BE49-F238E27FC236}">
                <a16:creationId xmlns:a16="http://schemas.microsoft.com/office/drawing/2014/main" id="{005A0427-AA9A-4B93-942D-4B3579FE8DC5}"/>
              </a:ext>
            </a:extLst>
          </p:cNvPr>
          <p:cNvSpPr>
            <a:spLocks noGrp="1"/>
          </p:cNvSpPr>
          <p:nvPr>
            <p:ph idx="1"/>
          </p:nvPr>
        </p:nvSpPr>
        <p:spPr/>
        <p:txBody>
          <a:bodyPr/>
          <a:lstStyle/>
          <a:p>
            <a:r>
              <a:rPr lang="en-US" dirty="0"/>
              <a:t>What is an easement?</a:t>
            </a:r>
          </a:p>
          <a:p>
            <a:pPr lvl="1"/>
            <a:r>
              <a:rPr lang="en-US" dirty="0"/>
              <a:t>An easement is a nonpossessory interest in the land of another that entitles the owner of the interest to a limited use or enjoyment of the other’s land and to protection from interference with this use. </a:t>
            </a:r>
          </a:p>
          <a:p>
            <a:pPr lvl="1"/>
            <a:r>
              <a:rPr lang="en-US" dirty="0"/>
              <a:t>The inter­est, once created, may be irrevocable and generally is not subject to the will of the landowner. </a:t>
            </a:r>
          </a:p>
          <a:p>
            <a:pPr lvl="1"/>
            <a:r>
              <a:rPr lang="en-US" dirty="0"/>
              <a:t>Bundle of sticks – all of the interests in a property</a:t>
            </a:r>
          </a:p>
          <a:p>
            <a:pPr lvl="2"/>
            <a:r>
              <a:rPr lang="en-US" dirty="0"/>
              <a:t>Single stick – an easement interest held by an easement holder</a:t>
            </a:r>
          </a:p>
        </p:txBody>
      </p:sp>
      <p:pic>
        <p:nvPicPr>
          <p:cNvPr id="5" name="Picture 4" descr="A picture containing spice, food&#10;&#10;Description automatically generated">
            <a:extLst>
              <a:ext uri="{FF2B5EF4-FFF2-40B4-BE49-F238E27FC236}">
                <a16:creationId xmlns:a16="http://schemas.microsoft.com/office/drawing/2014/main" id="{96A9F0F0-E799-403F-A064-6AA491E65A34}"/>
              </a:ext>
            </a:extLst>
          </p:cNvPr>
          <p:cNvPicPr>
            <a:picLocks noChangeAspect="1"/>
          </p:cNvPicPr>
          <p:nvPr/>
        </p:nvPicPr>
        <p:blipFill>
          <a:blip r:embed="rId2"/>
          <a:stretch>
            <a:fillRect/>
          </a:stretch>
        </p:blipFill>
        <p:spPr>
          <a:xfrm>
            <a:off x="6096000" y="960862"/>
            <a:ext cx="3714082" cy="1789919"/>
          </a:xfrm>
          <a:prstGeom prst="rect">
            <a:avLst/>
          </a:prstGeom>
        </p:spPr>
      </p:pic>
    </p:spTree>
    <p:extLst>
      <p:ext uri="{BB962C8B-B14F-4D97-AF65-F5344CB8AC3E}">
        <p14:creationId xmlns:p14="http://schemas.microsoft.com/office/powerpoint/2010/main" val="27329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Vacation and Public Utilities</a:t>
            </a:r>
          </a:p>
        </p:txBody>
      </p:sp>
      <p:sp>
        <p:nvSpPr>
          <p:cNvPr id="3" name="Content Placeholder 2"/>
          <p:cNvSpPr>
            <a:spLocks noGrp="1"/>
          </p:cNvSpPr>
          <p:nvPr>
            <p:ph idx="1"/>
          </p:nvPr>
        </p:nvSpPr>
        <p:spPr/>
        <p:txBody>
          <a:bodyPr/>
          <a:lstStyle/>
          <a:p>
            <a:r>
              <a:rPr lang="en-US" dirty="0"/>
              <a:t>Vacation orders frequently reserve easements for public utilities.</a:t>
            </a:r>
          </a:p>
          <a:p>
            <a:pPr lvl="1"/>
            <a:r>
              <a:rPr lang="en-US" dirty="0"/>
              <a:t>Title Company – will usually take exception to any public utilities located in the vacated road even if the vacation order lacks a reservation for public utilities.</a:t>
            </a:r>
          </a:p>
          <a:p>
            <a:pPr lvl="2"/>
            <a:r>
              <a:rPr lang="en-US" dirty="0"/>
              <a:t>Why?  Easements via prescription.   Public utilities  might run through the vacated road even if the vacation order fails to address utilities.</a:t>
            </a:r>
          </a:p>
          <a:p>
            <a:pPr lvl="2"/>
            <a:r>
              <a:rPr lang="en-US" dirty="0"/>
              <a:t>Clearing the exception (ask you underwriter) – </a:t>
            </a:r>
          </a:p>
          <a:p>
            <a:pPr lvl="3"/>
            <a:r>
              <a:rPr lang="en-US" dirty="0"/>
              <a:t>Reservation in the Ordinance – Quitclaim deed from public utility companies – gas, water, sewer, power – terminating any right that they may have retained.</a:t>
            </a:r>
          </a:p>
          <a:p>
            <a:pPr lvl="3"/>
            <a:r>
              <a:rPr lang="en-US" dirty="0"/>
              <a:t>No reservation in the Ordinance – Letters from public utility companies stating that the company has no utility in the vacated road are typically sufficient to remove the exception.</a:t>
            </a:r>
          </a:p>
          <a:p>
            <a:pPr lvl="2"/>
            <a:r>
              <a:rPr lang="en-US" dirty="0"/>
              <a:t>Often buyers don’t care to clear the exception unless they are planning on building on the property. </a:t>
            </a:r>
          </a:p>
        </p:txBody>
      </p:sp>
    </p:spTree>
    <p:extLst>
      <p:ext uri="{BB962C8B-B14F-4D97-AF65-F5344CB8AC3E}">
        <p14:creationId xmlns:p14="http://schemas.microsoft.com/office/powerpoint/2010/main" val="371098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Vacation and Public Utilities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223" y="1810341"/>
            <a:ext cx="5277501" cy="4059237"/>
          </a:xfrm>
        </p:spPr>
      </p:pic>
      <p:sp>
        <p:nvSpPr>
          <p:cNvPr id="5" name="TextBox 4"/>
          <p:cNvSpPr txBox="1"/>
          <p:nvPr/>
        </p:nvSpPr>
        <p:spPr>
          <a:xfrm>
            <a:off x="6348549" y="2468880"/>
            <a:ext cx="526433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Building built over the top of a vacated road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Eventually cleared through letters from public 	utility companies</a:t>
            </a:r>
          </a:p>
        </p:txBody>
      </p:sp>
    </p:spTree>
    <p:extLst>
      <p:ext uri="{BB962C8B-B14F-4D97-AF65-F5344CB8AC3E}">
        <p14:creationId xmlns:p14="http://schemas.microsoft.com/office/powerpoint/2010/main" val="2513395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00BD-70E3-4AE9-82A5-71950B53DAE6}"/>
              </a:ext>
            </a:extLst>
          </p:cNvPr>
          <p:cNvSpPr>
            <a:spLocks noGrp="1"/>
          </p:cNvSpPr>
          <p:nvPr>
            <p:ph type="title"/>
          </p:nvPr>
        </p:nvSpPr>
        <p:spPr>
          <a:xfrm>
            <a:off x="1143001" y="250372"/>
            <a:ext cx="9905998" cy="1905000"/>
          </a:xfrm>
        </p:spPr>
        <p:txBody>
          <a:bodyPr/>
          <a:lstStyle/>
          <a:p>
            <a:r>
              <a:rPr lang="en-US" dirty="0"/>
              <a:t>CONCLUSION</a:t>
            </a:r>
          </a:p>
        </p:txBody>
      </p:sp>
      <p:sp>
        <p:nvSpPr>
          <p:cNvPr id="3" name="Content Placeholder 2">
            <a:extLst>
              <a:ext uri="{FF2B5EF4-FFF2-40B4-BE49-F238E27FC236}">
                <a16:creationId xmlns:a16="http://schemas.microsoft.com/office/drawing/2014/main" id="{2FC48B1D-0481-47A3-B172-6FE0E83F909E}"/>
              </a:ext>
            </a:extLst>
          </p:cNvPr>
          <p:cNvSpPr>
            <a:spLocks noGrp="1"/>
          </p:cNvSpPr>
          <p:nvPr>
            <p:ph idx="1"/>
          </p:nvPr>
        </p:nvSpPr>
        <p:spPr>
          <a:xfrm>
            <a:off x="348343" y="1567544"/>
            <a:ext cx="11495313" cy="4844142"/>
          </a:xfrm>
        </p:spPr>
        <p:txBody>
          <a:bodyPr>
            <a:normAutofit fontScale="77500" lnSpcReduction="20000"/>
          </a:bodyPr>
          <a:lstStyle/>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Conclusion – </a:t>
            </a:r>
          </a:p>
          <a:p>
            <a:pPr marL="720000" marR="0" lvl="1" indent="-270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lang="en-US" cap="none"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Calisto MT" panose="02040603050505030304"/>
              </a:rPr>
              <a:t>Easements</a:t>
            </a:r>
          </a:p>
          <a:p>
            <a:pPr marL="1177200" lvl="2" indent="-270000">
              <a:buClr>
                <a:srgbClr val="DADADA"/>
              </a:buClr>
              <a:buSzPct val="70000"/>
              <a:buFont typeface="Wingdings 2" charset="2"/>
              <a:buChar char=""/>
              <a:defRPr/>
            </a:pPr>
            <a:r>
              <a:rPr kumimoji="0" lang="en-US"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Express or judicially created</a:t>
            </a:r>
          </a:p>
          <a:p>
            <a:pPr marL="1177200" lvl="2" indent="-270000">
              <a:buClr>
                <a:srgbClr val="DADADA"/>
              </a:buClr>
              <a:buSzPct val="70000"/>
              <a:buFont typeface="Wingdings 2" charset="2"/>
              <a:buChar char=""/>
              <a:defRPr/>
            </a:pPr>
            <a:r>
              <a:rPr kumimoji="0" lang="en-US"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Express – appurtenant vs. in gross, creation, termination</a:t>
            </a:r>
          </a:p>
          <a:p>
            <a:pPr marL="1177200" lvl="2" indent="-270000">
              <a:buClr>
                <a:srgbClr val="DADADA"/>
              </a:buClr>
              <a:buSzPct val="70000"/>
              <a:buFont typeface="Wingdings 2" charset="2"/>
              <a:buChar char=""/>
              <a:defRPr/>
            </a:pPr>
            <a:r>
              <a:rPr kumimoji="0" lang="en-US" b="0" i="1" u="none" strike="noStrike" kern="1200" cap="none" spc="0" normalizeH="0" baseline="0" noProof="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Partney</a:t>
            </a:r>
            <a:endParaRPr kumimoji="0" lang="en-US" b="0"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endParaRPr>
          </a:p>
          <a:p>
            <a:pPr marL="720000" lvl="1" indent="-270000">
              <a:buClr>
                <a:srgbClr val="DADADA"/>
              </a:buClr>
              <a:buSzPct val="70000"/>
              <a:buFont typeface="Wingdings 2" charset="2"/>
              <a:buChar char=""/>
              <a:defRPr/>
            </a:pPr>
            <a:r>
              <a:rPr lang="en-US" cap="none"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Calisto MT" panose="02040603050505030304"/>
              </a:rPr>
              <a:t>Vacation </a:t>
            </a:r>
          </a:p>
          <a:p>
            <a:pPr marL="1177200" lvl="2" indent="-270000">
              <a:buClr>
                <a:srgbClr val="DADADA"/>
              </a:buClr>
              <a:buSzPct val="70000"/>
              <a:buFont typeface="Wingdings 2" charset="2"/>
              <a:buChar char=""/>
              <a:defRPr/>
            </a:pPr>
            <a:r>
              <a:rPr lang="en-US" cap="none"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Calisto MT" panose="02040603050505030304"/>
              </a:rPr>
              <a:t>Inapplicable to roads held in fee </a:t>
            </a:r>
          </a:p>
          <a:p>
            <a:pPr marL="1177200" lvl="2" indent="-270000">
              <a:buClr>
                <a:srgbClr val="DADADA"/>
              </a:buClr>
              <a:buSzPct val="70000"/>
              <a:buFont typeface="Wingdings 2" charset="2"/>
              <a:buChar char=""/>
              <a:defRPr/>
            </a:pPr>
            <a:r>
              <a:rPr lang="en-US" cap="none"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Calisto MT" panose="02040603050505030304"/>
              </a:rPr>
              <a:t>Dedicated lands are easements for public use over retained fee</a:t>
            </a:r>
          </a:p>
          <a:p>
            <a:pPr marL="1177200" lvl="2" indent="-270000">
              <a:buClr>
                <a:srgbClr val="DADADA"/>
              </a:buClr>
              <a:buSzPct val="70000"/>
              <a:buFont typeface="Wingdings 2" charset="2"/>
              <a:buChar char=""/>
              <a:defRPr/>
            </a:pPr>
            <a:r>
              <a:rPr kumimoji="0" lang="en-US" b="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Vacation removes public easement</a:t>
            </a:r>
          </a:p>
          <a:p>
            <a:pPr marL="1177200" lvl="2" indent="-270000">
              <a:buClr>
                <a:srgbClr val="DADADA"/>
              </a:buClr>
              <a:buSzPct val="70000"/>
              <a:buFont typeface="Wingdings 2" charset="2"/>
              <a:buChar char=""/>
              <a:defRPr/>
            </a:pPr>
            <a:r>
              <a:rPr kumimoji="0" lang="en-US" b="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Who gets title?  50-50 unless all out of one parcel, unless dedicator owned both sides of road</a:t>
            </a:r>
          </a:p>
          <a:p>
            <a:pPr marL="1177200" lvl="2" indent="-270000">
              <a:buClr>
                <a:srgbClr val="DADADA"/>
              </a:buClr>
              <a:buSzPct val="70000"/>
              <a:buFont typeface="Wingdings 2" charset="2"/>
              <a:buChar char=""/>
              <a:defRPr/>
            </a:pPr>
            <a:r>
              <a:rPr kumimoji="0" lang="en-US" b="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 Vacated</a:t>
            </a:r>
            <a:r>
              <a:rPr kumimoji="0" lang="en-US" b="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 roads inure to abutting property even if no “together with” in subsequent deeds</a:t>
            </a:r>
          </a:p>
          <a:p>
            <a:pPr marL="1177200" lvl="2" indent="-270000">
              <a:buClr>
                <a:srgbClr val="DADADA"/>
              </a:buClr>
              <a:buSzPct val="70000"/>
              <a:buFont typeface="Wingdings 2" charset="2"/>
              <a:buChar char=""/>
              <a:defRPr/>
            </a:pPr>
            <a:r>
              <a:rPr lang="en-US" cap="none"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Calisto MT" panose="02040603050505030304"/>
              </a:rPr>
              <a:t>Vacated roads may be subject to public utilities </a:t>
            </a:r>
            <a:endParaRPr kumimoji="0" lang="en-US" b="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endParaRP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Questions?</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Contact Info</a:t>
            </a:r>
          </a:p>
          <a:p>
            <a:pPr marL="720000" marR="0" lvl="1" indent="-270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18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hlinkClick r:id="rId2"/>
              </a:rPr>
              <a:t>Justin.carter@ctt.com</a:t>
            </a:r>
            <a:endParaRPr kumimoji="0" lang="en-US" sz="18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endParaRPr>
          </a:p>
          <a:p>
            <a:pPr marL="720000" marR="0" lvl="1" indent="-270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18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503-973-7406</a:t>
            </a:r>
          </a:p>
          <a:p>
            <a:endParaRPr lang="en-US" dirty="0"/>
          </a:p>
        </p:txBody>
      </p:sp>
    </p:spTree>
    <p:extLst>
      <p:ext uri="{BB962C8B-B14F-4D97-AF65-F5344CB8AC3E}">
        <p14:creationId xmlns:p14="http://schemas.microsoft.com/office/powerpoint/2010/main" val="48862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C5F1-EF6D-4B94-95FE-963013A30894}"/>
              </a:ext>
            </a:extLst>
          </p:cNvPr>
          <p:cNvSpPr>
            <a:spLocks noGrp="1"/>
          </p:cNvSpPr>
          <p:nvPr>
            <p:ph type="title"/>
          </p:nvPr>
        </p:nvSpPr>
        <p:spPr/>
        <p:txBody>
          <a:bodyPr/>
          <a:lstStyle/>
          <a:p>
            <a:r>
              <a:rPr lang="en-US" dirty="0"/>
              <a:t>Appurtenant vs. in gross</a:t>
            </a:r>
          </a:p>
        </p:txBody>
      </p:sp>
      <p:sp>
        <p:nvSpPr>
          <p:cNvPr id="3" name="Content Placeholder 2">
            <a:extLst>
              <a:ext uri="{FF2B5EF4-FFF2-40B4-BE49-F238E27FC236}">
                <a16:creationId xmlns:a16="http://schemas.microsoft.com/office/drawing/2014/main" id="{8F3AAF72-5556-40AD-BFD9-A128AF5F21F4}"/>
              </a:ext>
            </a:extLst>
          </p:cNvPr>
          <p:cNvSpPr>
            <a:spLocks noGrp="1"/>
          </p:cNvSpPr>
          <p:nvPr>
            <p:ph idx="1"/>
          </p:nvPr>
        </p:nvSpPr>
        <p:spPr/>
        <p:txBody>
          <a:bodyPr>
            <a:normAutofit fontScale="70000" lnSpcReduction="20000"/>
          </a:bodyPr>
          <a:lstStyle/>
          <a:p>
            <a:r>
              <a:rPr lang="en-US" dirty="0"/>
              <a:t>APPURTENANT – THE EASEMENT IS GIVEN FOR THE BENEFIT OF ANOTHER PROPERTY.</a:t>
            </a:r>
          </a:p>
          <a:p>
            <a:pPr lvl="1"/>
            <a:r>
              <a:rPr lang="en-US" dirty="0"/>
              <a:t>DOMINANT ESTATE – BENEFITED PROPERTY</a:t>
            </a:r>
          </a:p>
          <a:p>
            <a:pPr lvl="1"/>
            <a:r>
              <a:rPr lang="en-US" dirty="0"/>
              <a:t>SERVIANT ESTATE – BURDENED PROPERTY</a:t>
            </a:r>
          </a:p>
          <a:p>
            <a:pPr lvl="1"/>
            <a:r>
              <a:rPr lang="en-US" dirty="0"/>
              <a:t>CARRIED IN CHAIN OF TITLE – ONCE GRANTED DOES NOT NEED TO APPEAR IN SUCCEEDING DEEDS</a:t>
            </a:r>
          </a:p>
          <a:p>
            <a:r>
              <a:rPr lang="en-US" dirty="0"/>
              <a:t>In gross – easement is unrelated to the easement holder’s possession or ownership of land.  Example – utility lines</a:t>
            </a:r>
          </a:p>
          <a:p>
            <a:pPr lvl="1"/>
            <a:r>
              <a:rPr lang="en-US" dirty="0"/>
              <a:t>Transferability</a:t>
            </a:r>
          </a:p>
          <a:p>
            <a:pPr lvl="2"/>
            <a:r>
              <a:rPr lang="en-US" dirty="0"/>
              <a:t>Personal – non-transferable</a:t>
            </a:r>
          </a:p>
          <a:p>
            <a:pPr lvl="2"/>
            <a:r>
              <a:rPr lang="en-US" dirty="0"/>
              <a:t>Commercial – transferable</a:t>
            </a:r>
          </a:p>
          <a:p>
            <a:r>
              <a:rPr lang="en-US" dirty="0"/>
              <a:t>Test – is the easement a natural adjunct of the use of the land (appurtenant) or is it personal in nature (In Gross)?</a:t>
            </a:r>
          </a:p>
          <a:p>
            <a:pPr lvl="1"/>
            <a:r>
              <a:rPr lang="en-US" dirty="0"/>
              <a:t>With a presumption of appurtenant</a:t>
            </a:r>
          </a:p>
        </p:txBody>
      </p:sp>
    </p:spTree>
    <p:extLst>
      <p:ext uri="{BB962C8B-B14F-4D97-AF65-F5344CB8AC3E}">
        <p14:creationId xmlns:p14="http://schemas.microsoft.com/office/powerpoint/2010/main" val="377508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F26C1-6ECE-4105-ADD9-41EE1232D2D5}"/>
              </a:ext>
            </a:extLst>
          </p:cNvPr>
          <p:cNvSpPr>
            <a:spLocks noGrp="1"/>
          </p:cNvSpPr>
          <p:nvPr>
            <p:ph type="title"/>
          </p:nvPr>
        </p:nvSpPr>
        <p:spPr/>
        <p:txBody>
          <a:bodyPr/>
          <a:lstStyle/>
          <a:p>
            <a:r>
              <a:rPr lang="en-US" dirty="0"/>
              <a:t>Prescriptive easement</a:t>
            </a:r>
          </a:p>
        </p:txBody>
      </p:sp>
      <p:sp>
        <p:nvSpPr>
          <p:cNvPr id="3" name="Content Placeholder 2">
            <a:extLst>
              <a:ext uri="{FF2B5EF4-FFF2-40B4-BE49-F238E27FC236}">
                <a16:creationId xmlns:a16="http://schemas.microsoft.com/office/drawing/2014/main" id="{652DD7B1-7774-4E64-A400-8C8B6B264372}"/>
              </a:ext>
            </a:extLst>
          </p:cNvPr>
          <p:cNvSpPr>
            <a:spLocks noGrp="1"/>
          </p:cNvSpPr>
          <p:nvPr>
            <p:ph idx="1"/>
          </p:nvPr>
        </p:nvSpPr>
        <p:spPr/>
        <p:txBody>
          <a:bodyPr/>
          <a:lstStyle/>
          <a:p>
            <a:r>
              <a:rPr lang="en-US" dirty="0"/>
              <a:t>Requirements – essentially the same as adverse possession</a:t>
            </a:r>
          </a:p>
          <a:p>
            <a:r>
              <a:rPr lang="en-US" dirty="0"/>
              <a:t>acquirer's use of another’s land must be:</a:t>
            </a:r>
          </a:p>
          <a:p>
            <a:pPr lvl="1"/>
            <a:r>
              <a:rPr lang="en-US" dirty="0"/>
              <a:t>Continuous – 10 year period in Oregon</a:t>
            </a:r>
          </a:p>
          <a:p>
            <a:pPr lvl="1"/>
            <a:r>
              <a:rPr lang="en-US" dirty="0"/>
              <a:t>Open and Notorious – owner knows or should know of use</a:t>
            </a:r>
          </a:p>
          <a:p>
            <a:pPr lvl="1"/>
            <a:r>
              <a:rPr lang="en-US" dirty="0"/>
              <a:t>Actual – Use must be of the nature of an easement holder</a:t>
            </a:r>
          </a:p>
          <a:p>
            <a:pPr lvl="1"/>
            <a:r>
              <a:rPr lang="en-US" dirty="0"/>
              <a:t>Hostile – without owner’s permission</a:t>
            </a:r>
          </a:p>
        </p:txBody>
      </p:sp>
    </p:spTree>
    <p:extLst>
      <p:ext uri="{BB962C8B-B14F-4D97-AF65-F5344CB8AC3E}">
        <p14:creationId xmlns:p14="http://schemas.microsoft.com/office/powerpoint/2010/main" val="110237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C6C1-4E09-4E8E-B40B-DA7C474B5711}"/>
              </a:ext>
            </a:extLst>
          </p:cNvPr>
          <p:cNvSpPr>
            <a:spLocks noGrp="1"/>
          </p:cNvSpPr>
          <p:nvPr>
            <p:ph type="title"/>
          </p:nvPr>
        </p:nvSpPr>
        <p:spPr/>
        <p:txBody>
          <a:bodyPr/>
          <a:lstStyle/>
          <a:p>
            <a:r>
              <a:rPr lang="en-US" dirty="0"/>
              <a:t>Implied Easement</a:t>
            </a:r>
          </a:p>
        </p:txBody>
      </p:sp>
      <p:sp>
        <p:nvSpPr>
          <p:cNvPr id="3" name="Content Placeholder 2">
            <a:extLst>
              <a:ext uri="{FF2B5EF4-FFF2-40B4-BE49-F238E27FC236}">
                <a16:creationId xmlns:a16="http://schemas.microsoft.com/office/drawing/2014/main" id="{579F8557-EA2C-46B4-8110-E3DAAEB4BED1}"/>
              </a:ext>
            </a:extLst>
          </p:cNvPr>
          <p:cNvSpPr>
            <a:spLocks noGrp="1"/>
          </p:cNvSpPr>
          <p:nvPr>
            <p:ph idx="1"/>
          </p:nvPr>
        </p:nvSpPr>
        <p:spPr/>
        <p:txBody>
          <a:bodyPr>
            <a:normAutofit fontScale="85000" lnSpcReduction="20000"/>
          </a:bodyPr>
          <a:lstStyle/>
          <a:p>
            <a:r>
              <a:rPr lang="en-US" dirty="0"/>
              <a:t>AKA easement by prior use</a:t>
            </a:r>
          </a:p>
          <a:p>
            <a:r>
              <a:rPr lang="en-US" dirty="0"/>
              <a:t>An easement legally implied based on prior use by a common grantor on land subsequently divided into multiple lots</a:t>
            </a:r>
          </a:p>
          <a:p>
            <a:r>
              <a:rPr lang="en-US" dirty="0"/>
              <a:t>Requirements – </a:t>
            </a:r>
          </a:p>
          <a:p>
            <a:pPr lvl="1"/>
            <a:r>
              <a:rPr lang="en-US" dirty="0"/>
              <a:t>Easement exists prior to division of a single tract</a:t>
            </a:r>
          </a:p>
          <a:p>
            <a:pPr lvl="1"/>
            <a:r>
              <a:rPr lang="en-US" dirty="0"/>
              <a:t>Common grantor’s use is continuous and apparent</a:t>
            </a:r>
          </a:p>
          <a:p>
            <a:pPr lvl="1"/>
            <a:r>
              <a:rPr lang="en-US" dirty="0"/>
              <a:t>Use is reasonably necessary for enjoyment of the dominant estate</a:t>
            </a:r>
          </a:p>
          <a:p>
            <a:pPr lvl="1"/>
            <a:r>
              <a:rPr lang="en-US" dirty="0"/>
              <a:t>Parties intended the use to continue after division </a:t>
            </a:r>
          </a:p>
          <a:p>
            <a:r>
              <a:rPr lang="en-US" dirty="0"/>
              <a:t>Disfavored in Oregon.  Oregon has adopted a multi-factor test that gets at intent of the former common owner and equity of granting the easement</a:t>
            </a:r>
          </a:p>
        </p:txBody>
      </p:sp>
    </p:spTree>
    <p:extLst>
      <p:ext uri="{BB962C8B-B14F-4D97-AF65-F5344CB8AC3E}">
        <p14:creationId xmlns:p14="http://schemas.microsoft.com/office/powerpoint/2010/main" val="210512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0F0A-17CB-41D5-AD98-2F180C3B7176}"/>
              </a:ext>
            </a:extLst>
          </p:cNvPr>
          <p:cNvSpPr>
            <a:spLocks noGrp="1"/>
          </p:cNvSpPr>
          <p:nvPr>
            <p:ph type="title"/>
          </p:nvPr>
        </p:nvSpPr>
        <p:spPr/>
        <p:txBody>
          <a:bodyPr/>
          <a:lstStyle/>
          <a:p>
            <a:r>
              <a:rPr lang="en-US" dirty="0"/>
              <a:t>Easement by necessity	</a:t>
            </a:r>
          </a:p>
        </p:txBody>
      </p:sp>
      <p:sp>
        <p:nvSpPr>
          <p:cNvPr id="3" name="Content Placeholder 2">
            <a:extLst>
              <a:ext uri="{FF2B5EF4-FFF2-40B4-BE49-F238E27FC236}">
                <a16:creationId xmlns:a16="http://schemas.microsoft.com/office/drawing/2014/main" id="{6AF7D6FA-E36B-419A-A0E4-17CE54A66D15}"/>
              </a:ext>
            </a:extLst>
          </p:cNvPr>
          <p:cNvSpPr>
            <a:spLocks noGrp="1"/>
          </p:cNvSpPr>
          <p:nvPr>
            <p:ph idx="1"/>
          </p:nvPr>
        </p:nvSpPr>
        <p:spPr/>
        <p:txBody>
          <a:bodyPr/>
          <a:lstStyle/>
          <a:p>
            <a:r>
              <a:rPr lang="en-US" dirty="0"/>
              <a:t>An easement can arise if access to or from a property is impossible without the easement (</a:t>
            </a:r>
            <a:r>
              <a:rPr lang="en-US" dirty="0" err="1"/>
              <a:t>ei</a:t>
            </a:r>
            <a:r>
              <a:rPr lang="en-US" dirty="0"/>
              <a:t>. the easement’s existence becomes necessary)</a:t>
            </a:r>
          </a:p>
          <a:p>
            <a:r>
              <a:rPr lang="en-US" dirty="0"/>
              <a:t>Creation – arises when a landowner sells a portion of her property, and the resulting division deprives one lot owner of access to a public road or utility </a:t>
            </a:r>
          </a:p>
          <a:p>
            <a:pPr lvl="1"/>
            <a:r>
              <a:rPr lang="en-US" dirty="0"/>
              <a:t>Court will determine a reasonable location</a:t>
            </a:r>
          </a:p>
        </p:txBody>
      </p:sp>
    </p:spTree>
    <p:extLst>
      <p:ext uri="{BB962C8B-B14F-4D97-AF65-F5344CB8AC3E}">
        <p14:creationId xmlns:p14="http://schemas.microsoft.com/office/powerpoint/2010/main" val="318906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ECED-1079-4E9C-BA25-D64748A75BBF}"/>
              </a:ext>
            </a:extLst>
          </p:cNvPr>
          <p:cNvSpPr>
            <a:spLocks noGrp="1"/>
          </p:cNvSpPr>
          <p:nvPr>
            <p:ph type="title"/>
          </p:nvPr>
        </p:nvSpPr>
        <p:spPr>
          <a:xfrm>
            <a:off x="1143001" y="166914"/>
            <a:ext cx="9905998" cy="1905000"/>
          </a:xfrm>
        </p:spPr>
        <p:txBody>
          <a:bodyPr/>
          <a:lstStyle/>
          <a:p>
            <a:r>
              <a:rPr lang="en-US" dirty="0"/>
              <a:t>Creation of an Express easement</a:t>
            </a:r>
          </a:p>
        </p:txBody>
      </p:sp>
      <p:sp>
        <p:nvSpPr>
          <p:cNvPr id="3" name="Content Placeholder 2">
            <a:extLst>
              <a:ext uri="{FF2B5EF4-FFF2-40B4-BE49-F238E27FC236}">
                <a16:creationId xmlns:a16="http://schemas.microsoft.com/office/drawing/2014/main" id="{6C8373D6-2CD1-41DC-8A69-DC4330DB6145}"/>
              </a:ext>
            </a:extLst>
          </p:cNvPr>
          <p:cNvSpPr>
            <a:spLocks noGrp="1"/>
          </p:cNvSpPr>
          <p:nvPr>
            <p:ph idx="1"/>
          </p:nvPr>
        </p:nvSpPr>
        <p:spPr>
          <a:xfrm>
            <a:off x="304800" y="1901371"/>
            <a:ext cx="11640457" cy="4789715"/>
          </a:xfrm>
        </p:spPr>
        <p:txBody>
          <a:bodyPr>
            <a:normAutofit fontScale="92500" lnSpcReduction="20000"/>
          </a:bodyPr>
          <a:lstStyle/>
          <a:p>
            <a:r>
              <a:rPr lang="en-US" dirty="0"/>
              <a:t>Requirements  -- generally Same requirements as deed</a:t>
            </a:r>
          </a:p>
          <a:p>
            <a:pPr lvl="1"/>
            <a:r>
              <a:rPr lang="en-US" dirty="0"/>
              <a:t>Writing (statute of frauds)</a:t>
            </a:r>
          </a:p>
          <a:p>
            <a:pPr lvl="2"/>
            <a:r>
              <a:rPr lang="en-US" dirty="0"/>
              <a:t>Reservation, together with, or separate document</a:t>
            </a:r>
          </a:p>
          <a:p>
            <a:pPr lvl="1"/>
            <a:r>
              <a:rPr lang="en-US" dirty="0"/>
              <a:t>Grantor and grantee</a:t>
            </a:r>
          </a:p>
          <a:p>
            <a:pPr lvl="2"/>
            <a:r>
              <a:rPr lang="en-US" dirty="0"/>
              <a:t>Signed by grantor (the owner of the servient estate)</a:t>
            </a:r>
          </a:p>
          <a:p>
            <a:pPr lvl="1"/>
            <a:r>
              <a:rPr lang="en-US" dirty="0"/>
              <a:t>lawfully executed and delivered</a:t>
            </a:r>
          </a:p>
          <a:p>
            <a:pPr lvl="1"/>
            <a:r>
              <a:rPr lang="en-US" dirty="0"/>
              <a:t>Conveyance language – some affirmative language granting the easement</a:t>
            </a:r>
          </a:p>
          <a:p>
            <a:pPr lvl="1"/>
            <a:r>
              <a:rPr lang="en-US" dirty="0"/>
              <a:t>Specific Purpose </a:t>
            </a:r>
          </a:p>
          <a:p>
            <a:pPr lvl="1"/>
            <a:r>
              <a:rPr lang="en-US" dirty="0"/>
              <a:t>Describes the land encumbered by the easement (servient estate)</a:t>
            </a:r>
          </a:p>
          <a:p>
            <a:pPr lvl="2"/>
            <a:r>
              <a:rPr lang="en-US" dirty="0"/>
              <a:t>Title insurance – If there is no definitive description, an exception for lack of definitive location may be applicable</a:t>
            </a:r>
          </a:p>
          <a:p>
            <a:r>
              <a:rPr lang="en-US" dirty="0"/>
              <a:t>Best practices </a:t>
            </a:r>
          </a:p>
          <a:p>
            <a:pPr lvl="1"/>
            <a:r>
              <a:rPr lang="en-US" dirty="0"/>
              <a:t>Recorded (succeeding servient estate holders must have notice of the easement to be bound)</a:t>
            </a:r>
          </a:p>
          <a:p>
            <a:pPr lvl="2"/>
            <a:r>
              <a:rPr lang="en-US" dirty="0"/>
              <a:t>Requires notarization</a:t>
            </a:r>
          </a:p>
          <a:p>
            <a:pPr lvl="1"/>
            <a:r>
              <a:rPr lang="en-US" dirty="0"/>
              <a:t>Describes dominant estate if appurtenant easement</a:t>
            </a:r>
          </a:p>
          <a:p>
            <a:endParaRPr lang="en-US" dirty="0"/>
          </a:p>
        </p:txBody>
      </p:sp>
    </p:spTree>
    <p:extLst>
      <p:ext uri="{BB962C8B-B14F-4D97-AF65-F5344CB8AC3E}">
        <p14:creationId xmlns:p14="http://schemas.microsoft.com/office/powerpoint/2010/main" val="10978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67D2-F5FB-41FF-87AA-FEE7F0001E86}"/>
              </a:ext>
            </a:extLst>
          </p:cNvPr>
          <p:cNvSpPr>
            <a:spLocks noGrp="1"/>
          </p:cNvSpPr>
          <p:nvPr>
            <p:ph type="title"/>
          </p:nvPr>
        </p:nvSpPr>
        <p:spPr/>
        <p:txBody>
          <a:bodyPr/>
          <a:lstStyle/>
          <a:p>
            <a:r>
              <a:rPr lang="en-US" dirty="0"/>
              <a:t>termination easement</a:t>
            </a:r>
          </a:p>
        </p:txBody>
      </p:sp>
      <p:sp>
        <p:nvSpPr>
          <p:cNvPr id="3" name="Content Placeholder 2">
            <a:extLst>
              <a:ext uri="{FF2B5EF4-FFF2-40B4-BE49-F238E27FC236}">
                <a16:creationId xmlns:a16="http://schemas.microsoft.com/office/drawing/2014/main" id="{2BA884CD-F1F5-4B59-A7DC-FFEC27DEF448}"/>
              </a:ext>
            </a:extLst>
          </p:cNvPr>
          <p:cNvSpPr>
            <a:spLocks noGrp="1"/>
          </p:cNvSpPr>
          <p:nvPr>
            <p:ph idx="1"/>
          </p:nvPr>
        </p:nvSpPr>
        <p:spPr/>
        <p:txBody>
          <a:bodyPr/>
          <a:lstStyle/>
          <a:p>
            <a:r>
              <a:rPr lang="en-US" dirty="0"/>
              <a:t>Expiration by own terms – time period or condition</a:t>
            </a:r>
          </a:p>
          <a:p>
            <a:r>
              <a:rPr lang="en-US" dirty="0"/>
              <a:t>Conveyance from dominant estate releasing interest</a:t>
            </a:r>
          </a:p>
          <a:p>
            <a:r>
              <a:rPr lang="en-US" dirty="0"/>
              <a:t>Prescription – this is the flip of acquiring an easement by prescription in that the servient estate becomes the adverse party.  The servient owner’s use must be clearly wrongful and actionable against the easement holder.</a:t>
            </a:r>
          </a:p>
          <a:p>
            <a:r>
              <a:rPr lang="en-US" dirty="0"/>
              <a:t>Merger – easement terminates with unity of title of the dominant and servient estates</a:t>
            </a:r>
          </a:p>
          <a:p>
            <a:endParaRPr lang="en-US" dirty="0"/>
          </a:p>
          <a:p>
            <a:endParaRPr lang="en-US" dirty="0"/>
          </a:p>
        </p:txBody>
      </p:sp>
    </p:spTree>
    <p:extLst>
      <p:ext uri="{BB962C8B-B14F-4D97-AF65-F5344CB8AC3E}">
        <p14:creationId xmlns:p14="http://schemas.microsoft.com/office/powerpoint/2010/main" val="287010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CC0731FD29C4F9D3B1054230294E7" ma:contentTypeVersion="17" ma:contentTypeDescription="Create a new document." ma:contentTypeScope="" ma:versionID="1205aaeb5885c00697d215b7b7683bb8">
  <xsd:schema xmlns:xsd="http://www.w3.org/2001/XMLSchema" xmlns:xs="http://www.w3.org/2001/XMLSchema" xmlns:p="http://schemas.microsoft.com/office/2006/metadata/properties" xmlns:ns2="789541e5-ed74-46de-b0cc-369696221a30" xmlns:ns3="aab0893e-69f4-4a40-8cc4-98551eb675ae" targetNamespace="http://schemas.microsoft.com/office/2006/metadata/properties" ma:root="true" ma:fieldsID="dc33eebb4d6fa9f2220d63e1e87453d4" ns2:_="" ns3:_="">
    <xsd:import namespace="789541e5-ed74-46de-b0cc-369696221a30"/>
    <xsd:import namespace="aab0893e-69f4-4a40-8cc4-98551eb675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541e5-ed74-46de-b0cc-369696221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ea12b2-7a11-4ae4-a8a5-5aadff2fa76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b0893e-69f4-4a40-8cc4-98551eb675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17410ac-f14c-411d-8eb0-b67ae04aedc6}" ma:internalName="TaxCatchAll" ma:showField="CatchAllData" ma:web="aab0893e-69f4-4a40-8cc4-98551eb675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ab0893e-69f4-4a40-8cc4-98551eb675ae">
      <UserInfo>
        <DisplayName/>
        <AccountId xsi:nil="true"/>
        <AccountType/>
      </UserInfo>
    </SharedWithUsers>
    <MediaLengthInSeconds xmlns="789541e5-ed74-46de-b0cc-369696221a30" xsi:nil="true"/>
    <TaxCatchAll xmlns="aab0893e-69f4-4a40-8cc4-98551eb675ae" xsi:nil="true"/>
    <lcf76f155ced4ddcb4097134ff3c332f xmlns="789541e5-ed74-46de-b0cc-369696221a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6F0F9-3CE1-443D-B305-9844B5E1A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9541e5-ed74-46de-b0cc-369696221a30"/>
    <ds:schemaRef ds:uri="aab0893e-69f4-4a40-8cc4-98551eb67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1A5A02-77BB-4728-B724-8DE918157456}">
  <ds:schemaRefs>
    <ds:schemaRef ds:uri="http://schemas.microsoft.com/office/2006/metadata/properties"/>
    <ds:schemaRef ds:uri="http://schemas.microsoft.com/office/infopath/2007/PartnerControls"/>
    <ds:schemaRef ds:uri="aab0893e-69f4-4a40-8cc4-98551eb675ae"/>
    <ds:schemaRef ds:uri="789541e5-ed74-46de-b0cc-369696221a30"/>
  </ds:schemaRefs>
</ds:datastoreItem>
</file>

<file path=customXml/itemProps3.xml><?xml version="1.0" encoding="utf-8"?>
<ds:datastoreItem xmlns:ds="http://schemas.openxmlformats.org/officeDocument/2006/customXml" ds:itemID="{719D30D3-426A-41AA-BA91-E6AC09CDF5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TM03457485[[fn=Mesh]]</Template>
  <TotalTime>0</TotalTime>
  <Words>3137</Words>
  <Application>Microsoft Office PowerPoint</Application>
  <PresentationFormat>Widescreen</PresentationFormat>
  <Paragraphs>222</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Calisto MT</vt:lpstr>
      <vt:lpstr>Century Gothic</vt:lpstr>
      <vt:lpstr>Wingdings 2</vt:lpstr>
      <vt:lpstr>Mesh</vt:lpstr>
      <vt:lpstr>Slate</vt:lpstr>
      <vt:lpstr>Easements and Title to Vacated Roads </vt:lpstr>
      <vt:lpstr>Easements</vt:lpstr>
      <vt:lpstr>EASEMENTS </vt:lpstr>
      <vt:lpstr>Appurtenant vs. in gross</vt:lpstr>
      <vt:lpstr>Prescriptive easement</vt:lpstr>
      <vt:lpstr>Implied Easement</vt:lpstr>
      <vt:lpstr>Easement by necessity </vt:lpstr>
      <vt:lpstr>Creation of an Express easement</vt:lpstr>
      <vt:lpstr>termination easement</vt:lpstr>
      <vt:lpstr>Partney vs. Russell 304 Or App 679 (2020) </vt:lpstr>
      <vt:lpstr>PowerPoint Presentation</vt:lpstr>
      <vt:lpstr>PowerPoint Presentation</vt:lpstr>
      <vt:lpstr>Partney vs. Russell 304 Or App 679 (2020) </vt:lpstr>
      <vt:lpstr>Odd Oregon Exception to Merger rule</vt:lpstr>
      <vt:lpstr>Odd exception continued</vt:lpstr>
      <vt:lpstr>Odd exception continued</vt:lpstr>
      <vt:lpstr>Vacation and Dedication </vt:lpstr>
      <vt:lpstr>Example - Chain of Title</vt:lpstr>
      <vt:lpstr>Disposition of Dedicated Lands</vt:lpstr>
      <vt:lpstr>Disposition of Dedicated Lands Depiction on Title Report</vt:lpstr>
      <vt:lpstr>Vacation</vt:lpstr>
      <vt:lpstr>Example – Entire Width Attaches to Parcel</vt:lpstr>
      <vt:lpstr>Example – Entire Width Attaches to Parcel</vt:lpstr>
      <vt:lpstr>Exception</vt:lpstr>
      <vt:lpstr>Summary of Rules</vt:lpstr>
      <vt:lpstr>Example – Entire Width Attaches to Parcel???</vt:lpstr>
      <vt:lpstr>Example – Entire Width Attaches to Parcel???</vt:lpstr>
      <vt:lpstr>Vacated property inures to adjoining owner</vt:lpstr>
      <vt:lpstr>Title Issue</vt:lpstr>
      <vt:lpstr>Vacation and Public Utilities</vt:lpstr>
      <vt:lpstr>Vacation and Public Utilities</vt:lpstr>
      <vt:lpstr>CONCLUSION</vt:lpstr>
    </vt:vector>
  </TitlesOfParts>
  <Company>Fidelity National Finacial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descriptions</dc:title>
  <dc:creator>Carter, Justin</dc:creator>
  <cp:lastModifiedBy>Oregon Land Title</cp:lastModifiedBy>
  <cp:revision>80</cp:revision>
  <cp:lastPrinted>2017-10-19T16:22:28Z</cp:lastPrinted>
  <dcterms:created xsi:type="dcterms:W3CDTF">2017-10-16T19:55:29Z</dcterms:created>
  <dcterms:modified xsi:type="dcterms:W3CDTF">2022-08-17T18:02:00Z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0x010100449CC0731FD29C4F9D3B1054230294E7</vt:lpwstr>
  </property>
  <property fmtid="{D5CDD505-2E9C-101B-9397-08002B2CF9AE}" pid="3" name="Order">
    <vt:r8>384500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