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6"/>
  </p:notesMasterIdLst>
  <p:sldIdLst>
    <p:sldId id="256" r:id="rId2"/>
    <p:sldId id="258" r:id="rId3"/>
    <p:sldId id="260" r:id="rId4"/>
    <p:sldId id="262" r:id="rId5"/>
    <p:sldId id="263" r:id="rId6"/>
    <p:sldId id="265" r:id="rId7"/>
    <p:sldId id="266" r:id="rId8"/>
    <p:sldId id="268" r:id="rId9"/>
    <p:sldId id="267" r:id="rId10"/>
    <p:sldId id="269" r:id="rId11"/>
    <p:sldId id="264" r:id="rId12"/>
    <p:sldId id="270" r:id="rId13"/>
    <p:sldId id="271" r:id="rId14"/>
    <p:sldId id="272" r:id="rId15"/>
    <p:sldId id="273" r:id="rId16"/>
    <p:sldId id="259" r:id="rId17"/>
    <p:sldId id="274" r:id="rId18"/>
    <p:sldId id="275" r:id="rId19"/>
    <p:sldId id="276" r:id="rId20"/>
    <p:sldId id="277" r:id="rId21"/>
    <p:sldId id="278" r:id="rId22"/>
    <p:sldId id="324" r:id="rId23"/>
    <p:sldId id="325" r:id="rId24"/>
    <p:sldId id="32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2" autoAdjust="0"/>
    <p:restoredTop sz="94660"/>
  </p:normalViewPr>
  <p:slideViewPr>
    <p:cSldViewPr snapToGrid="0">
      <p:cViewPr varScale="1">
        <p:scale>
          <a:sx n="80" d="100"/>
          <a:sy n="80" d="100"/>
        </p:scale>
        <p:origin x="12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6A8CF-6D03-40B7-9967-F5B7DAAC9FAF}" type="datetimeFigureOut">
              <a:rPr lang="en-US" smtClean="0"/>
              <a:t>8/12/2021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5CDF1-8B57-48D1-A49A-3B15D96B0DB5}" type="slidenum">
              <a:rPr lang="en-US" smtClean="0"/>
              <a:t>‹#›</a:t>
            </a:fld>
            <a:endParaRPr lang="en-US"/>
          </a:p>
        </p:txBody>
      </p:sp>
    </p:spTree>
    <p:extLst>
      <p:ext uri="{BB962C8B-B14F-4D97-AF65-F5344CB8AC3E}">
        <p14:creationId xmlns:p14="http://schemas.microsoft.com/office/powerpoint/2010/main" val="167034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Quasi contract or other more difficult means of establishing a claim</a:t>
            </a:r>
          </a:p>
          <a:p>
            <a:r>
              <a:rPr lang="en-US" dirty="0"/>
              <a:t>(2) Unjust enrichment</a:t>
            </a:r>
          </a:p>
        </p:txBody>
      </p:sp>
      <p:sp>
        <p:nvSpPr>
          <p:cNvPr id="4" name="Slide Number Placeholder 3"/>
          <p:cNvSpPr>
            <a:spLocks noGrp="1"/>
          </p:cNvSpPr>
          <p:nvPr>
            <p:ph type="sldNum" sz="quarter" idx="5"/>
          </p:nvPr>
        </p:nvSpPr>
        <p:spPr/>
        <p:txBody>
          <a:bodyPr/>
          <a:lstStyle/>
          <a:p>
            <a:fld id="{80E5CDF1-8B57-48D1-A49A-3B15D96B0DB5}" type="slidenum">
              <a:rPr lang="en-US" smtClean="0"/>
              <a:t>4</a:t>
            </a:fld>
            <a:endParaRPr lang="en-US"/>
          </a:p>
        </p:txBody>
      </p:sp>
    </p:spTree>
    <p:extLst>
      <p:ext uri="{BB962C8B-B14F-4D97-AF65-F5344CB8AC3E}">
        <p14:creationId xmlns:p14="http://schemas.microsoft.com/office/powerpoint/2010/main" val="118865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 Choose something fairly early in the construction process like framing.  The framer would have 75 days from the day he or she completed work to claim a lien.  After those 75 days elapse, the framer could not make a valid claim of lien even though the project may not be completed for say another 8 months.</a:t>
            </a:r>
          </a:p>
        </p:txBody>
      </p:sp>
      <p:sp>
        <p:nvSpPr>
          <p:cNvPr id="4" name="Slide Number Placeholder 3"/>
          <p:cNvSpPr>
            <a:spLocks noGrp="1"/>
          </p:cNvSpPr>
          <p:nvPr>
            <p:ph type="sldNum" sz="quarter" idx="5"/>
          </p:nvPr>
        </p:nvSpPr>
        <p:spPr/>
        <p:txBody>
          <a:bodyPr/>
          <a:lstStyle/>
          <a:p>
            <a:fld id="{80E5CDF1-8B57-48D1-A49A-3B15D96B0DB5}" type="slidenum">
              <a:rPr lang="en-US" smtClean="0"/>
              <a:t>7</a:t>
            </a:fld>
            <a:endParaRPr lang="en-US"/>
          </a:p>
        </p:txBody>
      </p:sp>
    </p:spTree>
    <p:extLst>
      <p:ext uri="{BB962C8B-B14F-4D97-AF65-F5344CB8AC3E}">
        <p14:creationId xmlns:p14="http://schemas.microsoft.com/office/powerpoint/2010/main" val="310023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Certificate of occupancy means the county or city has certified that the building is safe to occupy, which generally coincides with the work being substantially complete.</a:t>
            </a:r>
          </a:p>
          <a:p>
            <a:r>
              <a:rPr lang="en-US" dirty="0"/>
              <a:t>Must be posted in a conspicuous location on the property.</a:t>
            </a:r>
          </a:p>
        </p:txBody>
      </p:sp>
      <p:sp>
        <p:nvSpPr>
          <p:cNvPr id="4" name="Slide Number Placeholder 3"/>
          <p:cNvSpPr>
            <a:spLocks noGrp="1"/>
          </p:cNvSpPr>
          <p:nvPr>
            <p:ph type="sldNum" sz="quarter" idx="5"/>
          </p:nvPr>
        </p:nvSpPr>
        <p:spPr/>
        <p:txBody>
          <a:bodyPr/>
          <a:lstStyle/>
          <a:p>
            <a:fld id="{80E5CDF1-8B57-48D1-A49A-3B15D96B0DB5}" type="slidenum">
              <a:rPr lang="en-US" smtClean="0"/>
              <a:t>8</a:t>
            </a:fld>
            <a:endParaRPr lang="en-US"/>
          </a:p>
        </p:txBody>
      </p:sp>
    </p:spTree>
    <p:extLst>
      <p:ext uri="{BB962C8B-B14F-4D97-AF65-F5344CB8AC3E}">
        <p14:creationId xmlns:p14="http://schemas.microsoft.com/office/powerpoint/2010/main" val="172807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Inchoate – something that is about to come into existence</a:t>
            </a:r>
          </a:p>
        </p:txBody>
      </p:sp>
      <p:sp>
        <p:nvSpPr>
          <p:cNvPr id="4" name="Slide Number Placeholder 3"/>
          <p:cNvSpPr>
            <a:spLocks noGrp="1"/>
          </p:cNvSpPr>
          <p:nvPr>
            <p:ph type="sldNum" sz="quarter" idx="5"/>
          </p:nvPr>
        </p:nvSpPr>
        <p:spPr/>
        <p:txBody>
          <a:bodyPr/>
          <a:lstStyle/>
          <a:p>
            <a:fld id="{80E5CDF1-8B57-48D1-A49A-3B15D96B0DB5}" type="slidenum">
              <a:rPr lang="en-US" smtClean="0"/>
              <a:t>13</a:t>
            </a:fld>
            <a:endParaRPr lang="en-US"/>
          </a:p>
        </p:txBody>
      </p:sp>
    </p:spTree>
    <p:extLst>
      <p:ext uri="{BB962C8B-B14F-4D97-AF65-F5344CB8AC3E}">
        <p14:creationId xmlns:p14="http://schemas.microsoft.com/office/powerpoint/2010/main" val="229368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8/12/2021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ustin.carter@ctt.co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3.png"/><Relationship Id="rId4" Type="http://schemas.openxmlformats.org/officeDocument/2006/relationships/hyperlink" Target="mailto:John.laveille@ct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All things Construction Lien and Early Issue</a:t>
            </a:r>
          </a:p>
        </p:txBody>
      </p:sp>
      <p:sp>
        <p:nvSpPr>
          <p:cNvPr id="3" name="Subtitle 2"/>
          <p:cNvSpPr>
            <a:spLocks noGrp="1"/>
          </p:cNvSpPr>
          <p:nvPr>
            <p:ph type="subTitle" idx="1"/>
          </p:nvPr>
        </p:nvSpPr>
        <p:spPr/>
        <p:txBody>
          <a:bodyPr/>
          <a:lstStyle/>
          <a:p>
            <a:r>
              <a:rPr lang="en-US" dirty="0"/>
              <a:t>Justin Carter, Associate Underwriting Counsel, Chicago and </a:t>
            </a:r>
            <a:r>
              <a:rPr lang="en-US" dirty="0" err="1"/>
              <a:t>Ticor</a:t>
            </a:r>
            <a:r>
              <a:rPr lang="en-US" dirty="0"/>
              <a:t> Title</a:t>
            </a:r>
          </a:p>
          <a:p>
            <a:r>
              <a:rPr lang="en-US" dirty="0"/>
              <a:t>John LaVeille, Underwriter, Legal Counsel, Chicago </a:t>
            </a:r>
            <a:r>
              <a:rPr lang="en-US" dirty="0" err="1"/>
              <a:t>Ticor</a:t>
            </a:r>
            <a:r>
              <a:rPr lang="en-US" dirty="0"/>
              <a:t> Title</a:t>
            </a:r>
          </a:p>
          <a:p>
            <a:endParaRPr lang="en-US" dirty="0"/>
          </a:p>
        </p:txBody>
      </p:sp>
    </p:spTree>
    <p:extLst>
      <p:ext uri="{BB962C8B-B14F-4D97-AF65-F5344CB8AC3E}">
        <p14:creationId xmlns:p14="http://schemas.microsoft.com/office/powerpoint/2010/main" val="190640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0C11-B538-45ED-B954-9F1CEC757ABE}"/>
              </a:ext>
            </a:extLst>
          </p:cNvPr>
          <p:cNvSpPr>
            <a:spLocks noGrp="1"/>
          </p:cNvSpPr>
          <p:nvPr>
            <p:ph type="title"/>
          </p:nvPr>
        </p:nvSpPr>
        <p:spPr/>
        <p:txBody>
          <a:bodyPr/>
          <a:lstStyle/>
          <a:p>
            <a:r>
              <a:rPr lang="en-US" dirty="0"/>
              <a:t>Foreclosure of Lien</a:t>
            </a:r>
          </a:p>
        </p:txBody>
      </p:sp>
      <p:sp>
        <p:nvSpPr>
          <p:cNvPr id="3" name="Content Placeholder 2">
            <a:extLst>
              <a:ext uri="{FF2B5EF4-FFF2-40B4-BE49-F238E27FC236}">
                <a16:creationId xmlns:a16="http://schemas.microsoft.com/office/drawing/2014/main" id="{96B447AB-429A-4366-B45E-5360F603AB27}"/>
              </a:ext>
            </a:extLst>
          </p:cNvPr>
          <p:cNvSpPr>
            <a:spLocks noGrp="1"/>
          </p:cNvSpPr>
          <p:nvPr>
            <p:ph idx="1"/>
          </p:nvPr>
        </p:nvSpPr>
        <p:spPr/>
        <p:txBody>
          <a:bodyPr/>
          <a:lstStyle/>
          <a:p>
            <a:r>
              <a:rPr lang="en-US" dirty="0"/>
              <a:t>Required notices</a:t>
            </a:r>
          </a:p>
          <a:p>
            <a:pPr lvl="1"/>
            <a:r>
              <a:rPr lang="en-US" dirty="0"/>
              <a:t>Notice of lien – lien claimant must mail to owner and mortgagee a “notice that the claim has been filed” (recorded) within 20 days of filing.  ORS 87.039(1).</a:t>
            </a:r>
          </a:p>
          <a:p>
            <a:pPr lvl="1"/>
            <a:r>
              <a:rPr lang="en-US" dirty="0"/>
              <a:t>Notice of Intent to Foreclose – lien claimant must mail to owner and mortgagee a notice of intent to foreclose the lien within 10 days of commencing the foreclosure suit.  ORS 87.0578(1).</a:t>
            </a:r>
          </a:p>
          <a:p>
            <a:r>
              <a:rPr lang="en-US" dirty="0"/>
              <a:t>Foreclosure suit – complaint must be filed within 120 days of the date the lien was recorded.  ORS 87.055.</a:t>
            </a:r>
          </a:p>
        </p:txBody>
      </p:sp>
    </p:spTree>
    <p:extLst>
      <p:ext uri="{BB962C8B-B14F-4D97-AF65-F5344CB8AC3E}">
        <p14:creationId xmlns:p14="http://schemas.microsoft.com/office/powerpoint/2010/main" val="14809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03CC-8025-4D91-B038-26FF3C81C76F}"/>
              </a:ext>
            </a:extLst>
          </p:cNvPr>
          <p:cNvSpPr>
            <a:spLocks noGrp="1"/>
          </p:cNvSpPr>
          <p:nvPr>
            <p:ph type="title"/>
          </p:nvPr>
        </p:nvSpPr>
        <p:spPr>
          <a:xfrm>
            <a:off x="913795" y="609600"/>
            <a:ext cx="10353762" cy="970450"/>
          </a:xfrm>
        </p:spPr>
        <p:txBody>
          <a:bodyPr>
            <a:normAutofit/>
          </a:bodyPr>
          <a:lstStyle/>
          <a:p>
            <a:pPr>
              <a:lnSpc>
                <a:spcPct val="90000"/>
              </a:lnSpc>
            </a:pPr>
            <a:r>
              <a:rPr lang="en-US" sz="3100" dirty="0"/>
              <a:t>87.030 – Leaseholds and </a:t>
            </a:r>
            <a:br>
              <a:rPr lang="en-US" sz="3100" dirty="0"/>
            </a:br>
            <a:r>
              <a:rPr lang="en-US" sz="3100" dirty="0"/>
              <a:t>Notice of Non-responsibility</a:t>
            </a:r>
          </a:p>
        </p:txBody>
      </p:sp>
      <p:sp>
        <p:nvSpPr>
          <p:cNvPr id="3" name="Content Placeholder 2">
            <a:extLst>
              <a:ext uri="{FF2B5EF4-FFF2-40B4-BE49-F238E27FC236}">
                <a16:creationId xmlns:a16="http://schemas.microsoft.com/office/drawing/2014/main" id="{A1D6FE35-E715-4705-845D-680CDC86E76E}"/>
              </a:ext>
            </a:extLst>
          </p:cNvPr>
          <p:cNvSpPr>
            <a:spLocks noGrp="1"/>
          </p:cNvSpPr>
          <p:nvPr>
            <p:ph idx="1"/>
          </p:nvPr>
        </p:nvSpPr>
        <p:spPr>
          <a:xfrm>
            <a:off x="913795" y="1732449"/>
            <a:ext cx="5546272" cy="4058751"/>
          </a:xfrm>
        </p:spPr>
        <p:txBody>
          <a:bodyPr anchor="ctr">
            <a:normAutofit/>
          </a:bodyPr>
          <a:lstStyle/>
          <a:p>
            <a:pPr>
              <a:buClr>
                <a:srgbClr val="F19E19"/>
              </a:buClr>
            </a:pPr>
            <a:r>
              <a:rPr lang="en-US" dirty="0"/>
              <a:t>If the lessee contracts to construct improvements with the owner’s knowledge, a lien attaches to the owner’s interest (underlying fee) 	</a:t>
            </a:r>
          </a:p>
          <a:p>
            <a:pPr lvl="1">
              <a:buClr>
                <a:srgbClr val="F19E19"/>
              </a:buClr>
            </a:pPr>
            <a:r>
              <a:rPr lang="en-US" dirty="0"/>
              <a:t>Unless a notice of non-responsibility is posted</a:t>
            </a:r>
          </a:p>
          <a:p>
            <a:pPr>
              <a:buClr>
                <a:srgbClr val="F19E19"/>
              </a:buClr>
            </a:pPr>
            <a:r>
              <a:rPr lang="en-US" dirty="0"/>
              <a:t>Notice of non-responsibility</a:t>
            </a:r>
          </a:p>
          <a:p>
            <a:pPr lvl="1">
              <a:buClr>
                <a:srgbClr val="F19E19"/>
              </a:buClr>
            </a:pPr>
            <a:r>
              <a:rPr lang="en-US" dirty="0"/>
              <a:t>Must be posted in some conspicuous place upon the land or the improvement</a:t>
            </a:r>
          </a:p>
          <a:p>
            <a:pPr lvl="1">
              <a:buClr>
                <a:srgbClr val="F19E19"/>
              </a:buClr>
            </a:pPr>
            <a:r>
              <a:rPr lang="en-US" dirty="0"/>
              <a:t>Within three days of learning about the construction work</a:t>
            </a:r>
          </a:p>
        </p:txBody>
      </p:sp>
      <p:pic>
        <p:nvPicPr>
          <p:cNvPr id="14" name="Picture 11">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E1417F07-8D84-4D28-9574-C7A8F8AFF962}"/>
              </a:ext>
            </a:extLst>
          </p:cNvPr>
          <p:cNvPicPr>
            <a:picLocks noChangeAspect="1"/>
          </p:cNvPicPr>
          <p:nvPr/>
        </p:nvPicPr>
        <p:blipFill rotWithShape="1">
          <a:blip r:embed="rId4"/>
          <a:srcRect l="21231" r="778" b="-1"/>
          <a:stretch/>
        </p:blipFill>
        <p:spPr>
          <a:xfrm>
            <a:off x="7066560" y="2132822"/>
            <a:ext cx="4065464" cy="3258006"/>
          </a:xfrm>
          <a:prstGeom prst="rect">
            <a:avLst/>
          </a:prstGeom>
        </p:spPr>
      </p:pic>
    </p:spTree>
    <p:extLst>
      <p:ext uri="{BB962C8B-B14F-4D97-AF65-F5344CB8AC3E}">
        <p14:creationId xmlns:p14="http://schemas.microsoft.com/office/powerpoint/2010/main" val="21410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EACB-F2DD-441A-B2F4-5FAC9A0472BB}"/>
              </a:ext>
            </a:extLst>
          </p:cNvPr>
          <p:cNvSpPr>
            <a:spLocks noGrp="1"/>
          </p:cNvSpPr>
          <p:nvPr>
            <p:ph type="title"/>
          </p:nvPr>
        </p:nvSpPr>
        <p:spPr/>
        <p:txBody>
          <a:bodyPr/>
          <a:lstStyle/>
          <a:p>
            <a:r>
              <a:rPr lang="en-US" dirty="0"/>
              <a:t>Bonding Lien</a:t>
            </a:r>
          </a:p>
        </p:txBody>
      </p:sp>
      <p:sp>
        <p:nvSpPr>
          <p:cNvPr id="3" name="Content Placeholder 2">
            <a:extLst>
              <a:ext uri="{FF2B5EF4-FFF2-40B4-BE49-F238E27FC236}">
                <a16:creationId xmlns:a16="http://schemas.microsoft.com/office/drawing/2014/main" id="{143AAE43-93F5-405C-AF78-97AA3F7588F1}"/>
              </a:ext>
            </a:extLst>
          </p:cNvPr>
          <p:cNvSpPr>
            <a:spLocks noGrp="1"/>
          </p:cNvSpPr>
          <p:nvPr>
            <p:ph idx="1"/>
          </p:nvPr>
        </p:nvSpPr>
        <p:spPr/>
        <p:txBody>
          <a:bodyPr>
            <a:normAutofit fontScale="85000" lnSpcReduction="20000"/>
          </a:bodyPr>
          <a:lstStyle/>
          <a:p>
            <a:r>
              <a:rPr lang="en-US" dirty="0"/>
              <a:t>Bonding or depositing funds with county treasurer – collectively known as “bonding”</a:t>
            </a:r>
          </a:p>
          <a:p>
            <a:r>
              <a:rPr lang="en-US" dirty="0"/>
              <a:t>Procedure set out in ORS 87.076 to 87.083 to remove the lien from the property.</a:t>
            </a:r>
          </a:p>
          <a:p>
            <a:r>
              <a:rPr lang="en-US" dirty="0"/>
              <a:t>Two step process</a:t>
            </a:r>
          </a:p>
          <a:p>
            <a:pPr lvl="1"/>
            <a:r>
              <a:rPr lang="en-US" dirty="0"/>
              <a:t>Step 1 – A property owner may bond a construction lien against her property by </a:t>
            </a:r>
          </a:p>
          <a:p>
            <a:pPr lvl="2"/>
            <a:r>
              <a:rPr lang="en-US" dirty="0"/>
              <a:t>(1) depositing money with the county treasurer or </a:t>
            </a:r>
          </a:p>
          <a:p>
            <a:pPr lvl="2"/>
            <a:r>
              <a:rPr lang="en-US" dirty="0"/>
              <a:t>(2) purchasing a bond from a bonding company and recording the executed bond. ORS 87.076. </a:t>
            </a:r>
          </a:p>
          <a:p>
            <a:pPr lvl="2"/>
            <a:r>
              <a:rPr lang="en-US" dirty="0"/>
              <a:t>The deposited or purchased amount must be for 150% of the construction lien. </a:t>
            </a:r>
          </a:p>
          <a:p>
            <a:pPr lvl="1"/>
            <a:r>
              <a:rPr lang="en-US" dirty="0"/>
              <a:t>Step 2 – To have the lien lifted from the real property, the owner must then</a:t>
            </a:r>
          </a:p>
          <a:p>
            <a:pPr lvl="2"/>
            <a:r>
              <a:rPr lang="en-US" dirty="0"/>
              <a:t>(1) notify the lien claimant of bonding</a:t>
            </a:r>
          </a:p>
          <a:p>
            <a:pPr lvl="3"/>
            <a:r>
              <a:rPr lang="en-US" dirty="0"/>
              <a:t>a. within 20 days of the deposit or purchase</a:t>
            </a:r>
          </a:p>
          <a:p>
            <a:pPr lvl="3"/>
            <a:r>
              <a:rPr lang="en-US" dirty="0"/>
              <a:t>b. including the location and time of the deposit or purchase, ORS 87.078(1), and</a:t>
            </a:r>
          </a:p>
          <a:p>
            <a:pPr lvl="2"/>
            <a:r>
              <a:rPr lang="en-US" dirty="0"/>
              <a:t>(2) record an affidavit stating that the lien claimant has been notified, ORS 87.081(1).</a:t>
            </a:r>
          </a:p>
          <a:p>
            <a:r>
              <a:rPr lang="en-US" dirty="0"/>
              <a:t>Effect – the lien is lifted from the real property and attached to the bond or deposit.  ORS 87.083(1).</a:t>
            </a:r>
          </a:p>
        </p:txBody>
      </p:sp>
    </p:spTree>
    <p:extLst>
      <p:ext uri="{BB962C8B-B14F-4D97-AF65-F5344CB8AC3E}">
        <p14:creationId xmlns:p14="http://schemas.microsoft.com/office/powerpoint/2010/main" val="17220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1B99-940D-45D8-B270-279EF0BA9E07}"/>
              </a:ext>
            </a:extLst>
          </p:cNvPr>
          <p:cNvSpPr>
            <a:spLocks noGrp="1"/>
          </p:cNvSpPr>
          <p:nvPr>
            <p:ph type="title"/>
          </p:nvPr>
        </p:nvSpPr>
        <p:spPr/>
        <p:txBody>
          <a:bodyPr/>
          <a:lstStyle/>
          <a:p>
            <a:r>
              <a:rPr lang="en-US" dirty="0"/>
              <a:t>Priority Issues</a:t>
            </a:r>
          </a:p>
        </p:txBody>
      </p:sp>
      <p:sp>
        <p:nvSpPr>
          <p:cNvPr id="3" name="Content Placeholder 2">
            <a:extLst>
              <a:ext uri="{FF2B5EF4-FFF2-40B4-BE49-F238E27FC236}">
                <a16:creationId xmlns:a16="http://schemas.microsoft.com/office/drawing/2014/main" id="{50A72CE1-D749-4F84-BFDB-AF9282C0CB77}"/>
              </a:ext>
            </a:extLst>
          </p:cNvPr>
          <p:cNvSpPr>
            <a:spLocks noGrp="1"/>
          </p:cNvSpPr>
          <p:nvPr>
            <p:ph idx="1"/>
          </p:nvPr>
        </p:nvSpPr>
        <p:spPr/>
        <p:txBody>
          <a:bodyPr>
            <a:normAutofit fontScale="92500" lnSpcReduction="20000"/>
          </a:bodyPr>
          <a:lstStyle/>
          <a:p>
            <a:r>
              <a:rPr lang="en-US" dirty="0"/>
              <a:t>For title insurance, priority of a construction presents two issues</a:t>
            </a:r>
          </a:p>
          <a:p>
            <a:pPr lvl="1"/>
            <a:r>
              <a:rPr lang="en-US" dirty="0"/>
              <a:t>(1) Relation back – “The perfection of a lien under ORS 87.035 relates to the date of commencement of the improvement as defined in ORS 87.005.”  ORS 87.025(7).  </a:t>
            </a:r>
          </a:p>
          <a:p>
            <a:pPr lvl="2"/>
            <a:r>
              <a:rPr lang="en-US" dirty="0"/>
              <a:t>“‘Commencement of the improvement’ means the first actual preparation or construction upon the site or the first delivery to the site of materials of such substantial character as to notify interested persons that preparation or construction upon the site has begun or is about to begin.”  ORS 87.005(1).</a:t>
            </a:r>
          </a:p>
          <a:p>
            <a:pPr lvl="2"/>
            <a:r>
              <a:rPr lang="en-US" dirty="0"/>
              <a:t>Effect – if work was done in the 75 days prior to closing, then a recorded claim of construction lien would relate back to commencement and take priority ahead of either the deed or mortgage that we insure in that closing. (Inchoate lien.)</a:t>
            </a:r>
          </a:p>
          <a:p>
            <a:pPr lvl="1"/>
            <a:r>
              <a:rPr lang="en-US" dirty="0"/>
              <a:t>(2) Loan funds alteration or repair – “Unless the mortgage or trust deed is given to secure a loan made to finance the alteration or repair, a lien created under ORS 87.010 and perfected under ORS 87.035 for the alteration and repair of an improvement commenced and made subsequent to the date of record of a duly executed and recorded mortgage or trust deed on that improvement or on the site shall not take precedence over the mortgage or trust deed.”  87.025(6)</a:t>
            </a:r>
          </a:p>
          <a:p>
            <a:pPr lvl="2"/>
            <a:r>
              <a:rPr lang="en-US" dirty="0"/>
              <a:t>Effect-if any amount of loan proceeds funds improvements on the property, the priority of that deed of trust is primed by a perfected construction lien.</a:t>
            </a:r>
          </a:p>
          <a:p>
            <a:pPr lvl="2"/>
            <a:endParaRPr lang="en-US" dirty="0"/>
          </a:p>
        </p:txBody>
      </p:sp>
      <p:pic>
        <p:nvPicPr>
          <p:cNvPr id="5" name="Picture 4" descr="A picture containing text, person, person&#10;&#10;Description automatically generated">
            <a:extLst>
              <a:ext uri="{FF2B5EF4-FFF2-40B4-BE49-F238E27FC236}">
                <a16:creationId xmlns:a16="http://schemas.microsoft.com/office/drawing/2014/main" id="{543C9820-C6FE-491F-A5B4-B17852375B9F}"/>
              </a:ext>
            </a:extLst>
          </p:cNvPr>
          <p:cNvPicPr>
            <a:picLocks noChangeAspect="1"/>
          </p:cNvPicPr>
          <p:nvPr/>
        </p:nvPicPr>
        <p:blipFill>
          <a:blip r:embed="rId3"/>
          <a:stretch>
            <a:fillRect/>
          </a:stretch>
        </p:blipFill>
        <p:spPr>
          <a:xfrm>
            <a:off x="8301789" y="448545"/>
            <a:ext cx="3072063" cy="1616875"/>
          </a:xfrm>
          <a:prstGeom prst="rect">
            <a:avLst/>
          </a:prstGeom>
        </p:spPr>
      </p:pic>
    </p:spTree>
    <p:extLst>
      <p:ext uri="{BB962C8B-B14F-4D97-AF65-F5344CB8AC3E}">
        <p14:creationId xmlns:p14="http://schemas.microsoft.com/office/powerpoint/2010/main" val="187707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075C-064C-45C7-9C47-65F1072C4EC7}"/>
              </a:ext>
            </a:extLst>
          </p:cNvPr>
          <p:cNvSpPr>
            <a:spLocks noGrp="1"/>
          </p:cNvSpPr>
          <p:nvPr>
            <p:ph type="title"/>
          </p:nvPr>
        </p:nvSpPr>
        <p:spPr/>
        <p:txBody>
          <a:bodyPr/>
          <a:lstStyle/>
          <a:p>
            <a:r>
              <a:rPr lang="en-US" dirty="0"/>
              <a:t>Home Buyer’s Protection Act</a:t>
            </a:r>
          </a:p>
        </p:txBody>
      </p:sp>
      <p:sp>
        <p:nvSpPr>
          <p:cNvPr id="3" name="Content Placeholder 2">
            <a:extLst>
              <a:ext uri="{FF2B5EF4-FFF2-40B4-BE49-F238E27FC236}">
                <a16:creationId xmlns:a16="http://schemas.microsoft.com/office/drawing/2014/main" id="{D802EAE8-9EB5-4E9E-9ED7-D190AF9C0119}"/>
              </a:ext>
            </a:extLst>
          </p:cNvPr>
          <p:cNvSpPr>
            <a:spLocks noGrp="1"/>
          </p:cNvSpPr>
          <p:nvPr>
            <p:ph idx="1"/>
          </p:nvPr>
        </p:nvSpPr>
        <p:spPr/>
        <p:txBody>
          <a:bodyPr>
            <a:normAutofit fontScale="85000" lnSpcReduction="20000"/>
          </a:bodyPr>
          <a:lstStyle/>
          <a:p>
            <a:r>
              <a:rPr lang="en-US" dirty="0"/>
              <a:t>Codified in ORS 87.007</a:t>
            </a:r>
          </a:p>
          <a:p>
            <a:r>
              <a:rPr lang="en-US" dirty="0"/>
              <a:t>Applies to </a:t>
            </a:r>
          </a:p>
          <a:p>
            <a:pPr lvl="1"/>
            <a:r>
              <a:rPr lang="en-US" dirty="0"/>
              <a:t>Generally, to new residential construction and </a:t>
            </a:r>
          </a:p>
          <a:p>
            <a:pPr lvl="1"/>
            <a:r>
              <a:rPr lang="en-US" dirty="0"/>
              <a:t>to residential property where $50,000 in remodeling or renovation have been completed within 90 days of a sale.  </a:t>
            </a:r>
            <a:r>
              <a:rPr lang="en-US" i="1" dirty="0"/>
              <a:t>See</a:t>
            </a:r>
            <a:r>
              <a:rPr lang="en-US" dirty="0"/>
              <a:t> 87.007(1)(a), (b), and (c) (subsection (c) applies to residential buildings with “not more than four dwelling units . . . .”).</a:t>
            </a:r>
          </a:p>
          <a:p>
            <a:r>
              <a:rPr lang="en-US" dirty="0"/>
              <a:t>Obligation of seller (not the title and escrow company).  </a:t>
            </a:r>
            <a:r>
              <a:rPr lang="en-US" i="1" dirty="0"/>
              <a:t>See</a:t>
            </a:r>
            <a:r>
              <a:rPr lang="en-US" dirty="0"/>
              <a:t> ORS 87.007(2).</a:t>
            </a:r>
          </a:p>
          <a:p>
            <a:r>
              <a:rPr lang="en-US" dirty="0"/>
              <a:t>87.007(2), requires the seller to provide one of the following (again generally):</a:t>
            </a:r>
          </a:p>
          <a:p>
            <a:pPr lvl="1"/>
            <a:r>
              <a:rPr lang="en-US" dirty="0"/>
              <a:t>(a) title insurance coverage against construction liens from the project</a:t>
            </a:r>
          </a:p>
          <a:p>
            <a:pPr lvl="1"/>
            <a:r>
              <a:rPr lang="en-US" dirty="0"/>
              <a:t>(b) an escrow deposit of at least 25% of the sale price to pay for potential construction liens</a:t>
            </a:r>
          </a:p>
          <a:p>
            <a:pPr lvl="1"/>
            <a:r>
              <a:rPr lang="en-US" dirty="0"/>
              <a:t>(c) a bond or letter of credit of at least 25% of the sale price to pay for potential construction liens</a:t>
            </a:r>
          </a:p>
          <a:p>
            <a:pPr lvl="1"/>
            <a:r>
              <a:rPr lang="en-US" dirty="0"/>
              <a:t>(d) unconditional lien waivers from all subs and suppliers or</a:t>
            </a:r>
          </a:p>
          <a:p>
            <a:pPr lvl="1"/>
            <a:r>
              <a:rPr lang="en-US" dirty="0"/>
              <a:t>(e) closing after the 75-day claim of lien period has elapsed</a:t>
            </a:r>
          </a:p>
          <a:p>
            <a:pPr lvl="1"/>
            <a:endParaRPr lang="en-US" dirty="0"/>
          </a:p>
          <a:p>
            <a:endParaRPr lang="en-US" dirty="0"/>
          </a:p>
          <a:p>
            <a:endParaRPr lang="en-US" dirty="0"/>
          </a:p>
        </p:txBody>
      </p:sp>
    </p:spTree>
    <p:extLst>
      <p:ext uri="{BB962C8B-B14F-4D97-AF65-F5344CB8AC3E}">
        <p14:creationId xmlns:p14="http://schemas.microsoft.com/office/powerpoint/2010/main" val="376906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4B8C8-B5E0-4179-B8CA-A9C2898B7BF7}"/>
              </a:ext>
            </a:extLst>
          </p:cNvPr>
          <p:cNvSpPr>
            <a:spLocks noGrp="1"/>
          </p:cNvSpPr>
          <p:nvPr>
            <p:ph type="title"/>
          </p:nvPr>
        </p:nvSpPr>
        <p:spPr>
          <a:xfrm>
            <a:off x="913795" y="609600"/>
            <a:ext cx="3078749" cy="970450"/>
          </a:xfrm>
        </p:spPr>
        <p:txBody>
          <a:bodyPr anchor="b">
            <a:normAutofit/>
          </a:bodyPr>
          <a:lstStyle/>
          <a:p>
            <a:pPr algn="l"/>
            <a:r>
              <a:rPr lang="en-US" sz="2800" dirty="0">
                <a:ln>
                  <a:solidFill>
                    <a:srgbClr val="404040">
                      <a:alpha val="10000"/>
                    </a:srgbClr>
                  </a:solidFill>
                </a:ln>
                <a:solidFill>
                  <a:srgbClr val="DADADA"/>
                </a:solidFill>
              </a:rPr>
              <a:t>Home Buyer’s Protection Act</a:t>
            </a:r>
          </a:p>
        </p:txBody>
      </p:sp>
      <p:sp>
        <p:nvSpPr>
          <p:cNvPr id="9" name="Content Placeholder 8">
            <a:extLst>
              <a:ext uri="{FF2B5EF4-FFF2-40B4-BE49-F238E27FC236}">
                <a16:creationId xmlns:a16="http://schemas.microsoft.com/office/drawing/2014/main" id="{D3F22223-967A-4C58-85F7-6673B4CFC3E9}"/>
              </a:ext>
            </a:extLst>
          </p:cNvPr>
          <p:cNvSpPr>
            <a:spLocks noGrp="1"/>
          </p:cNvSpPr>
          <p:nvPr>
            <p:ph idx="1"/>
          </p:nvPr>
        </p:nvSpPr>
        <p:spPr>
          <a:xfrm>
            <a:off x="913795" y="1732449"/>
            <a:ext cx="3078749" cy="4482084"/>
          </a:xfrm>
        </p:spPr>
        <p:txBody>
          <a:bodyPr anchor="t">
            <a:normAutofit/>
          </a:bodyPr>
          <a:lstStyle/>
          <a:p>
            <a:r>
              <a:rPr lang="en-US" sz="1600" dirty="0">
                <a:ln>
                  <a:solidFill>
                    <a:srgbClr val="404040">
                      <a:alpha val="10000"/>
                    </a:srgbClr>
                  </a:solidFill>
                </a:ln>
                <a:solidFill>
                  <a:srgbClr val="DADADA"/>
                </a:solidFill>
              </a:rPr>
              <a:t>The Contractor’s Construction Board has promulgated a notice form for compliance with ORS 87.004</a:t>
            </a:r>
          </a:p>
        </p:txBody>
      </p:sp>
      <p:pic>
        <p:nvPicPr>
          <p:cNvPr id="5" name="Content Placeholder 4" descr="Table&#10;&#10;Description automatically generated">
            <a:extLst>
              <a:ext uri="{FF2B5EF4-FFF2-40B4-BE49-F238E27FC236}">
                <a16:creationId xmlns:a16="http://schemas.microsoft.com/office/drawing/2014/main" id="{DFF6C183-25CB-44AE-94A0-627219C1B47E}"/>
              </a:ext>
            </a:extLst>
          </p:cNvPr>
          <p:cNvPicPr>
            <a:picLocks noChangeAspect="1"/>
          </p:cNvPicPr>
          <p:nvPr/>
        </p:nvPicPr>
        <p:blipFill>
          <a:blip r:embed="rId2"/>
          <a:stretch>
            <a:fillRect/>
          </a:stretch>
        </p:blipFill>
        <p:spPr>
          <a:xfrm>
            <a:off x="5901515" y="643466"/>
            <a:ext cx="4651840" cy="5571067"/>
          </a:xfrm>
          <a:prstGeom prst="rect">
            <a:avLst/>
          </a:prstGeom>
        </p:spPr>
      </p:pic>
    </p:spTree>
    <p:extLst>
      <p:ext uri="{BB962C8B-B14F-4D97-AF65-F5344CB8AC3E}">
        <p14:creationId xmlns:p14="http://schemas.microsoft.com/office/powerpoint/2010/main" val="60638249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01D6-4D2B-4F05-AE61-0B2E98085B0F}"/>
              </a:ext>
            </a:extLst>
          </p:cNvPr>
          <p:cNvSpPr>
            <a:spLocks noGrp="1"/>
          </p:cNvSpPr>
          <p:nvPr>
            <p:ph type="title"/>
          </p:nvPr>
        </p:nvSpPr>
        <p:spPr/>
        <p:txBody>
          <a:bodyPr/>
          <a:lstStyle/>
          <a:p>
            <a:r>
              <a:rPr lang="en-US" dirty="0"/>
              <a:t>What is early issue?</a:t>
            </a:r>
          </a:p>
        </p:txBody>
      </p:sp>
      <p:sp>
        <p:nvSpPr>
          <p:cNvPr id="3" name="Content Placeholder 2">
            <a:extLst>
              <a:ext uri="{FF2B5EF4-FFF2-40B4-BE49-F238E27FC236}">
                <a16:creationId xmlns:a16="http://schemas.microsoft.com/office/drawing/2014/main" id="{9374134A-8078-4712-A4ED-696F77436E44}"/>
              </a:ext>
            </a:extLst>
          </p:cNvPr>
          <p:cNvSpPr>
            <a:spLocks noGrp="1"/>
          </p:cNvSpPr>
          <p:nvPr>
            <p:ph idx="1"/>
          </p:nvPr>
        </p:nvSpPr>
        <p:spPr/>
        <p:txBody>
          <a:bodyPr>
            <a:normAutofit fontScale="92500" lnSpcReduction="10000"/>
          </a:bodyPr>
          <a:lstStyle/>
          <a:p>
            <a:r>
              <a:rPr lang="en-US" dirty="0"/>
              <a:t>Providing coverage without general exception 5 while there is construction lien risk.</a:t>
            </a:r>
          </a:p>
          <a:p>
            <a:r>
              <a:rPr lang="en-US" dirty="0"/>
              <a:t>General Exception 5 – Any lien or right to a lien for services, labor, material, equipment rental or workers compensation heretofore or hereafter furnished, imposed by law and not shown by the public records.</a:t>
            </a:r>
          </a:p>
          <a:p>
            <a:r>
              <a:rPr lang="en-US" dirty="0"/>
              <a:t>Construction lien risk?  Two scenarios – </a:t>
            </a:r>
          </a:p>
          <a:p>
            <a:pPr lvl="1"/>
            <a:r>
              <a:rPr lang="en-US" dirty="0"/>
              <a:t>When work has been done in the 75 days prior to closing, </a:t>
            </a:r>
          </a:p>
          <a:p>
            <a:pPr lvl="1"/>
            <a:r>
              <a:rPr lang="en-US" dirty="0"/>
              <a:t>When a construction work is ongoing, or</a:t>
            </a:r>
          </a:p>
          <a:p>
            <a:pPr lvl="1"/>
            <a:r>
              <a:rPr lang="en-US" dirty="0"/>
              <a:t>When a portion of loan proceeds will finance construction</a:t>
            </a:r>
          </a:p>
          <a:p>
            <a:r>
              <a:rPr lang="en-US" dirty="0"/>
              <a:t>OTIRO Rating Manual 5.002, New Construction, defines construction as the following:</a:t>
            </a:r>
          </a:p>
          <a:p>
            <a:pPr lvl="1"/>
            <a:r>
              <a:rPr lang="en-US" dirty="0"/>
              <a:t>A. “Construction” for purposes of this Section means pending or completed improvements to real property for which claims of construction lien may exist or arise, whether through new improvements or the alteration, expansion, renovation, remodeling or rehabilitation of existing improvements.</a:t>
            </a:r>
          </a:p>
          <a:p>
            <a:endParaRPr lang="en-US" dirty="0"/>
          </a:p>
        </p:txBody>
      </p:sp>
    </p:spTree>
    <p:extLst>
      <p:ext uri="{BB962C8B-B14F-4D97-AF65-F5344CB8AC3E}">
        <p14:creationId xmlns:p14="http://schemas.microsoft.com/office/powerpoint/2010/main" val="235248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7D17-8078-4B81-B101-10A4E593EEDE}"/>
              </a:ext>
            </a:extLst>
          </p:cNvPr>
          <p:cNvSpPr>
            <a:spLocks noGrp="1"/>
          </p:cNvSpPr>
          <p:nvPr>
            <p:ph type="title"/>
          </p:nvPr>
        </p:nvSpPr>
        <p:spPr/>
        <p:txBody>
          <a:bodyPr/>
          <a:lstStyle/>
          <a:p>
            <a:r>
              <a:rPr lang="en-US" dirty="0"/>
              <a:t>Early Issue Charges</a:t>
            </a:r>
          </a:p>
        </p:txBody>
      </p:sp>
      <p:sp>
        <p:nvSpPr>
          <p:cNvPr id="3" name="Content Placeholder 2">
            <a:extLst>
              <a:ext uri="{FF2B5EF4-FFF2-40B4-BE49-F238E27FC236}">
                <a16:creationId xmlns:a16="http://schemas.microsoft.com/office/drawing/2014/main" id="{91C210D4-6408-4C42-A079-6A4B675E2131}"/>
              </a:ext>
            </a:extLst>
          </p:cNvPr>
          <p:cNvSpPr>
            <a:spLocks noGrp="1"/>
          </p:cNvSpPr>
          <p:nvPr>
            <p:ph idx="1"/>
          </p:nvPr>
        </p:nvSpPr>
        <p:spPr/>
        <p:txBody>
          <a:bodyPr>
            <a:normAutofit/>
          </a:bodyPr>
          <a:lstStyle/>
          <a:p>
            <a:r>
              <a:rPr lang="en-US" dirty="0"/>
              <a:t>Generally, charge for removing exception + charge for early issue risk</a:t>
            </a:r>
          </a:p>
          <a:p>
            <a:r>
              <a:rPr lang="en-US" dirty="0"/>
              <a:t>Removing exception under 5.001(A)(5). </a:t>
            </a:r>
          </a:p>
          <a:p>
            <a:pPr lvl="1"/>
            <a:r>
              <a:rPr lang="en-US" dirty="0"/>
              <a:t>25% BIR to $5m liability amount</a:t>
            </a:r>
          </a:p>
          <a:p>
            <a:pPr lvl="1"/>
            <a:r>
              <a:rPr lang="en-US" dirty="0"/>
              <a:t>20% BIR for amounts beyond $5m</a:t>
            </a:r>
          </a:p>
          <a:p>
            <a:pPr lvl="1"/>
            <a:r>
              <a:rPr lang="en-US" sz="1800" b="0" i="0" u="none" strike="noStrike" baseline="0" dirty="0">
                <a:latin typeface="Times New Roman" panose="02020603050405020304" pitchFamily="18" charset="0"/>
              </a:rPr>
              <a:t>“The charge required under Section 5.002 shall be assessed in addition to the charge under this subsection except when the owner’s policy is issued with a simultaneous Loan Policy without Standard Coverage Exception No. 5, in which event the Company, in its discretion, may eliminate the exception in the owner’s policy at no additiona</a:t>
            </a:r>
            <a:r>
              <a:rPr lang="en-US" dirty="0">
                <a:latin typeface="Times New Roman" panose="02020603050405020304" pitchFamily="18" charset="0"/>
              </a:rPr>
              <a:t>l charge . . . .”</a:t>
            </a:r>
          </a:p>
          <a:p>
            <a:endParaRPr lang="en-US" dirty="0"/>
          </a:p>
          <a:p>
            <a:pPr lvl="1"/>
            <a:endParaRPr lang="en-US" dirty="0"/>
          </a:p>
        </p:txBody>
      </p:sp>
    </p:spTree>
    <p:extLst>
      <p:ext uri="{BB962C8B-B14F-4D97-AF65-F5344CB8AC3E}">
        <p14:creationId xmlns:p14="http://schemas.microsoft.com/office/powerpoint/2010/main" val="256094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9E11-AB8C-4724-81EF-0263ADD9B106}"/>
              </a:ext>
            </a:extLst>
          </p:cNvPr>
          <p:cNvSpPr>
            <a:spLocks noGrp="1"/>
          </p:cNvSpPr>
          <p:nvPr>
            <p:ph type="title"/>
          </p:nvPr>
        </p:nvSpPr>
        <p:spPr/>
        <p:txBody>
          <a:bodyPr/>
          <a:lstStyle/>
          <a:p>
            <a:r>
              <a:rPr lang="en-US" dirty="0"/>
              <a:t>Early Issue Charges</a:t>
            </a:r>
          </a:p>
        </p:txBody>
      </p:sp>
      <p:sp>
        <p:nvSpPr>
          <p:cNvPr id="3" name="Content Placeholder 2">
            <a:extLst>
              <a:ext uri="{FF2B5EF4-FFF2-40B4-BE49-F238E27FC236}">
                <a16:creationId xmlns:a16="http://schemas.microsoft.com/office/drawing/2014/main" id="{869C862D-0E6D-4F11-8ECF-32975DE0586D}"/>
              </a:ext>
            </a:extLst>
          </p:cNvPr>
          <p:cNvSpPr>
            <a:spLocks noGrp="1"/>
          </p:cNvSpPr>
          <p:nvPr>
            <p:ph idx="1"/>
          </p:nvPr>
        </p:nvSpPr>
        <p:spPr/>
        <p:txBody>
          <a:bodyPr>
            <a:normAutofit fontScale="77500" lnSpcReduction="20000"/>
          </a:bodyPr>
          <a:lstStyle/>
          <a:p>
            <a:r>
              <a:rPr lang="en-US" dirty="0"/>
              <a:t>Charging for Early Issue under 5.002(B)</a:t>
            </a:r>
          </a:p>
          <a:p>
            <a:pPr lvl="1"/>
            <a:r>
              <a:rPr lang="en-US" dirty="0"/>
              <a:t>After completion of construction but before expiration of the statutory lien period</a:t>
            </a:r>
          </a:p>
          <a:p>
            <a:pPr lvl="2"/>
            <a:r>
              <a:rPr lang="en-US" dirty="0"/>
              <a:t>Charge $1/$1,000 of liability amount to $100,000</a:t>
            </a:r>
          </a:p>
          <a:p>
            <a:pPr lvl="2"/>
            <a:r>
              <a:rPr lang="en-US" dirty="0"/>
              <a:t>Charge $2/$1,000 of liability amount beyond $100,000</a:t>
            </a:r>
          </a:p>
          <a:p>
            <a:pPr lvl="2"/>
            <a:r>
              <a:rPr lang="en-US" dirty="0"/>
              <a:t>Must obtain satisfactory evidence that liens will not be filed and satisfactory indemnity</a:t>
            </a:r>
          </a:p>
          <a:p>
            <a:pPr lvl="1"/>
            <a:r>
              <a:rPr lang="en-US" dirty="0"/>
              <a:t>Subsection (F), evidence that construction liens will not be filed consists of one or more of the following –</a:t>
            </a:r>
          </a:p>
          <a:p>
            <a:pPr lvl="2"/>
            <a:r>
              <a:rPr lang="en-US" dirty="0"/>
              <a:t>Lien waivers, </a:t>
            </a:r>
          </a:p>
          <a:p>
            <a:pPr lvl="2"/>
            <a:r>
              <a:rPr lang="en-US" dirty="0"/>
              <a:t>Inspection of premises,</a:t>
            </a:r>
          </a:p>
          <a:p>
            <a:pPr lvl="2"/>
            <a:r>
              <a:rPr lang="en-US" dirty="0"/>
              <a:t>Inquiries of occupants and neighbors, </a:t>
            </a:r>
          </a:p>
          <a:p>
            <a:pPr lvl="2"/>
            <a:r>
              <a:rPr lang="en-US" dirty="0"/>
              <a:t>Inquiries of subcontractors and suppliers, review of construction disbursement program,</a:t>
            </a:r>
          </a:p>
          <a:p>
            <a:pPr lvl="2"/>
            <a:r>
              <a:rPr lang="en-US" dirty="0"/>
              <a:t>Determination of financial strength and reputation of mortgagor or contractor,</a:t>
            </a:r>
          </a:p>
          <a:p>
            <a:pPr lvl="2"/>
            <a:r>
              <a:rPr lang="en-US" dirty="0"/>
              <a:t>Performance or completion bond,</a:t>
            </a:r>
          </a:p>
          <a:p>
            <a:pPr lvl="2"/>
            <a:r>
              <a:rPr lang="en-US" dirty="0"/>
              <a:t>Cash deposit, </a:t>
            </a:r>
          </a:p>
          <a:p>
            <a:pPr lvl="2"/>
            <a:r>
              <a:rPr lang="en-US" dirty="0"/>
              <a:t>Letter of credit or other security for an indemnity,</a:t>
            </a:r>
          </a:p>
          <a:p>
            <a:pPr lvl="2"/>
            <a:r>
              <a:rPr lang="en-US" dirty="0"/>
              <a:t>Other reasonable provision for payment of those entitled to assert construction liens</a:t>
            </a:r>
          </a:p>
          <a:p>
            <a:pPr marL="450000" lvl="1" indent="0">
              <a:buNone/>
            </a:pPr>
            <a:endParaRPr lang="en-US" dirty="0"/>
          </a:p>
        </p:txBody>
      </p:sp>
    </p:spTree>
    <p:extLst>
      <p:ext uri="{BB962C8B-B14F-4D97-AF65-F5344CB8AC3E}">
        <p14:creationId xmlns:p14="http://schemas.microsoft.com/office/powerpoint/2010/main" val="1022566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EDAA-E932-4F80-A597-EF00F4DA0FD5}"/>
              </a:ext>
            </a:extLst>
          </p:cNvPr>
          <p:cNvSpPr>
            <a:spLocks noGrp="1"/>
          </p:cNvSpPr>
          <p:nvPr>
            <p:ph type="title"/>
          </p:nvPr>
        </p:nvSpPr>
        <p:spPr/>
        <p:txBody>
          <a:bodyPr/>
          <a:lstStyle/>
          <a:p>
            <a:r>
              <a:rPr lang="en-US" dirty="0"/>
              <a:t>Early Issue Charges</a:t>
            </a:r>
          </a:p>
        </p:txBody>
      </p:sp>
      <p:sp>
        <p:nvSpPr>
          <p:cNvPr id="3" name="Content Placeholder 2">
            <a:extLst>
              <a:ext uri="{FF2B5EF4-FFF2-40B4-BE49-F238E27FC236}">
                <a16:creationId xmlns:a16="http://schemas.microsoft.com/office/drawing/2014/main" id="{8CABE6C6-989A-4F76-A484-74ECB322238C}"/>
              </a:ext>
            </a:extLst>
          </p:cNvPr>
          <p:cNvSpPr>
            <a:spLocks noGrp="1"/>
          </p:cNvSpPr>
          <p:nvPr>
            <p:ph idx="1"/>
          </p:nvPr>
        </p:nvSpPr>
        <p:spPr/>
        <p:txBody>
          <a:bodyPr/>
          <a:lstStyle/>
          <a:p>
            <a:r>
              <a:rPr lang="en-US" dirty="0"/>
              <a:t>Charging for Early Issue Under 5.002(C)</a:t>
            </a:r>
          </a:p>
          <a:p>
            <a:pPr lvl="1"/>
            <a:r>
              <a:rPr lang="en-US" dirty="0"/>
              <a:t>Before completion of construction </a:t>
            </a:r>
          </a:p>
          <a:p>
            <a:pPr lvl="1"/>
            <a:r>
              <a:rPr lang="en-US" dirty="0"/>
              <a:t>$2.50/$1,000 for liability amount</a:t>
            </a:r>
          </a:p>
          <a:p>
            <a:pPr lvl="1"/>
            <a:r>
              <a:rPr lang="en-US" dirty="0"/>
              <a:t>Must obtain satisfactory evidence that liens will not be filed and satisfactory indemnity</a:t>
            </a:r>
          </a:p>
          <a:p>
            <a:pPr lvl="1"/>
            <a:r>
              <a:rPr lang="en-US" dirty="0"/>
              <a:t>Subsection (F) covers what constitutes satisfactory evidence that liens will not be filed</a:t>
            </a:r>
          </a:p>
          <a:p>
            <a:pPr lvl="1"/>
            <a:r>
              <a:rPr lang="en-US" dirty="0"/>
              <a:t>Typically, getting satisfactory evidence that liens will not be filed is not possible for a closing before completion</a:t>
            </a:r>
          </a:p>
        </p:txBody>
      </p:sp>
    </p:spTree>
    <p:extLst>
      <p:ext uri="{BB962C8B-B14F-4D97-AF65-F5344CB8AC3E}">
        <p14:creationId xmlns:p14="http://schemas.microsoft.com/office/powerpoint/2010/main" val="400813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C167-E182-46E7-9BBE-87D20167670E}"/>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EA6B5223-DC39-4BB3-BC88-A9E2E5E17087}"/>
              </a:ext>
            </a:extLst>
          </p:cNvPr>
          <p:cNvSpPr>
            <a:spLocks noGrp="1"/>
          </p:cNvSpPr>
          <p:nvPr>
            <p:ph idx="1"/>
          </p:nvPr>
        </p:nvSpPr>
        <p:spPr/>
        <p:txBody>
          <a:bodyPr/>
          <a:lstStyle/>
          <a:p>
            <a:r>
              <a:rPr lang="en-US" dirty="0"/>
              <a:t>What is a construction lien?</a:t>
            </a:r>
          </a:p>
          <a:p>
            <a:r>
              <a:rPr lang="en-US" dirty="0"/>
              <a:t>Who is entitled to a lien?</a:t>
            </a:r>
          </a:p>
          <a:p>
            <a:r>
              <a:rPr lang="en-US" dirty="0"/>
              <a:t>Perfection of liens and foreclosure suit</a:t>
            </a:r>
          </a:p>
          <a:p>
            <a:pPr lvl="1"/>
            <a:r>
              <a:rPr lang="en-US" dirty="0"/>
              <a:t>Completion of Construction</a:t>
            </a:r>
          </a:p>
          <a:p>
            <a:r>
              <a:rPr lang="en-US" dirty="0"/>
              <a:t>Bonding of a Construction Lien</a:t>
            </a:r>
          </a:p>
          <a:p>
            <a:r>
              <a:rPr lang="en-US" dirty="0"/>
              <a:t>Priority Issues Affecting Title Insurance</a:t>
            </a:r>
          </a:p>
          <a:p>
            <a:r>
              <a:rPr lang="en-US" dirty="0"/>
              <a:t>Home Buyer’s Protection Act</a:t>
            </a:r>
          </a:p>
          <a:p>
            <a:r>
              <a:rPr lang="en-US" dirty="0"/>
              <a:t>Early Issue</a:t>
            </a:r>
          </a:p>
          <a:p>
            <a:r>
              <a:rPr lang="en-US" dirty="0"/>
              <a:t>The OTIRO 232-233 endorsements</a:t>
            </a:r>
          </a:p>
          <a:p>
            <a:endParaRPr lang="en-US" dirty="0"/>
          </a:p>
          <a:p>
            <a:endParaRPr lang="en-US" dirty="0"/>
          </a:p>
          <a:p>
            <a:endParaRPr lang="en-US" dirty="0"/>
          </a:p>
        </p:txBody>
      </p:sp>
    </p:spTree>
    <p:extLst>
      <p:ext uri="{BB962C8B-B14F-4D97-AF65-F5344CB8AC3E}">
        <p14:creationId xmlns:p14="http://schemas.microsoft.com/office/powerpoint/2010/main" val="236775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9E1C-9614-45E4-A393-B067B4282956}"/>
              </a:ext>
            </a:extLst>
          </p:cNvPr>
          <p:cNvSpPr>
            <a:spLocks noGrp="1"/>
          </p:cNvSpPr>
          <p:nvPr>
            <p:ph type="title"/>
          </p:nvPr>
        </p:nvSpPr>
        <p:spPr/>
        <p:txBody>
          <a:bodyPr/>
          <a:lstStyle/>
          <a:p>
            <a:r>
              <a:rPr lang="en-US" dirty="0"/>
              <a:t>Early Issue Charges</a:t>
            </a:r>
          </a:p>
        </p:txBody>
      </p:sp>
      <p:sp>
        <p:nvSpPr>
          <p:cNvPr id="3" name="Content Placeholder 2">
            <a:extLst>
              <a:ext uri="{FF2B5EF4-FFF2-40B4-BE49-F238E27FC236}">
                <a16:creationId xmlns:a16="http://schemas.microsoft.com/office/drawing/2014/main" id="{A1A1AAF2-F738-4E07-86AC-4DA4079CB301}"/>
              </a:ext>
            </a:extLst>
          </p:cNvPr>
          <p:cNvSpPr>
            <a:spLocks noGrp="1"/>
          </p:cNvSpPr>
          <p:nvPr>
            <p:ph idx="1"/>
          </p:nvPr>
        </p:nvSpPr>
        <p:spPr/>
        <p:txBody>
          <a:bodyPr>
            <a:normAutofit fontScale="92500" lnSpcReduction="20000"/>
          </a:bodyPr>
          <a:lstStyle/>
          <a:p>
            <a:r>
              <a:rPr lang="en-US" dirty="0"/>
              <a:t>Exceptions to the charges outlined in Subsections (B) and (C)</a:t>
            </a:r>
          </a:p>
          <a:p>
            <a:pPr lvl="1"/>
            <a:r>
              <a:rPr lang="en-US" dirty="0"/>
              <a:t>Subsection (E) – Applies when a portion of loan proceeds finances improvements on commercial property (not 1-4 family residential), but the primary purpose of the loan is not construction</a:t>
            </a:r>
          </a:p>
          <a:p>
            <a:pPr lvl="2"/>
            <a:r>
              <a:rPr lang="en-US" dirty="0"/>
              <a:t>The early issue charge under Subsection (B) or (C) applies, but is based on the actual or projected cost of construction</a:t>
            </a:r>
          </a:p>
          <a:p>
            <a:pPr lvl="1"/>
            <a:r>
              <a:rPr lang="en-US" dirty="0"/>
              <a:t>Subsection (E) -- The early issue charge may be waived based on a notice of non-responsibility. </a:t>
            </a:r>
          </a:p>
          <a:p>
            <a:pPr lvl="1"/>
            <a:r>
              <a:rPr lang="en-US" dirty="0"/>
              <a:t>Subsection (H) – Applies when a portion of loan proceeds finances improvement on 1-4 family residential property, but the primary purpose of the loan is not construction.</a:t>
            </a:r>
          </a:p>
          <a:p>
            <a:pPr lvl="2"/>
            <a:r>
              <a:rPr lang="en-US" dirty="0"/>
              <a:t>The early issue charge under Subsection (B) or (C) may be waived, unless the property is a newly completed dwelling</a:t>
            </a:r>
          </a:p>
          <a:p>
            <a:pPr lvl="1"/>
            <a:r>
              <a:rPr lang="en-US" dirty="0"/>
              <a:t>Subsection (G) – Exception under 5.001(A)(5) applies.  When owner’s policy is issued with simultaneous lender’s policy without exception 5, the early issue charge can be waived at the title company’s discretion</a:t>
            </a:r>
          </a:p>
          <a:p>
            <a:pPr lvl="1"/>
            <a:r>
              <a:rPr lang="en-US" dirty="0"/>
              <a:t>Subsection (D) – If the OTIRO 232 and 233 Endorsements are going to be issued, the charge for the endorsements replaces the early issue charge</a:t>
            </a:r>
          </a:p>
        </p:txBody>
      </p:sp>
    </p:spTree>
    <p:extLst>
      <p:ext uri="{BB962C8B-B14F-4D97-AF65-F5344CB8AC3E}">
        <p14:creationId xmlns:p14="http://schemas.microsoft.com/office/powerpoint/2010/main" val="250769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8FD2-B60E-46F6-B9FC-8FA9C0D43D06}"/>
              </a:ext>
            </a:extLst>
          </p:cNvPr>
          <p:cNvSpPr>
            <a:spLocks noGrp="1"/>
          </p:cNvSpPr>
          <p:nvPr>
            <p:ph type="title"/>
          </p:nvPr>
        </p:nvSpPr>
        <p:spPr/>
        <p:txBody>
          <a:bodyPr/>
          <a:lstStyle/>
          <a:p>
            <a:r>
              <a:rPr lang="en-US" dirty="0"/>
              <a:t>Oregon Typical Early Issue Protocol</a:t>
            </a:r>
          </a:p>
        </p:txBody>
      </p:sp>
      <p:sp>
        <p:nvSpPr>
          <p:cNvPr id="3" name="Content Placeholder 2">
            <a:extLst>
              <a:ext uri="{FF2B5EF4-FFF2-40B4-BE49-F238E27FC236}">
                <a16:creationId xmlns:a16="http://schemas.microsoft.com/office/drawing/2014/main" id="{536BBFA7-9F45-480C-BDD5-E8B49304C724}"/>
              </a:ext>
            </a:extLst>
          </p:cNvPr>
          <p:cNvSpPr>
            <a:spLocks noGrp="1"/>
          </p:cNvSpPr>
          <p:nvPr>
            <p:ph idx="1"/>
          </p:nvPr>
        </p:nvSpPr>
        <p:spPr/>
        <p:txBody>
          <a:bodyPr/>
          <a:lstStyle/>
          <a:p>
            <a:r>
              <a:rPr lang="en-US" dirty="0"/>
              <a:t>Oregon Construction Lien Law – 2 scenarios give rise to construction lien risk</a:t>
            </a:r>
          </a:p>
          <a:p>
            <a:pPr lvl="1"/>
            <a:r>
              <a:rPr lang="en-US" dirty="0"/>
              <a:t>Work completed within 75 days prior to closing</a:t>
            </a:r>
          </a:p>
          <a:p>
            <a:pPr lvl="1"/>
            <a:r>
              <a:rPr lang="en-US" dirty="0"/>
              <a:t>Construction loan</a:t>
            </a:r>
          </a:p>
          <a:p>
            <a:r>
              <a:rPr lang="en-US" dirty="0"/>
              <a:t>Construction Loan Title Policy</a:t>
            </a:r>
          </a:p>
          <a:p>
            <a:pPr lvl="1"/>
            <a:r>
              <a:rPr lang="en-US" dirty="0"/>
              <a:t>Dirty Policy Issued = Construction Lien Exception</a:t>
            </a:r>
          </a:p>
          <a:p>
            <a:pPr lvl="1"/>
            <a:r>
              <a:rPr lang="en-US" dirty="0"/>
              <a:t>OTIRO 70 Endorsements with each draw </a:t>
            </a:r>
          </a:p>
          <a:p>
            <a:pPr lvl="2"/>
            <a:r>
              <a:rPr lang="en-US" dirty="0"/>
              <a:t>Provides there are no recorded construction liens except those listed in policy and on the endorsement</a:t>
            </a:r>
          </a:p>
          <a:p>
            <a:pPr lvl="1"/>
            <a:r>
              <a:rPr lang="en-US" dirty="0"/>
              <a:t>OTIRO 66 Removal of Exception issued after 75-day claim of lien period expired</a:t>
            </a:r>
          </a:p>
          <a:p>
            <a:endParaRPr lang="en-US" dirty="0"/>
          </a:p>
        </p:txBody>
      </p:sp>
    </p:spTree>
    <p:extLst>
      <p:ext uri="{BB962C8B-B14F-4D97-AF65-F5344CB8AC3E}">
        <p14:creationId xmlns:p14="http://schemas.microsoft.com/office/powerpoint/2010/main" val="200390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Limited Construction Lien Coverage </a:t>
            </a:r>
            <a:br>
              <a:rPr lang="en-US" dirty="0"/>
            </a:br>
            <a:r>
              <a:rPr lang="en-US" dirty="0"/>
              <a:t>for Loan Draws</a:t>
            </a:r>
          </a:p>
        </p:txBody>
      </p:sp>
      <p:sp>
        <p:nvSpPr>
          <p:cNvPr id="3" name="Content Placeholder 2"/>
          <p:cNvSpPr>
            <a:spLocks noGrp="1"/>
          </p:cNvSpPr>
          <p:nvPr>
            <p:ph idx="1"/>
          </p:nvPr>
        </p:nvSpPr>
        <p:spPr/>
        <p:txBody>
          <a:bodyPr>
            <a:normAutofit fontScale="92500" lnSpcReduction="20000"/>
          </a:bodyPr>
          <a:lstStyle/>
          <a:p>
            <a:r>
              <a:rPr lang="en-US" dirty="0">
                <a:effectLst/>
              </a:rPr>
              <a:t>One endorsement from the 232 series is issued in conjunction with endorsement 233 on each draw.</a:t>
            </a:r>
          </a:p>
          <a:p>
            <a:endParaRPr lang="en-US" dirty="0">
              <a:effectLst/>
            </a:endParaRPr>
          </a:p>
          <a:p>
            <a:r>
              <a:rPr lang="en-US" dirty="0">
                <a:effectLst/>
              </a:rPr>
              <a:t>Modification of Construction Lien Exception –</a:t>
            </a:r>
          </a:p>
          <a:p>
            <a:pPr marR="1170" lvl="1" algn="just"/>
            <a:r>
              <a:rPr lang="en-US" sz="1600" b="0" i="0" u="none" strike="noStrike" baseline="0" dirty="0">
                <a:latin typeface="Arial Narrow" panose="020B0606020202030204" pitchFamily="34" charset="0"/>
              </a:rPr>
              <a:t>Any statutory lien or claim of lien, affecting the Title, that arises from services provided, labor performed, or materials or equipment furnished, except as insured by the attached ALTA [32-06, 32.1- 06 or 32.2-06] (OTIRO [232-06, 232.1 it may be revised by ALTA 33-06 (OTIRO 233-06) Endorsements.</a:t>
            </a:r>
          </a:p>
          <a:p>
            <a:pPr lvl="1"/>
            <a:endParaRPr lang="en-US" dirty="0">
              <a:effectLst/>
            </a:endParaRPr>
          </a:p>
          <a:p>
            <a:r>
              <a:rPr lang="en-US" dirty="0">
                <a:effectLst/>
              </a:rPr>
              <a:t>Endorsement 232 Series – Modifies the construction lien exception in the policy to insure to the extent that coverage is provided under Endorsements 232 and 233. </a:t>
            </a:r>
          </a:p>
          <a:p>
            <a:endParaRPr lang="en-US" dirty="0">
              <a:effectLst/>
            </a:endParaRPr>
          </a:p>
          <a:p>
            <a:r>
              <a:rPr lang="en-US" dirty="0">
                <a:effectLst/>
              </a:rPr>
              <a:t>Endorsement 233 – A </a:t>
            </a:r>
            <a:r>
              <a:rPr lang="en-US" dirty="0" err="1">
                <a:effectLst/>
              </a:rPr>
              <a:t>datedown</a:t>
            </a:r>
            <a:r>
              <a:rPr lang="en-US" dirty="0">
                <a:effectLst/>
              </a:rPr>
              <a:t> endorsement that provides incremental coverage for each construction loan disbursement.</a:t>
            </a:r>
          </a:p>
          <a:p>
            <a:endParaRPr lang="en-US" dirty="0"/>
          </a:p>
        </p:txBody>
      </p:sp>
    </p:spTree>
    <p:extLst>
      <p:ext uri="{BB962C8B-B14F-4D97-AF65-F5344CB8AC3E}">
        <p14:creationId xmlns:p14="http://schemas.microsoft.com/office/powerpoint/2010/main" val="197618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Limited Construction Lien Coverage Continued</a:t>
            </a:r>
          </a:p>
        </p:txBody>
      </p:sp>
      <p:sp>
        <p:nvSpPr>
          <p:cNvPr id="3" name="Content Placeholder 2"/>
          <p:cNvSpPr>
            <a:spLocks noGrp="1"/>
          </p:cNvSpPr>
          <p:nvPr>
            <p:ph idx="1"/>
          </p:nvPr>
        </p:nvSpPr>
        <p:spPr>
          <a:xfrm>
            <a:off x="195944" y="1404257"/>
            <a:ext cx="11805556" cy="5176157"/>
          </a:xfrm>
        </p:spPr>
        <p:txBody>
          <a:bodyPr>
            <a:normAutofit/>
          </a:bodyPr>
          <a:lstStyle/>
          <a:p>
            <a:pPr lvl="0"/>
            <a:r>
              <a:rPr lang="en-US" dirty="0">
                <a:effectLst/>
              </a:rPr>
              <a:t>The 232-06 provides construction lien coverage for claims from sub-contractors and suppliers.</a:t>
            </a:r>
          </a:p>
          <a:p>
            <a:pPr lvl="0"/>
            <a:r>
              <a:rPr lang="en-US" dirty="0">
                <a:effectLst/>
              </a:rPr>
              <a:t>The 232.1-06 and 232.2-06 provide coverage for claims from the general contractor, not sub-contractors and suppliers.</a:t>
            </a:r>
          </a:p>
          <a:p>
            <a:pPr lvl="0"/>
            <a:r>
              <a:rPr lang="en-US" dirty="0">
                <a:effectLst/>
              </a:rPr>
              <a:t>The 232.1-06 requires disbursements be made through the issuing title insurance company.</a:t>
            </a:r>
          </a:p>
          <a:p>
            <a:pPr lvl="0"/>
            <a:r>
              <a:rPr lang="en-US" dirty="0">
                <a:effectLst/>
              </a:rPr>
              <a:t>232.2-06 requires disbursements be made through the lender.</a:t>
            </a:r>
          </a:p>
          <a:p>
            <a:pPr lvl="0"/>
            <a:r>
              <a:rPr lang="en-US" dirty="0">
                <a:effectLst/>
              </a:rPr>
              <a:t>These endorsements require extensive time and information to underwrite.  The required information typically includes:</a:t>
            </a:r>
          </a:p>
          <a:p>
            <a:pPr lvl="2"/>
            <a:r>
              <a:rPr lang="en-US" dirty="0">
                <a:effectLst/>
              </a:rPr>
              <a:t>Indemnity and Financials from the builder</a:t>
            </a:r>
          </a:p>
          <a:p>
            <a:pPr lvl="2"/>
            <a:r>
              <a:rPr lang="en-US" dirty="0">
                <a:effectLst/>
              </a:rPr>
              <a:t>Lien waivers or confirmation payments from subs-contractors and suppliers</a:t>
            </a:r>
          </a:p>
          <a:p>
            <a:pPr lvl="0"/>
            <a:r>
              <a:rPr lang="en-US" dirty="0">
                <a:effectLst/>
              </a:rPr>
              <a:t>Cost: $1 per $1,000 of the loan amount.</a:t>
            </a:r>
          </a:p>
          <a:p>
            <a:endParaRPr lang="en-US" dirty="0"/>
          </a:p>
        </p:txBody>
      </p:sp>
    </p:spTree>
    <p:extLst>
      <p:ext uri="{BB962C8B-B14F-4D97-AF65-F5344CB8AC3E}">
        <p14:creationId xmlns:p14="http://schemas.microsoft.com/office/powerpoint/2010/main" val="201290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C208-6D38-4604-B983-F1B4E851E28B}"/>
              </a:ext>
            </a:extLst>
          </p:cNvPr>
          <p:cNvSpPr>
            <a:spLocks noGrp="1"/>
          </p:cNvSpPr>
          <p:nvPr>
            <p:ph type="title"/>
          </p:nvPr>
        </p:nvSpPr>
        <p:spPr>
          <a:xfrm>
            <a:off x="913795" y="609600"/>
            <a:ext cx="3078749" cy="970450"/>
          </a:xfrm>
        </p:spPr>
        <p:txBody>
          <a:bodyPr anchor="b">
            <a:normAutofit/>
          </a:bodyPr>
          <a:lstStyle/>
          <a:p>
            <a:pPr algn="l"/>
            <a:r>
              <a:rPr lang="en-US" sz="2800"/>
              <a:t>Questions</a:t>
            </a:r>
          </a:p>
        </p:txBody>
      </p:sp>
      <p:sp>
        <p:nvSpPr>
          <p:cNvPr id="9" name="Content Placeholder 8">
            <a:extLst>
              <a:ext uri="{FF2B5EF4-FFF2-40B4-BE49-F238E27FC236}">
                <a16:creationId xmlns:a16="http://schemas.microsoft.com/office/drawing/2014/main" id="{5FAAC682-E404-4FB4-B31D-7C90CAF9EC75}"/>
              </a:ext>
            </a:extLst>
          </p:cNvPr>
          <p:cNvSpPr>
            <a:spLocks noGrp="1"/>
          </p:cNvSpPr>
          <p:nvPr>
            <p:ph idx="1"/>
          </p:nvPr>
        </p:nvSpPr>
        <p:spPr>
          <a:xfrm>
            <a:off x="913795" y="1732449"/>
            <a:ext cx="3078749" cy="4058751"/>
          </a:xfrm>
        </p:spPr>
        <p:txBody>
          <a:bodyPr anchor="t">
            <a:normAutofit/>
          </a:bodyPr>
          <a:lstStyle/>
          <a:p>
            <a:r>
              <a:rPr lang="en-US" sz="1600" dirty="0">
                <a:hlinkClick r:id="rId3"/>
              </a:rPr>
              <a:t>Justin.carter@ctt.com</a:t>
            </a:r>
            <a:endParaRPr lang="en-US" sz="1600" dirty="0"/>
          </a:p>
          <a:p>
            <a:r>
              <a:rPr lang="en-US" sz="1600" dirty="0">
                <a:hlinkClick r:id="rId4"/>
              </a:rPr>
              <a:t>John.laveille@ctt.com</a:t>
            </a:r>
            <a:endParaRPr lang="en-US" sz="1600" dirty="0"/>
          </a:p>
          <a:p>
            <a:endParaRPr lang="en-US" sz="1600" dirty="0"/>
          </a:p>
        </p:txBody>
      </p:sp>
      <p:pic>
        <p:nvPicPr>
          <p:cNvPr id="12" name="Picture 1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Content Placeholder 4" descr="Quizzical burrowing owl looking forward">
            <a:extLst>
              <a:ext uri="{FF2B5EF4-FFF2-40B4-BE49-F238E27FC236}">
                <a16:creationId xmlns:a16="http://schemas.microsoft.com/office/drawing/2014/main" id="{8C316A5D-E67D-463F-94B9-8081459386D2}"/>
              </a:ext>
            </a:extLst>
          </p:cNvPr>
          <p:cNvPicPr>
            <a:picLocks noChangeAspect="1"/>
          </p:cNvPicPr>
          <p:nvPr/>
        </p:nvPicPr>
        <p:blipFill rotWithShape="1">
          <a:blip r:embed="rId6"/>
          <a:srcRect r="23612"/>
          <a:stretch/>
        </p:blipFill>
        <p:spPr>
          <a:xfrm>
            <a:off x="4654295" y="10"/>
            <a:ext cx="7537705" cy="6857990"/>
          </a:xfrm>
          <a:prstGeom prst="rect">
            <a:avLst/>
          </a:prstGeom>
        </p:spPr>
      </p:pic>
    </p:spTree>
    <p:extLst>
      <p:ext uri="{BB962C8B-B14F-4D97-AF65-F5344CB8AC3E}">
        <p14:creationId xmlns:p14="http://schemas.microsoft.com/office/powerpoint/2010/main" val="70998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7029-25C8-4CA7-BBC2-9E919FE197FF}"/>
              </a:ext>
            </a:extLst>
          </p:cNvPr>
          <p:cNvSpPr>
            <a:spLocks noGrp="1"/>
          </p:cNvSpPr>
          <p:nvPr>
            <p:ph type="title"/>
          </p:nvPr>
        </p:nvSpPr>
        <p:spPr>
          <a:xfrm>
            <a:off x="913795" y="609600"/>
            <a:ext cx="10353762" cy="970450"/>
          </a:xfrm>
        </p:spPr>
        <p:txBody>
          <a:bodyPr>
            <a:normAutofit/>
          </a:bodyPr>
          <a:lstStyle/>
          <a:p>
            <a:r>
              <a:rPr lang="en-US"/>
              <a:t>What is a construction lien?</a:t>
            </a:r>
            <a:endParaRPr lang="en-US" dirty="0"/>
          </a:p>
        </p:txBody>
      </p:sp>
      <p:sp>
        <p:nvSpPr>
          <p:cNvPr id="3" name="Content Placeholder 2">
            <a:extLst>
              <a:ext uri="{FF2B5EF4-FFF2-40B4-BE49-F238E27FC236}">
                <a16:creationId xmlns:a16="http://schemas.microsoft.com/office/drawing/2014/main" id="{FD2A7774-B5A9-4C1D-A7BB-289EB1F5C1B1}"/>
              </a:ext>
            </a:extLst>
          </p:cNvPr>
          <p:cNvSpPr>
            <a:spLocks noGrp="1"/>
          </p:cNvSpPr>
          <p:nvPr>
            <p:ph idx="1"/>
          </p:nvPr>
        </p:nvSpPr>
        <p:spPr>
          <a:xfrm>
            <a:off x="913795" y="1732449"/>
            <a:ext cx="5546272" cy="4058751"/>
          </a:xfrm>
        </p:spPr>
        <p:txBody>
          <a:bodyPr anchor="ctr">
            <a:normAutofit/>
          </a:bodyPr>
          <a:lstStyle/>
          <a:p>
            <a:pPr>
              <a:buClr>
                <a:srgbClr val="9099FF"/>
              </a:buClr>
            </a:pPr>
            <a:r>
              <a:rPr lang="en-US" dirty="0"/>
              <a:t>Construction liens (known as mechanic’s liens in other jurisdictions) are a super remedy granted by statute</a:t>
            </a:r>
          </a:p>
          <a:p>
            <a:pPr lvl="1">
              <a:buClr>
                <a:srgbClr val="9099FF"/>
              </a:buClr>
            </a:pPr>
            <a:r>
              <a:rPr lang="en-US" dirty="0"/>
              <a:t>Super remedy – Without special statutory treatment, a claimant would have to sue and establish a judgment against the party in contract with them, obtain a judgment, and then enforce this judgment</a:t>
            </a:r>
          </a:p>
          <a:p>
            <a:pPr lvl="1">
              <a:buClr>
                <a:srgbClr val="9099FF"/>
              </a:buClr>
            </a:pPr>
            <a:r>
              <a:rPr lang="en-US" dirty="0"/>
              <a:t>Claim of partial interest in property – specifically in the improvement that labor or materials were provided for</a:t>
            </a:r>
          </a:p>
          <a:p>
            <a:pPr lvl="1">
              <a:buClr>
                <a:srgbClr val="9099FF"/>
              </a:buClr>
            </a:pPr>
            <a:endParaRPr lang="en-US" dirty="0"/>
          </a:p>
          <a:p>
            <a:pPr lvl="2">
              <a:buClr>
                <a:srgbClr val="9099FF"/>
              </a:buClr>
            </a:pPr>
            <a:endParaRPr lang="en-US" dirty="0"/>
          </a:p>
          <a:p>
            <a:pPr lvl="2">
              <a:buClr>
                <a:srgbClr val="9099FF"/>
              </a:buClr>
            </a:pPr>
            <a:endParaRPr lang="en-US" dirty="0"/>
          </a:p>
        </p:txBody>
      </p:sp>
      <p:pic>
        <p:nvPicPr>
          <p:cNvPr id="10" name="Picture 9">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5" name="Picture 4" descr="Diagram, engineering drawing&#10;&#10;Description automatically generated">
            <a:extLst>
              <a:ext uri="{FF2B5EF4-FFF2-40B4-BE49-F238E27FC236}">
                <a16:creationId xmlns:a16="http://schemas.microsoft.com/office/drawing/2014/main" id="{6259F83F-8DD3-4D04-8977-10776B9B70A9}"/>
              </a:ext>
            </a:extLst>
          </p:cNvPr>
          <p:cNvPicPr>
            <a:picLocks noChangeAspect="1"/>
          </p:cNvPicPr>
          <p:nvPr/>
        </p:nvPicPr>
        <p:blipFill rotWithShape="1">
          <a:blip r:embed="rId4"/>
          <a:srcRect l="15496" r="22112"/>
          <a:stretch/>
        </p:blipFill>
        <p:spPr>
          <a:xfrm>
            <a:off x="7066560" y="2132822"/>
            <a:ext cx="4065464" cy="3258006"/>
          </a:xfrm>
          <a:prstGeom prst="rect">
            <a:avLst/>
          </a:prstGeom>
        </p:spPr>
      </p:pic>
    </p:spTree>
    <p:extLst>
      <p:ext uri="{BB962C8B-B14F-4D97-AF65-F5344CB8AC3E}">
        <p14:creationId xmlns:p14="http://schemas.microsoft.com/office/powerpoint/2010/main" val="230416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7029-25C8-4CA7-BBC2-9E919FE197FF}"/>
              </a:ext>
            </a:extLst>
          </p:cNvPr>
          <p:cNvSpPr>
            <a:spLocks noGrp="1"/>
          </p:cNvSpPr>
          <p:nvPr>
            <p:ph type="title"/>
          </p:nvPr>
        </p:nvSpPr>
        <p:spPr>
          <a:xfrm>
            <a:off x="913795" y="609600"/>
            <a:ext cx="10353762" cy="970450"/>
          </a:xfrm>
        </p:spPr>
        <p:txBody>
          <a:bodyPr>
            <a:normAutofit/>
          </a:bodyPr>
          <a:lstStyle/>
          <a:p>
            <a:r>
              <a:rPr lang="en-US"/>
              <a:t>What is a construction lien?</a:t>
            </a:r>
            <a:endParaRPr lang="en-US" dirty="0"/>
          </a:p>
        </p:txBody>
      </p:sp>
      <p:sp>
        <p:nvSpPr>
          <p:cNvPr id="3" name="Content Placeholder 2">
            <a:extLst>
              <a:ext uri="{FF2B5EF4-FFF2-40B4-BE49-F238E27FC236}">
                <a16:creationId xmlns:a16="http://schemas.microsoft.com/office/drawing/2014/main" id="{FD2A7774-B5A9-4C1D-A7BB-289EB1F5C1B1}"/>
              </a:ext>
            </a:extLst>
          </p:cNvPr>
          <p:cNvSpPr>
            <a:spLocks noGrp="1"/>
          </p:cNvSpPr>
          <p:nvPr>
            <p:ph idx="1"/>
          </p:nvPr>
        </p:nvSpPr>
        <p:spPr>
          <a:xfrm>
            <a:off x="913795" y="1732449"/>
            <a:ext cx="5546272" cy="4058751"/>
          </a:xfrm>
        </p:spPr>
        <p:txBody>
          <a:bodyPr anchor="ctr">
            <a:normAutofit/>
          </a:bodyPr>
          <a:lstStyle/>
          <a:p>
            <a:pPr>
              <a:buClr>
                <a:srgbClr val="9099FF"/>
              </a:buClr>
            </a:pPr>
            <a:r>
              <a:rPr lang="en-US" dirty="0"/>
              <a:t>Public policy -</a:t>
            </a:r>
          </a:p>
          <a:p>
            <a:pPr lvl="1">
              <a:buClr>
                <a:srgbClr val="9099FF"/>
              </a:buClr>
            </a:pPr>
            <a:r>
              <a:rPr lang="en-US" dirty="0"/>
              <a:t>Provides a remedy to subcontractors and suppliers who do not have a contract with the owner of the property</a:t>
            </a:r>
          </a:p>
          <a:p>
            <a:pPr lvl="1">
              <a:buClr>
                <a:srgbClr val="9099FF"/>
              </a:buClr>
            </a:pPr>
            <a:r>
              <a:rPr lang="en-US" dirty="0"/>
              <a:t>Recognizes that constructed improvements provide an immediate benefit to the property owner</a:t>
            </a:r>
          </a:p>
          <a:p>
            <a:pPr lvl="1">
              <a:buClr>
                <a:srgbClr val="9099FF"/>
              </a:buClr>
            </a:pPr>
            <a:r>
              <a:rPr lang="en-US" dirty="0"/>
              <a:t>Encourages development</a:t>
            </a:r>
          </a:p>
          <a:p>
            <a:pPr lvl="1">
              <a:buClr>
                <a:srgbClr val="9099FF"/>
              </a:buClr>
            </a:pPr>
            <a:endParaRPr lang="en-US" dirty="0"/>
          </a:p>
          <a:p>
            <a:pPr lvl="2">
              <a:buClr>
                <a:srgbClr val="9099FF"/>
              </a:buClr>
            </a:pPr>
            <a:endParaRPr lang="en-US" dirty="0"/>
          </a:p>
          <a:p>
            <a:pPr lvl="2">
              <a:buClr>
                <a:srgbClr val="9099FF"/>
              </a:buClr>
            </a:pPr>
            <a:endParaRPr lang="en-US" dirty="0"/>
          </a:p>
        </p:txBody>
      </p:sp>
      <p:pic>
        <p:nvPicPr>
          <p:cNvPr id="10" name="Picture 9">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5" name="Picture 4" descr="Diagram, engineering drawing&#10;&#10;Description automatically generated">
            <a:extLst>
              <a:ext uri="{FF2B5EF4-FFF2-40B4-BE49-F238E27FC236}">
                <a16:creationId xmlns:a16="http://schemas.microsoft.com/office/drawing/2014/main" id="{6259F83F-8DD3-4D04-8977-10776B9B70A9}"/>
              </a:ext>
            </a:extLst>
          </p:cNvPr>
          <p:cNvPicPr>
            <a:picLocks noChangeAspect="1"/>
          </p:cNvPicPr>
          <p:nvPr/>
        </p:nvPicPr>
        <p:blipFill rotWithShape="1">
          <a:blip r:embed="rId5"/>
          <a:srcRect l="15496" r="22112"/>
          <a:stretch/>
        </p:blipFill>
        <p:spPr>
          <a:xfrm>
            <a:off x="7066560" y="2132822"/>
            <a:ext cx="4065464" cy="3258006"/>
          </a:xfrm>
          <a:prstGeom prst="rect">
            <a:avLst/>
          </a:prstGeom>
        </p:spPr>
      </p:pic>
    </p:spTree>
    <p:extLst>
      <p:ext uri="{BB962C8B-B14F-4D97-AF65-F5344CB8AC3E}">
        <p14:creationId xmlns:p14="http://schemas.microsoft.com/office/powerpoint/2010/main" val="414904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9F3E-220B-4C62-9B1E-7A5F929F8DDE}"/>
              </a:ext>
            </a:extLst>
          </p:cNvPr>
          <p:cNvSpPr>
            <a:spLocks noGrp="1"/>
          </p:cNvSpPr>
          <p:nvPr>
            <p:ph type="title"/>
          </p:nvPr>
        </p:nvSpPr>
        <p:spPr/>
        <p:txBody>
          <a:bodyPr/>
          <a:lstStyle/>
          <a:p>
            <a:r>
              <a:rPr lang="en-US" dirty="0"/>
              <a:t>Who is entitled to a lien?</a:t>
            </a:r>
          </a:p>
        </p:txBody>
      </p:sp>
      <p:pic>
        <p:nvPicPr>
          <p:cNvPr id="13" name="Content Placeholder 12" descr="Text&#10;&#10;Description automatically generated">
            <a:extLst>
              <a:ext uri="{FF2B5EF4-FFF2-40B4-BE49-F238E27FC236}">
                <a16:creationId xmlns:a16="http://schemas.microsoft.com/office/drawing/2014/main" id="{E0B8AAEE-3D7D-4944-8690-8605BE3705D6}"/>
              </a:ext>
            </a:extLst>
          </p:cNvPr>
          <p:cNvPicPr>
            <a:picLocks noGrp="1" noChangeAspect="1"/>
          </p:cNvPicPr>
          <p:nvPr>
            <p:ph idx="1"/>
          </p:nvPr>
        </p:nvPicPr>
        <p:blipFill>
          <a:blip r:embed="rId2"/>
          <a:stretch>
            <a:fillRect/>
          </a:stretch>
        </p:blipFill>
        <p:spPr>
          <a:xfrm>
            <a:off x="732605" y="1528909"/>
            <a:ext cx="10997496" cy="3800182"/>
          </a:xfrm>
        </p:spPr>
      </p:pic>
      <p:sp>
        <p:nvSpPr>
          <p:cNvPr id="14" name="TextBox 13">
            <a:extLst>
              <a:ext uri="{FF2B5EF4-FFF2-40B4-BE49-F238E27FC236}">
                <a16:creationId xmlns:a16="http://schemas.microsoft.com/office/drawing/2014/main" id="{75AB24F5-F22F-4143-876F-D95C6521CBFB}"/>
              </a:ext>
            </a:extLst>
          </p:cNvPr>
          <p:cNvSpPr txBox="1"/>
          <p:nvPr/>
        </p:nvSpPr>
        <p:spPr>
          <a:xfrm>
            <a:off x="732605" y="5750168"/>
            <a:ext cx="10997496" cy="369332"/>
          </a:xfrm>
          <a:prstGeom prst="rect">
            <a:avLst/>
          </a:prstGeom>
          <a:noFill/>
        </p:spPr>
        <p:txBody>
          <a:bodyPr wrap="square" rtlCol="0">
            <a:spAutoFit/>
          </a:bodyPr>
          <a:lstStyle/>
          <a:p>
            <a:r>
              <a:rPr lang="en-US" dirty="0"/>
              <a:t>For title insurance – main concerns are contractor, all subs, suppliers, engineers, architects, and surveyors</a:t>
            </a:r>
          </a:p>
        </p:txBody>
      </p:sp>
    </p:spTree>
    <p:extLst>
      <p:ext uri="{BB962C8B-B14F-4D97-AF65-F5344CB8AC3E}">
        <p14:creationId xmlns:p14="http://schemas.microsoft.com/office/powerpoint/2010/main" val="30102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22CB-8699-499A-BB60-ECE7E1DA66EF}"/>
              </a:ext>
            </a:extLst>
          </p:cNvPr>
          <p:cNvSpPr>
            <a:spLocks noGrp="1"/>
          </p:cNvSpPr>
          <p:nvPr>
            <p:ph type="title"/>
          </p:nvPr>
        </p:nvSpPr>
        <p:spPr/>
        <p:txBody>
          <a:bodyPr/>
          <a:lstStyle/>
          <a:p>
            <a:r>
              <a:rPr lang="en-US" dirty="0"/>
              <a:t>Perfection of Liens</a:t>
            </a:r>
          </a:p>
        </p:txBody>
      </p:sp>
      <p:sp>
        <p:nvSpPr>
          <p:cNvPr id="3" name="Content Placeholder 2">
            <a:extLst>
              <a:ext uri="{FF2B5EF4-FFF2-40B4-BE49-F238E27FC236}">
                <a16:creationId xmlns:a16="http://schemas.microsoft.com/office/drawing/2014/main" id="{A2E5DA81-3BC7-4CDB-9CCC-3ACE785D0D7B}"/>
              </a:ext>
            </a:extLst>
          </p:cNvPr>
          <p:cNvSpPr>
            <a:spLocks noGrp="1"/>
          </p:cNvSpPr>
          <p:nvPr>
            <p:ph idx="1"/>
          </p:nvPr>
        </p:nvSpPr>
        <p:spPr/>
        <p:txBody>
          <a:bodyPr/>
          <a:lstStyle/>
          <a:p>
            <a:r>
              <a:rPr lang="en-US" dirty="0"/>
              <a:t>Prerequisites</a:t>
            </a:r>
          </a:p>
          <a:p>
            <a:pPr lvl="1"/>
            <a:r>
              <a:rPr lang="en-US" dirty="0"/>
              <a:t>Contractor must be licensed at the time of signing the contract and throughout performance of work.  ORS 701.131.  (There are some limited exceptions)</a:t>
            </a:r>
          </a:p>
          <a:p>
            <a:pPr lvl="1"/>
            <a:r>
              <a:rPr lang="en-US" dirty="0"/>
              <a:t>Notices – ORS Chapter 87 requires a variety of notices.  Generally, a potential lien claimant must provide notice before recording a claim of construction-lien.  Notices required vary depending on the relationship with the property owner whether the project is for residential or commercial use.  </a:t>
            </a:r>
          </a:p>
          <a:p>
            <a:pPr lvl="1"/>
            <a:endParaRPr lang="en-US" dirty="0"/>
          </a:p>
          <a:p>
            <a:pPr lvl="1"/>
            <a:endParaRPr lang="en-US" dirty="0"/>
          </a:p>
        </p:txBody>
      </p:sp>
    </p:spTree>
    <p:extLst>
      <p:ext uri="{BB962C8B-B14F-4D97-AF65-F5344CB8AC3E}">
        <p14:creationId xmlns:p14="http://schemas.microsoft.com/office/powerpoint/2010/main" val="30709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353D-7B5E-4EDC-A85D-DFBEE7F60751}"/>
              </a:ext>
            </a:extLst>
          </p:cNvPr>
          <p:cNvSpPr>
            <a:spLocks noGrp="1"/>
          </p:cNvSpPr>
          <p:nvPr>
            <p:ph type="title"/>
          </p:nvPr>
        </p:nvSpPr>
        <p:spPr/>
        <p:txBody>
          <a:bodyPr/>
          <a:lstStyle/>
          <a:p>
            <a:r>
              <a:rPr lang="en-US" dirty="0"/>
              <a:t>Perfection of Liens</a:t>
            </a:r>
          </a:p>
        </p:txBody>
      </p:sp>
      <p:sp>
        <p:nvSpPr>
          <p:cNvPr id="3" name="Content Placeholder 2">
            <a:extLst>
              <a:ext uri="{FF2B5EF4-FFF2-40B4-BE49-F238E27FC236}">
                <a16:creationId xmlns:a16="http://schemas.microsoft.com/office/drawing/2014/main" id="{0BA58B3E-2A5F-4935-B9A2-98D65585B165}"/>
              </a:ext>
            </a:extLst>
          </p:cNvPr>
          <p:cNvSpPr>
            <a:spLocks noGrp="1"/>
          </p:cNvSpPr>
          <p:nvPr>
            <p:ph idx="1"/>
          </p:nvPr>
        </p:nvSpPr>
        <p:spPr/>
        <p:txBody>
          <a:bodyPr>
            <a:normAutofit fontScale="92500" lnSpcReduction="20000"/>
          </a:bodyPr>
          <a:lstStyle/>
          <a:p>
            <a:r>
              <a:rPr lang="en-US" dirty="0"/>
              <a:t>Recording a Notice of Claim of Lien</a:t>
            </a:r>
          </a:p>
          <a:p>
            <a:pPr lvl="1"/>
            <a:r>
              <a:rPr lang="en-US" dirty="0"/>
              <a:t>When? Must record within 75 days after the earlier of either – </a:t>
            </a:r>
          </a:p>
          <a:p>
            <a:pPr lvl="2"/>
            <a:r>
              <a:rPr lang="en-US" dirty="0"/>
              <a:t>The lien claimant ceasing to provide labor, equipment, or materials or</a:t>
            </a:r>
          </a:p>
          <a:p>
            <a:pPr lvl="2"/>
            <a:r>
              <a:rPr lang="en-US" dirty="0"/>
              <a:t>Construction completed.  ORS 87.035(1)</a:t>
            </a:r>
          </a:p>
          <a:p>
            <a:r>
              <a:rPr lang="en-US" dirty="0"/>
              <a:t>Completion</a:t>
            </a:r>
          </a:p>
          <a:p>
            <a:pPr lvl="1"/>
            <a:r>
              <a:rPr lang="en-US" dirty="0"/>
              <a:t>For individual claimant</a:t>
            </a:r>
          </a:p>
          <a:p>
            <a:pPr lvl="2"/>
            <a:r>
              <a:rPr lang="en-US" dirty="0"/>
              <a:t>A person has “ceased to provide” labor or materials when the contract is substantially complete.  Substantial completion occurs when a contract is essentially complete but for repair of contractor’s own substandard work or so-called trifling matters.   </a:t>
            </a:r>
          </a:p>
          <a:p>
            <a:pPr lvl="2"/>
            <a:r>
              <a:rPr lang="en-US" dirty="0"/>
              <a:t>Akin to substantial performance- in contract law, which means that a party has performed all material elements of the contract but there are non-material elements left to perform.</a:t>
            </a:r>
          </a:p>
          <a:p>
            <a:pPr lvl="1"/>
            <a:r>
              <a:rPr lang="en-US" dirty="0"/>
              <a:t>For project</a:t>
            </a:r>
          </a:p>
          <a:p>
            <a:pPr lvl="2"/>
            <a:r>
              <a:rPr lang="en-US" dirty="0"/>
              <a:t>Completion of construction occurs when (1) the improvement is substantially complete, (2) completion notice is posted and recorded, or (3) the improvement is abandoned.</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5827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5B90-AF6F-40A1-BD79-1B70ED74B3AF}"/>
              </a:ext>
            </a:extLst>
          </p:cNvPr>
          <p:cNvSpPr>
            <a:spLocks noGrp="1"/>
          </p:cNvSpPr>
          <p:nvPr>
            <p:ph type="title"/>
          </p:nvPr>
        </p:nvSpPr>
        <p:spPr/>
        <p:txBody>
          <a:bodyPr/>
          <a:lstStyle/>
          <a:p>
            <a:r>
              <a:rPr lang="en-US" dirty="0"/>
              <a:t>Perfection of Liens</a:t>
            </a:r>
          </a:p>
        </p:txBody>
      </p:sp>
      <p:sp>
        <p:nvSpPr>
          <p:cNvPr id="3" name="Content Placeholder 2">
            <a:extLst>
              <a:ext uri="{FF2B5EF4-FFF2-40B4-BE49-F238E27FC236}">
                <a16:creationId xmlns:a16="http://schemas.microsoft.com/office/drawing/2014/main" id="{2E406101-4E09-4426-9D59-DE8F6A791CEE}"/>
              </a:ext>
            </a:extLst>
          </p:cNvPr>
          <p:cNvSpPr>
            <a:spLocks noGrp="1"/>
          </p:cNvSpPr>
          <p:nvPr>
            <p:ph idx="1"/>
          </p:nvPr>
        </p:nvSpPr>
        <p:spPr/>
        <p:txBody>
          <a:bodyPr>
            <a:normAutofit fontScale="77500" lnSpcReduction="20000"/>
          </a:bodyPr>
          <a:lstStyle/>
          <a:p>
            <a:r>
              <a:rPr lang="en-US" dirty="0"/>
              <a:t>Completion (</a:t>
            </a:r>
            <a:r>
              <a:rPr lang="en-US"/>
              <a:t>project) ORS 87.035(1)</a:t>
            </a:r>
            <a:endParaRPr lang="en-US" dirty="0"/>
          </a:p>
          <a:p>
            <a:pPr lvl="1"/>
            <a:r>
              <a:rPr lang="en-US" dirty="0"/>
              <a:t>(1) the improvement is substantially complete – all contracts are substantially complete</a:t>
            </a:r>
          </a:p>
          <a:p>
            <a:pPr lvl="2"/>
            <a:r>
              <a:rPr lang="en-US" dirty="0"/>
              <a:t>Certificate of Occupancy is often strong evidence of substantial completion</a:t>
            </a:r>
          </a:p>
          <a:p>
            <a:pPr lvl="1"/>
            <a:r>
              <a:rPr lang="en-US" dirty="0"/>
              <a:t>(2) completion notice is posted and recorded </a:t>
            </a:r>
          </a:p>
          <a:p>
            <a:pPr lvl="2"/>
            <a:r>
              <a:rPr lang="en-US" dirty="0"/>
              <a:t>Who may record?  Owner, mortgagee, or contractor</a:t>
            </a:r>
          </a:p>
          <a:p>
            <a:pPr lvl="2"/>
            <a:r>
              <a:rPr lang="en-US" dirty="0"/>
              <a:t>Contents – substantially in the form of ORS 87.045(2)</a:t>
            </a:r>
          </a:p>
          <a:p>
            <a:pPr lvl="2"/>
            <a:r>
              <a:rPr lang="en-US" dirty="0"/>
              <a:t>Timing –</a:t>
            </a:r>
          </a:p>
          <a:p>
            <a:pPr marL="810000" lvl="2" indent="0">
              <a:buNone/>
            </a:pPr>
            <a:r>
              <a:rPr lang="en-US" dirty="0"/>
              <a:t>  </a:t>
            </a:r>
          </a:p>
          <a:p>
            <a:pPr lvl="2"/>
            <a:endParaRPr lang="en-US" dirty="0"/>
          </a:p>
          <a:p>
            <a:pPr marL="810000" lvl="2" indent="0">
              <a:buNone/>
            </a:pPr>
            <a:endParaRPr lang="en-US" dirty="0"/>
          </a:p>
          <a:p>
            <a:pPr lvl="2"/>
            <a:endParaRPr lang="en-US" dirty="0"/>
          </a:p>
          <a:p>
            <a:pPr lvl="2"/>
            <a:endParaRPr lang="en-US" dirty="0"/>
          </a:p>
          <a:p>
            <a:pPr lvl="2"/>
            <a:r>
              <a:rPr lang="en-US" dirty="0"/>
              <a:t>Restart of the 75-day claim of lien period – An owner or mortgagee cannot post and record a completion notice  and later argue that substantial completion has already occurred. </a:t>
            </a:r>
            <a:r>
              <a:rPr lang="en-US" i="1" dirty="0"/>
              <a:t>Star Rentals, Inc. v. </a:t>
            </a:r>
            <a:r>
              <a:rPr lang="en-US" i="1" dirty="0" err="1"/>
              <a:t>Seeberg</a:t>
            </a:r>
            <a:r>
              <a:rPr lang="en-US" i="1" dirty="0"/>
              <a:t> Constr. Co., Inc.</a:t>
            </a:r>
            <a:r>
              <a:rPr lang="en-US" dirty="0"/>
              <a:t>, 66 Or App 822, 829 (1984)</a:t>
            </a:r>
          </a:p>
          <a:p>
            <a:pPr lvl="1"/>
            <a:r>
              <a:rPr lang="en-US" dirty="0"/>
              <a:t>(3) the improvement is abandoned – either 75 after work ceases or when a notice of abandonment is recorded.</a:t>
            </a:r>
          </a:p>
          <a:p>
            <a:pPr lvl="1"/>
            <a:endParaRPr lang="en-US" dirty="0"/>
          </a:p>
          <a:p>
            <a:pPr lvl="1"/>
            <a:endParaRPr lang="en-US" dirty="0"/>
          </a:p>
        </p:txBody>
      </p:sp>
      <p:pic>
        <p:nvPicPr>
          <p:cNvPr id="7" name="Picture 6" descr="Text&#10;&#10;Description automatically generated">
            <a:extLst>
              <a:ext uri="{FF2B5EF4-FFF2-40B4-BE49-F238E27FC236}">
                <a16:creationId xmlns:a16="http://schemas.microsoft.com/office/drawing/2014/main" id="{586EC06A-D8BF-442C-BCCC-75CA63C9DBF5}"/>
              </a:ext>
            </a:extLst>
          </p:cNvPr>
          <p:cNvPicPr>
            <a:picLocks noChangeAspect="1"/>
          </p:cNvPicPr>
          <p:nvPr/>
        </p:nvPicPr>
        <p:blipFill>
          <a:blip r:embed="rId3"/>
          <a:stretch>
            <a:fillRect/>
          </a:stretch>
        </p:blipFill>
        <p:spPr>
          <a:xfrm>
            <a:off x="5897149" y="3174420"/>
            <a:ext cx="4613508" cy="1391375"/>
          </a:xfrm>
          <a:prstGeom prst="rect">
            <a:avLst/>
          </a:prstGeom>
        </p:spPr>
      </p:pic>
      <p:pic>
        <p:nvPicPr>
          <p:cNvPr id="9" name="Picture 8" descr="Diagram&#10;&#10;Description automatically generated with medium confidence">
            <a:extLst>
              <a:ext uri="{FF2B5EF4-FFF2-40B4-BE49-F238E27FC236}">
                <a16:creationId xmlns:a16="http://schemas.microsoft.com/office/drawing/2014/main" id="{072EEE99-FA3D-4091-85F6-A1129B8AB1A9}"/>
              </a:ext>
            </a:extLst>
          </p:cNvPr>
          <p:cNvPicPr>
            <a:picLocks noChangeAspect="1"/>
          </p:cNvPicPr>
          <p:nvPr/>
        </p:nvPicPr>
        <p:blipFill>
          <a:blip r:embed="rId4"/>
          <a:stretch>
            <a:fillRect/>
          </a:stretch>
        </p:blipFill>
        <p:spPr>
          <a:xfrm>
            <a:off x="2765380" y="3429000"/>
            <a:ext cx="2975358" cy="1449963"/>
          </a:xfrm>
          <a:prstGeom prst="rect">
            <a:avLst/>
          </a:prstGeom>
        </p:spPr>
      </p:pic>
    </p:spTree>
    <p:extLst>
      <p:ext uri="{BB962C8B-B14F-4D97-AF65-F5344CB8AC3E}">
        <p14:creationId xmlns:p14="http://schemas.microsoft.com/office/powerpoint/2010/main" val="29676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6335-799D-4B4B-A860-03B686E19FBF}"/>
              </a:ext>
            </a:extLst>
          </p:cNvPr>
          <p:cNvSpPr>
            <a:spLocks noGrp="1"/>
          </p:cNvSpPr>
          <p:nvPr>
            <p:ph type="title"/>
          </p:nvPr>
        </p:nvSpPr>
        <p:spPr/>
        <p:txBody>
          <a:bodyPr/>
          <a:lstStyle/>
          <a:p>
            <a:r>
              <a:rPr lang="en-US" dirty="0"/>
              <a:t>Perfection of Liens</a:t>
            </a:r>
          </a:p>
        </p:txBody>
      </p:sp>
      <p:sp>
        <p:nvSpPr>
          <p:cNvPr id="3" name="Content Placeholder 2">
            <a:extLst>
              <a:ext uri="{FF2B5EF4-FFF2-40B4-BE49-F238E27FC236}">
                <a16:creationId xmlns:a16="http://schemas.microsoft.com/office/drawing/2014/main" id="{66033026-872F-4DE9-A1BC-C32D156BEC79}"/>
              </a:ext>
            </a:extLst>
          </p:cNvPr>
          <p:cNvSpPr>
            <a:spLocks noGrp="1"/>
          </p:cNvSpPr>
          <p:nvPr>
            <p:ph idx="1"/>
          </p:nvPr>
        </p:nvSpPr>
        <p:spPr/>
        <p:txBody>
          <a:bodyPr/>
          <a:lstStyle/>
          <a:p>
            <a:r>
              <a:rPr lang="en-US" dirty="0"/>
              <a:t>Recording a Notice of Claim of Lien</a:t>
            </a:r>
          </a:p>
          <a:p>
            <a:pPr lvl="1"/>
            <a:r>
              <a:rPr lang="en-US" dirty="0"/>
              <a:t>Where?  In the county where the improvements are located.  ORS 87.050.</a:t>
            </a:r>
          </a:p>
          <a:p>
            <a:pPr lvl="1"/>
            <a:r>
              <a:rPr lang="en-US" dirty="0"/>
              <a:t>Contents – the claim must contain</a:t>
            </a:r>
          </a:p>
          <a:p>
            <a:pPr lvl="2"/>
            <a:r>
              <a:rPr lang="en-US" dirty="0"/>
              <a:t>Statement of demand,</a:t>
            </a:r>
          </a:p>
          <a:p>
            <a:pPr lvl="2"/>
            <a:r>
              <a:rPr lang="en-US" dirty="0"/>
              <a:t>Name of the owner, or reputed owner,</a:t>
            </a:r>
          </a:p>
          <a:p>
            <a:pPr lvl="2"/>
            <a:r>
              <a:rPr lang="en-US" dirty="0"/>
              <a:t>Name of the person who hired the contractor, and</a:t>
            </a:r>
          </a:p>
          <a:p>
            <a:pPr lvl="2"/>
            <a:r>
              <a:rPr lang="en-US" dirty="0"/>
              <a:t>Description of the property including address, if address known.  ORS 87.035</a:t>
            </a:r>
          </a:p>
        </p:txBody>
      </p:sp>
    </p:spTree>
    <p:extLst>
      <p:ext uri="{BB962C8B-B14F-4D97-AF65-F5344CB8AC3E}">
        <p14:creationId xmlns:p14="http://schemas.microsoft.com/office/powerpoint/2010/main" val="65939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CC0731FD29C4F9D3B1054230294E7" ma:contentTypeVersion="12" ma:contentTypeDescription="Create a new document." ma:contentTypeScope="" ma:versionID="3b0f7b9ca565f6eb190c7e44e97150e3">
  <xsd:schema xmlns:xsd="http://www.w3.org/2001/XMLSchema" xmlns:xs="http://www.w3.org/2001/XMLSchema" xmlns:p="http://schemas.microsoft.com/office/2006/metadata/properties" xmlns:ns2="789541e5-ed74-46de-b0cc-369696221a30" xmlns:ns3="aab0893e-69f4-4a40-8cc4-98551eb675ae" targetNamespace="http://schemas.microsoft.com/office/2006/metadata/properties" ma:root="true" ma:fieldsID="fca41839ea1c46f17919ba8f348977d9" ns2:_="" ns3:_="">
    <xsd:import namespace="789541e5-ed74-46de-b0cc-369696221a30"/>
    <xsd:import namespace="aab0893e-69f4-4a40-8cc4-98551eb675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541e5-ed74-46de-b0cc-369696221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b0893e-69f4-4a40-8cc4-98551eb675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54C924-EC8D-42C9-9D4D-513FDBBFC7BC}"/>
</file>

<file path=customXml/itemProps2.xml><?xml version="1.0" encoding="utf-8"?>
<ds:datastoreItem xmlns:ds="http://schemas.openxmlformats.org/officeDocument/2006/customXml" ds:itemID="{1B59AA0C-89AC-44A7-8B43-054B07DAF16D}"/>
</file>

<file path=customXml/itemProps3.xml><?xml version="1.0" encoding="utf-8"?>
<ds:datastoreItem xmlns:ds="http://schemas.openxmlformats.org/officeDocument/2006/customXml" ds:itemID="{D5A7F2E6-E430-4749-BF40-74453C07ED47}"/>
</file>

<file path=docProps/app.xml><?xml version="1.0" encoding="utf-8"?>
<Properties xmlns="http://schemas.openxmlformats.org/officeDocument/2006/extended-properties" xmlns:vt="http://schemas.openxmlformats.org/officeDocument/2006/docPropsVTypes">
  <Template>Slate</Template>
  <TotalTime>4675</TotalTime>
  <Words>2613</Words>
  <Application>Microsoft Office PowerPoint</Application>
  <PresentationFormat>Widescreen</PresentationFormat>
  <Paragraphs>200</Paragraphs>
  <Slides>24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 Narrow</vt:lpstr>
      <vt:lpstr>Calibri</vt:lpstr>
      <vt:lpstr>Calisto MT</vt:lpstr>
      <vt:lpstr>Times New Roman</vt:lpstr>
      <vt:lpstr>Wingdings 2</vt:lpstr>
      <vt:lpstr>Slate</vt:lpstr>
      <vt:lpstr>All things Construction Lien and Early Issue</vt:lpstr>
      <vt:lpstr>Roadmap</vt:lpstr>
      <vt:lpstr>What is a construction lien?</vt:lpstr>
      <vt:lpstr>What is a construction lien?</vt:lpstr>
      <vt:lpstr>Who is entitled to a lien?</vt:lpstr>
      <vt:lpstr>Perfection of Liens</vt:lpstr>
      <vt:lpstr>Perfection of Liens</vt:lpstr>
      <vt:lpstr>Perfection of Liens</vt:lpstr>
      <vt:lpstr>Perfection of Liens</vt:lpstr>
      <vt:lpstr>Foreclosure of Lien</vt:lpstr>
      <vt:lpstr>87.030 – Leaseholds and  Notice of Non-responsibility</vt:lpstr>
      <vt:lpstr>Bonding Lien</vt:lpstr>
      <vt:lpstr>Priority Issues</vt:lpstr>
      <vt:lpstr>Home Buyer’s Protection Act</vt:lpstr>
      <vt:lpstr>Home Buyer’s Protection Act</vt:lpstr>
      <vt:lpstr>What is early issue?</vt:lpstr>
      <vt:lpstr>Early Issue Charges</vt:lpstr>
      <vt:lpstr>Early Issue Charges</vt:lpstr>
      <vt:lpstr>Early Issue Charges</vt:lpstr>
      <vt:lpstr>Early Issue Charges</vt:lpstr>
      <vt:lpstr>Oregon Typical Early Issue Protocol</vt:lpstr>
      <vt:lpstr>Limited Construction Lien Coverage  for Loan Draws</vt:lpstr>
      <vt:lpstr>Limited Construction Lien Coverage Continued</vt:lpstr>
      <vt:lpstr>Questions</vt:lpstr>
    </vt:vector>
  </TitlesOfParts>
  <Company>Fidelity National Finacial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RON in Oregon</dc:title>
  <dc:creator>Carter, Justin</dc:creator>
  <cp:lastModifiedBy>Carter, Justin</cp:lastModifiedBy>
  <cp:revision>140</cp:revision>
  <dcterms:created xsi:type="dcterms:W3CDTF">2020-09-17T01:33:11Z</dcterms:created>
  <dcterms:modified xsi:type="dcterms:W3CDTF">2021-08-12T18:57:59Z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0x010100449CC0731FD29C4F9D3B1054230294E7</vt:lpwstr>
  </property>
</Properties>
</file>