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346" r:id="rId2"/>
    <p:sldId id="360" r:id="rId3"/>
    <p:sldId id="347" r:id="rId4"/>
    <p:sldId id="349" r:id="rId5"/>
    <p:sldId id="348" r:id="rId6"/>
    <p:sldId id="350" r:id="rId7"/>
    <p:sldId id="351" r:id="rId8"/>
    <p:sldId id="369" r:id="rId9"/>
    <p:sldId id="371" r:id="rId10"/>
    <p:sldId id="370" r:id="rId11"/>
    <p:sldId id="331" r:id="rId12"/>
    <p:sldId id="352" r:id="rId13"/>
    <p:sldId id="329" r:id="rId14"/>
    <p:sldId id="330" r:id="rId15"/>
    <p:sldId id="353" r:id="rId16"/>
    <p:sldId id="354" r:id="rId17"/>
    <p:sldId id="355" r:id="rId18"/>
    <p:sldId id="356" r:id="rId19"/>
    <p:sldId id="357" r:id="rId20"/>
    <p:sldId id="335" r:id="rId21"/>
    <p:sldId id="332" r:id="rId22"/>
    <p:sldId id="334" r:id="rId23"/>
    <p:sldId id="337" r:id="rId24"/>
    <p:sldId id="340" r:id="rId25"/>
    <p:sldId id="341" r:id="rId26"/>
    <p:sldId id="359" r:id="rId27"/>
    <p:sldId id="358" r:id="rId28"/>
    <p:sldId id="361" r:id="rId29"/>
    <p:sldId id="363" r:id="rId30"/>
    <p:sldId id="366" r:id="rId31"/>
    <p:sldId id="365" r:id="rId32"/>
    <p:sldId id="367" r:id="rId33"/>
    <p:sldId id="36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A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7D08F-6506-4FE7-95DD-2327BF565CAF}" v="4682" dt="2023-10-13T15:25:48.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7" autoAdjust="0"/>
    <p:restoredTop sz="94632" autoAdjust="0"/>
  </p:normalViewPr>
  <p:slideViewPr>
    <p:cSldViewPr>
      <p:cViewPr varScale="1">
        <p:scale>
          <a:sx n="59" d="100"/>
          <a:sy n="59" d="100"/>
        </p:scale>
        <p:origin x="108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2963DA2-5B6E-4227-80AC-2B289335944E}" type="datetimeFigureOut">
              <a:rPr lang="en-US" smtClean="0"/>
              <a:t>10/27/2023</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1AA0EDF-412B-4597-946C-9F9C724F3DF1}" type="slidenum">
              <a:rPr lang="en-US" smtClean="0"/>
              <a:t>‹#›</a:t>
            </a:fld>
            <a:endParaRPr lang="en-US" dirty="0"/>
          </a:p>
        </p:txBody>
      </p:sp>
    </p:spTree>
    <p:extLst>
      <p:ext uri="{BB962C8B-B14F-4D97-AF65-F5344CB8AC3E}">
        <p14:creationId xmlns:p14="http://schemas.microsoft.com/office/powerpoint/2010/main" val="44289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F38D032-575F-4CBF-843F-DBE397BE60F2}" type="datetimeFigureOut">
              <a:rPr lang="en-US" smtClean="0"/>
              <a:pPr/>
              <a:t>10/27/2023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000DCC-D449-49F2-B65B-9AF97411056E}" type="slidenum">
              <a:rPr lang="en-US" smtClean="0"/>
              <a:pPr/>
              <a:t>‹#›</a:t>
            </a:fld>
            <a:endParaRPr lang="en-US" dirty="0"/>
          </a:p>
        </p:txBody>
      </p:sp>
    </p:spTree>
    <p:extLst>
      <p:ext uri="{BB962C8B-B14F-4D97-AF65-F5344CB8AC3E}">
        <p14:creationId xmlns:p14="http://schemas.microsoft.com/office/powerpoint/2010/main" val="3832772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000DCC-D449-49F2-B65B-9AF97411056E}"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000DCC-D449-49F2-B65B-9AF97411056E}" type="slidenum">
              <a:rPr lang="en-US" smtClean="0"/>
              <a:pPr/>
              <a:t>2</a:t>
            </a:fld>
            <a:endParaRPr lang="en-US" dirty="0"/>
          </a:p>
        </p:txBody>
      </p:sp>
    </p:spTree>
    <p:extLst>
      <p:ext uri="{BB962C8B-B14F-4D97-AF65-F5344CB8AC3E}">
        <p14:creationId xmlns:p14="http://schemas.microsoft.com/office/powerpoint/2010/main" val="252688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000DCC-D449-49F2-B65B-9AF97411056E}" type="slidenum">
              <a:rPr lang="en-US" smtClean="0"/>
              <a:pPr/>
              <a:t>28</a:t>
            </a:fld>
            <a:endParaRPr lang="en-US" dirty="0"/>
          </a:p>
        </p:txBody>
      </p:sp>
    </p:spTree>
    <p:extLst>
      <p:ext uri="{BB962C8B-B14F-4D97-AF65-F5344CB8AC3E}">
        <p14:creationId xmlns:p14="http://schemas.microsoft.com/office/powerpoint/2010/main" val="354732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000DCC-D449-49F2-B65B-9AF97411056E}" type="slidenum">
              <a:rPr lang="en-US" smtClean="0"/>
              <a:pPr/>
              <a:t>33</a:t>
            </a:fld>
            <a:endParaRPr lang="en-US" dirty="0"/>
          </a:p>
        </p:txBody>
      </p:sp>
    </p:spTree>
    <p:extLst>
      <p:ext uri="{BB962C8B-B14F-4D97-AF65-F5344CB8AC3E}">
        <p14:creationId xmlns:p14="http://schemas.microsoft.com/office/powerpoint/2010/main" val="40237203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971800"/>
            <a:ext cx="8001000" cy="1447800"/>
          </a:xfrm>
        </p:spPr>
        <p:txBody>
          <a:bodyPr/>
          <a:lstStyle>
            <a:lvl1pPr algn="r">
              <a:defRPr b="1">
                <a:solidFill>
                  <a:schemeClr val="bg1"/>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4419600"/>
            <a:ext cx="7543800" cy="1066800"/>
          </a:xfrm>
        </p:spPr>
        <p:txBody>
          <a:bodyPr/>
          <a:lstStyle>
            <a:lvl1pPr marL="0" indent="0" algn="r">
              <a:buNone/>
              <a:defRPr>
                <a:solidFill>
                  <a:schemeClr val="bg1">
                    <a:lumMod val="8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381000" y="5715000"/>
            <a:ext cx="5257800" cy="723275"/>
          </a:xfrm>
          <a:prstGeom prst="rect">
            <a:avLst/>
          </a:prstGeom>
        </p:spPr>
        <p:txBody>
          <a:bodyPr wrap="square">
            <a:spAutoFit/>
          </a:bodyPr>
          <a:lstStyle/>
          <a:p>
            <a:pPr>
              <a:spcAft>
                <a:spcPts val="600"/>
              </a:spcAft>
              <a:defRPr/>
            </a:pPr>
            <a:r>
              <a:rPr lang="en-US" sz="600" dirty="0">
                <a:solidFill>
                  <a:schemeClr val="bg1"/>
                </a:solidFill>
                <a:latin typeface="Arial" pitchFamily="34" charset="0"/>
                <a:cs typeface="Arial" pitchFamily="34" charset="0"/>
              </a:rPr>
              <a:t>First American Title Insurance Company makes no express or implied warranty respecting the information presented and assumes no responsibility for errors or omissions. First American, the eagle logo, and First American Title are registered trademarks or trademarks of First American Financial Corporation and/or its affiliates.</a:t>
            </a:r>
          </a:p>
          <a:p>
            <a:pPr>
              <a:defRPr/>
            </a:pPr>
            <a:r>
              <a:rPr lang="en-US" sz="600" dirty="0">
                <a:solidFill>
                  <a:schemeClr val="bg1"/>
                </a:solidFill>
                <a:latin typeface="Arial" pitchFamily="34" charset="0"/>
                <a:cs typeface="Arial" pitchFamily="34" charset="0"/>
              </a:rPr>
              <a:t>The following presentation is for informational purposes only and is not and may not be construed as legal advice. First American Title Insurance Company is not a law firm and does not offer legal services of any kind. No third party entity may rely upon anything contained herein when making legal and/or other determinations regarding title practices. You should consult with an attorney prior to embarking upon any specific course of action.</a:t>
            </a:r>
          </a:p>
        </p:txBody>
      </p:sp>
      <p:sp>
        <p:nvSpPr>
          <p:cNvPr id="8" name="TextBox 7"/>
          <p:cNvSpPr txBox="1"/>
          <p:nvPr userDrawn="1"/>
        </p:nvSpPr>
        <p:spPr>
          <a:xfrm>
            <a:off x="381000" y="6536323"/>
            <a:ext cx="3276600" cy="184666"/>
          </a:xfrm>
          <a:prstGeom prst="rect">
            <a:avLst/>
          </a:prstGeom>
          <a:noFill/>
        </p:spPr>
        <p:txBody>
          <a:bodyPr wrap="square">
            <a:spAutoFit/>
          </a:bodyPr>
          <a:lstStyle/>
          <a:p>
            <a:pPr algn="l">
              <a:defRPr/>
            </a:pPr>
            <a:r>
              <a:rPr lang="en-US" sz="500" dirty="0">
                <a:solidFill>
                  <a:schemeClr val="bg1"/>
                </a:solidFill>
                <a:latin typeface="Arial" pitchFamily="34" charset="0"/>
                <a:cs typeface="Arial" pitchFamily="34" charset="0"/>
              </a:rPr>
              <a:t>©2012 First American Financial Corporation and/or its affiliates. All rights reserved. </a:t>
            </a:r>
            <a:r>
              <a:rPr lang="en-US" sz="500" baseline="-6000" dirty="0">
                <a:solidFill>
                  <a:schemeClr val="bg1"/>
                </a:solidFill>
                <a:latin typeface="Wingdings 3" pitchFamily="18" charset="2"/>
                <a:cs typeface="Arial" pitchFamily="34" charset="0"/>
              </a:rPr>
              <a:t>q</a:t>
            </a:r>
            <a:r>
              <a:rPr lang="en-US" sz="600" dirty="0">
                <a:solidFill>
                  <a:schemeClr val="bg1"/>
                </a:solidFill>
                <a:cs typeface="Arial" pitchFamily="34" charset="0"/>
              </a:rPr>
              <a:t>  </a:t>
            </a:r>
            <a:r>
              <a:rPr lang="en-US" sz="500" dirty="0">
                <a:solidFill>
                  <a:schemeClr val="bg1"/>
                </a:solidFill>
                <a:latin typeface="Arial" pitchFamily="34" charset="0"/>
                <a:cs typeface="Arial" pitchFamily="34" charset="0"/>
              </a:rPr>
              <a:t>NYSE: FAF</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3A6279-A421-4D90-B405-C014E2E8ADCA}" type="datetimeFigureOut">
              <a:rPr lang="en-US" smtClean="0"/>
              <a:pPr/>
              <a:t>10/27/2023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1CCD0DC-77A6-4188-B97D-977B3B2AA63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13A6279-A421-4D90-B405-C014E2E8ADCA}" type="datetimeFigureOut">
              <a:rPr lang="en-US" smtClean="0"/>
              <a:pPr/>
              <a:t>10/27/2023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F1CCD0DC-77A6-4188-B97D-977B3B2AA63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solidFill>
                  <a:srgbClr val="013A6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F1CCD0DC-77A6-4188-B97D-977B3B2AA63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3429000"/>
            <a:ext cx="7924800" cy="1524000"/>
          </a:xfrm>
        </p:spPr>
        <p:txBody>
          <a:bodyPr anchor="b">
            <a:normAutofit/>
          </a:bodyPr>
          <a:lstStyle>
            <a:lvl1pPr algn="r">
              <a:defRPr sz="3600" b="1" cap="all">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1066800" y="4953000"/>
            <a:ext cx="7848600" cy="914401"/>
          </a:xfrm>
        </p:spPr>
        <p:txBody>
          <a:bodyPr anchor="t"/>
          <a:lstStyle>
            <a:lvl1pPr marL="0" indent="0" algn="r">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381000" y="6536323"/>
            <a:ext cx="3276600" cy="184666"/>
          </a:xfrm>
          <a:prstGeom prst="rect">
            <a:avLst/>
          </a:prstGeom>
          <a:noFill/>
        </p:spPr>
        <p:txBody>
          <a:bodyPr wrap="square">
            <a:spAutoFit/>
          </a:bodyPr>
          <a:lstStyle/>
          <a:p>
            <a:pPr algn="l">
              <a:defRPr/>
            </a:pPr>
            <a:r>
              <a:rPr lang="en-US" sz="600" dirty="0">
                <a:solidFill>
                  <a:schemeClr val="bg1"/>
                </a:solidFill>
                <a:cs typeface="Arial" pitchFamily="34" charset="0"/>
              </a:rPr>
              <a:t>©2012 First American Financial Corporation and/or its affiliates. All rights reserved. </a:t>
            </a:r>
            <a:r>
              <a:rPr lang="en-US" sz="600" baseline="-6000" dirty="0">
                <a:solidFill>
                  <a:schemeClr val="bg1"/>
                </a:solidFill>
                <a:latin typeface="Wingdings 3" pitchFamily="18" charset="2"/>
                <a:cs typeface="Arial" pitchFamily="34" charset="0"/>
              </a:rPr>
              <a:t>q</a:t>
            </a:r>
            <a:r>
              <a:rPr lang="en-US" sz="600" dirty="0">
                <a:solidFill>
                  <a:schemeClr val="bg1"/>
                </a:solidFill>
                <a:cs typeface="Arial" pitchFamily="34" charset="0"/>
              </a:rPr>
              <a:t> NYSE: FAF</a:t>
            </a:r>
            <a:endParaRPr lang="en-US" sz="600" dirty="0">
              <a:solidFill>
                <a:schemeClr val="bg1"/>
              </a:solidFill>
              <a:latin typeface="Wingdings 3" pitchFamily="18" charset="2"/>
              <a:cs typeface="Arial"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F1CCD0DC-77A6-4188-B97D-977B3B2AA63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F1CCD0DC-77A6-4188-B97D-977B3B2AA63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13A6279-A421-4D90-B405-C014E2E8ADCA}" type="datetimeFigureOut">
              <a:rPr lang="en-US" smtClean="0"/>
              <a:pPr/>
              <a:t>10/27/2023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F1CCD0DC-77A6-4188-B97D-977B3B2AA63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13A6279-A421-4D90-B405-C014E2E8ADCA}" type="datetimeFigureOut">
              <a:rPr lang="en-US" smtClean="0"/>
              <a:pPr/>
              <a:t>10/27/2023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F1CCD0DC-77A6-4188-B97D-977B3B2AA63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3A6279-A421-4D90-B405-C014E2E8ADCA}" type="datetimeFigureOut">
              <a:rPr lang="en-US" smtClean="0"/>
              <a:pPr/>
              <a:t>10/27/2023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1CCD0DC-77A6-4188-B97D-977B3B2AA63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13A6279-A421-4D90-B405-C014E2E8ADCA}" type="datetimeFigureOut">
              <a:rPr lang="en-US" smtClean="0"/>
              <a:pPr/>
              <a:t>10/27/2023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F1CCD0DC-77A6-4188-B97D-977B3B2AA63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343400" y="6400800"/>
            <a:ext cx="533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F1CCD0DC-77A6-4188-B97D-977B3B2AA632}" type="slidenum">
              <a:rPr lang="en-US" smtClean="0"/>
              <a:pPr/>
              <a:t>‹#›</a:t>
            </a:fld>
            <a:endParaRPr lang="en-US" dirty="0"/>
          </a:p>
        </p:txBody>
      </p:sp>
      <p:sp>
        <p:nvSpPr>
          <p:cNvPr id="9" name="TextBox 8"/>
          <p:cNvSpPr txBox="1"/>
          <p:nvPr userDrawn="1"/>
        </p:nvSpPr>
        <p:spPr>
          <a:xfrm>
            <a:off x="381000" y="6536323"/>
            <a:ext cx="3276600" cy="169277"/>
          </a:xfrm>
          <a:prstGeom prst="rect">
            <a:avLst/>
          </a:prstGeom>
          <a:noFill/>
        </p:spPr>
        <p:txBody>
          <a:bodyPr wrap="square">
            <a:spAutoFit/>
          </a:bodyPr>
          <a:lstStyle/>
          <a:p>
            <a:pPr algn="l">
              <a:defRPr/>
            </a:pPr>
            <a:r>
              <a:rPr lang="en-US" sz="500" dirty="0">
                <a:solidFill>
                  <a:schemeClr val="tx2"/>
                </a:solidFill>
                <a:latin typeface="Arial" pitchFamily="34" charset="0"/>
                <a:cs typeface="Arial" pitchFamily="34" charset="0"/>
              </a:rPr>
              <a:t>©2012 First American Financial Corporation and/or its affiliates. All rights reserved. </a:t>
            </a:r>
            <a:r>
              <a:rPr lang="en-US" sz="500" baseline="-6000" dirty="0">
                <a:solidFill>
                  <a:schemeClr val="tx2"/>
                </a:solidFill>
                <a:latin typeface="Wingdings 3" pitchFamily="18" charset="2"/>
                <a:cs typeface="Arial" pitchFamily="34" charset="0"/>
              </a:rPr>
              <a:t>q</a:t>
            </a:r>
            <a:r>
              <a:rPr lang="en-US" sz="500" dirty="0">
                <a:solidFill>
                  <a:schemeClr val="tx2"/>
                </a:solidFill>
                <a:cs typeface="Arial" pitchFamily="34" charset="0"/>
              </a:rPr>
              <a:t> </a:t>
            </a:r>
            <a:r>
              <a:rPr lang="en-US" sz="500" dirty="0">
                <a:solidFill>
                  <a:schemeClr val="tx2"/>
                </a:solidFill>
                <a:latin typeface="Arial" pitchFamily="34" charset="0"/>
                <a:cs typeface="Arial" pitchFamily="34" charset="0"/>
              </a:rPr>
              <a:t>NYSE: FAF</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013A6F"/>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429000"/>
            <a:ext cx="7543800" cy="1447800"/>
          </a:xfrm>
        </p:spPr>
        <p:txBody>
          <a:bodyPr>
            <a:normAutofit fontScale="90000"/>
          </a:bodyPr>
          <a:lstStyle/>
          <a:p>
            <a:pPr algn="ctr"/>
            <a:br>
              <a:rPr lang="en-US" dirty="0"/>
            </a:br>
            <a:r>
              <a:rPr lang="en-US" dirty="0"/>
              <a:t>Bankruptcy and Receivership</a:t>
            </a:r>
            <a:br>
              <a:rPr lang="en-US" dirty="0"/>
            </a:br>
            <a:endParaRPr lang="en-US" dirty="0"/>
          </a:p>
        </p:txBody>
      </p:sp>
    </p:spTree>
    <p:extLst>
      <p:ext uri="{BB962C8B-B14F-4D97-AF65-F5344CB8AC3E}">
        <p14:creationId xmlns:p14="http://schemas.microsoft.com/office/powerpoint/2010/main" val="326562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a:xfrm>
            <a:off x="457200" y="1447800"/>
            <a:ext cx="8229600" cy="4525963"/>
          </a:xfrm>
        </p:spPr>
        <p:txBody>
          <a:bodyPr>
            <a:normAutofit/>
          </a:bodyPr>
          <a:lstStyle/>
          <a:p>
            <a:pPr marL="0" indent="0">
              <a:spcBef>
                <a:spcPts val="0"/>
              </a:spcBef>
              <a:buNone/>
            </a:pPr>
            <a:r>
              <a:rPr lang="en-US" sz="2800" u="sng" dirty="0"/>
              <a:t>About</a:t>
            </a:r>
            <a:r>
              <a:rPr lang="en-US" sz="2800" dirty="0"/>
              <a:t>:</a:t>
            </a:r>
          </a:p>
          <a:p>
            <a:pPr>
              <a:spcBef>
                <a:spcPts val="0"/>
              </a:spcBef>
            </a:pPr>
            <a:r>
              <a:rPr lang="en-US" sz="2600" dirty="0">
                <a:solidFill>
                  <a:schemeClr val="tx2"/>
                </a:solidFill>
              </a:rPr>
              <a:t>Two types of orders in bankruptcy:</a:t>
            </a:r>
          </a:p>
          <a:p>
            <a:pPr marL="914400" lvl="1" indent="-457200">
              <a:spcBef>
                <a:spcPts val="0"/>
              </a:spcBef>
              <a:buFont typeface="+mj-lt"/>
              <a:buAutoNum type="arabicParenR"/>
            </a:pPr>
            <a:r>
              <a:rPr lang="en-US" sz="2200" dirty="0"/>
              <a:t>Default order </a:t>
            </a:r>
            <a:r>
              <a:rPr lang="en-US" sz="2200" dirty="0">
                <a:solidFill>
                  <a:schemeClr val="tx2"/>
                </a:solidFill>
              </a:rPr>
              <a:t>– Petition or notice of an action is filed and served and automatically goes into effect if no objection within a certain period of time</a:t>
            </a:r>
          </a:p>
          <a:p>
            <a:pPr marL="1314450" lvl="2" indent="-457200">
              <a:spcBef>
                <a:spcPts val="0"/>
              </a:spcBef>
              <a:buFont typeface="Wingdings" panose="05000000000000000000" pitchFamily="2" charset="2"/>
              <a:buChar char="§"/>
            </a:pPr>
            <a:r>
              <a:rPr lang="en-US" sz="1800" dirty="0">
                <a:solidFill>
                  <a:schemeClr val="tx2"/>
                </a:solidFill>
              </a:rPr>
              <a:t>Does </a:t>
            </a:r>
            <a:r>
              <a:rPr lang="en-US" sz="1800" u="sng" dirty="0">
                <a:solidFill>
                  <a:schemeClr val="tx2"/>
                </a:solidFill>
              </a:rPr>
              <a:t>not</a:t>
            </a:r>
            <a:r>
              <a:rPr lang="en-US" sz="1800" dirty="0">
                <a:solidFill>
                  <a:schemeClr val="tx2"/>
                </a:solidFill>
              </a:rPr>
              <a:t> result in an actual order</a:t>
            </a:r>
          </a:p>
          <a:p>
            <a:pPr marL="1314450" lvl="2" indent="-457200">
              <a:spcBef>
                <a:spcPts val="0"/>
              </a:spcBef>
              <a:buFont typeface="Wingdings" panose="05000000000000000000" pitchFamily="2" charset="2"/>
              <a:buChar char="§"/>
            </a:pPr>
            <a:r>
              <a:rPr lang="en-US" sz="1800" dirty="0">
                <a:solidFill>
                  <a:schemeClr val="tx2"/>
                </a:solidFill>
              </a:rPr>
              <a:t>Proof of service is extremely important</a:t>
            </a:r>
          </a:p>
          <a:p>
            <a:pPr marL="1314450" lvl="2" indent="-457200">
              <a:spcBef>
                <a:spcPts val="0"/>
              </a:spcBef>
              <a:buFont typeface="Wingdings" panose="05000000000000000000" pitchFamily="2" charset="2"/>
              <a:buChar char="§"/>
            </a:pPr>
            <a:r>
              <a:rPr lang="en-US" sz="1800" u="sng" dirty="0">
                <a:solidFill>
                  <a:schemeClr val="tx2"/>
                </a:solidFill>
              </a:rPr>
              <a:t>Not</a:t>
            </a:r>
            <a:r>
              <a:rPr lang="en-US" sz="1800" dirty="0">
                <a:solidFill>
                  <a:schemeClr val="tx2"/>
                </a:solidFill>
              </a:rPr>
              <a:t> favored by title insurers</a:t>
            </a:r>
          </a:p>
          <a:p>
            <a:pPr marL="914400" lvl="1" indent="-457200">
              <a:spcBef>
                <a:spcPts val="0"/>
              </a:spcBef>
              <a:buFont typeface="+mj-lt"/>
              <a:buAutoNum type="arabicParenR"/>
            </a:pPr>
            <a:r>
              <a:rPr lang="en-US" sz="2200" dirty="0"/>
              <a:t>Normal order </a:t>
            </a:r>
            <a:r>
              <a:rPr lang="en-US" sz="2200" dirty="0">
                <a:solidFill>
                  <a:schemeClr val="tx2"/>
                </a:solidFill>
              </a:rPr>
              <a:t>– Motion is filed and served, motion is heard, and order is entered by the court</a:t>
            </a:r>
          </a:p>
          <a:p>
            <a:pPr marL="1314450" lvl="2" indent="-457200">
              <a:spcBef>
                <a:spcPts val="0"/>
              </a:spcBef>
              <a:buFont typeface="Wingdings" panose="05000000000000000000" pitchFamily="2" charset="2"/>
              <a:buChar char="§"/>
            </a:pPr>
            <a:r>
              <a:rPr lang="en-US" sz="1800" dirty="0">
                <a:solidFill>
                  <a:schemeClr val="tx2"/>
                </a:solidFill>
              </a:rPr>
              <a:t>This is generally what title insurers consider a court order</a:t>
            </a:r>
          </a:p>
          <a:p>
            <a:pPr marL="1314450" lvl="2" indent="-457200">
              <a:buFont typeface="Wingdings" panose="05000000000000000000" pitchFamily="2" charset="2"/>
              <a:buChar char="§"/>
            </a:pPr>
            <a:endParaRPr lang="en-US" sz="1800" dirty="0">
              <a:solidFill>
                <a:schemeClr val="tx2"/>
              </a:solidFill>
            </a:endParaRPr>
          </a:p>
          <a:p>
            <a:pPr lvl="2"/>
            <a:endParaRPr lang="en-US" sz="1800" dirty="0">
              <a:solidFill>
                <a:schemeClr val="tx2"/>
              </a:solidFill>
            </a:endParaRPr>
          </a:p>
        </p:txBody>
      </p:sp>
    </p:spTree>
    <p:extLst>
      <p:ext uri="{BB962C8B-B14F-4D97-AF65-F5344CB8AC3E}">
        <p14:creationId xmlns:p14="http://schemas.microsoft.com/office/powerpoint/2010/main" val="145328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a:xfrm>
            <a:off x="457200" y="1419447"/>
            <a:ext cx="8229600" cy="4525963"/>
          </a:xfrm>
        </p:spPr>
        <p:txBody>
          <a:bodyPr>
            <a:normAutofit lnSpcReduction="10000"/>
          </a:bodyPr>
          <a:lstStyle/>
          <a:p>
            <a:pPr marL="0" indent="0">
              <a:buNone/>
            </a:pPr>
            <a:r>
              <a:rPr lang="en-US" sz="2800" u="sng" dirty="0"/>
              <a:t>Bankruptcy Chapters</a:t>
            </a:r>
            <a:r>
              <a:rPr lang="en-US" sz="2800" dirty="0"/>
              <a:t>:</a:t>
            </a:r>
          </a:p>
          <a:p>
            <a:r>
              <a:rPr lang="en-US" sz="2600" dirty="0"/>
              <a:t>Chapter 7</a:t>
            </a:r>
            <a:r>
              <a:rPr lang="en-US" sz="2600" dirty="0">
                <a:solidFill>
                  <a:schemeClr val="tx2"/>
                </a:solidFill>
              </a:rPr>
              <a:t> (liquidation)</a:t>
            </a:r>
          </a:p>
          <a:p>
            <a:pPr lvl="1"/>
            <a:r>
              <a:rPr lang="en-US" sz="2200" dirty="0">
                <a:solidFill>
                  <a:schemeClr val="tx2"/>
                </a:solidFill>
              </a:rPr>
              <a:t>Trustee sells </a:t>
            </a:r>
            <a:r>
              <a:rPr lang="en-US" sz="2200" i="1" dirty="0"/>
              <a:t>non-exempt</a:t>
            </a:r>
            <a:r>
              <a:rPr lang="en-US" sz="2200" dirty="0">
                <a:solidFill>
                  <a:schemeClr val="tx2"/>
                </a:solidFill>
              </a:rPr>
              <a:t> and </a:t>
            </a:r>
            <a:r>
              <a:rPr lang="en-US" sz="2200" i="1" dirty="0"/>
              <a:t>non-abandoned</a:t>
            </a:r>
            <a:r>
              <a:rPr lang="en-US" sz="2200" dirty="0">
                <a:solidFill>
                  <a:schemeClr val="tx2"/>
                </a:solidFill>
              </a:rPr>
              <a:t> assets and distributes the proceeds to creditors</a:t>
            </a:r>
          </a:p>
          <a:p>
            <a:pPr lvl="1"/>
            <a:r>
              <a:rPr lang="en-US" sz="2200" dirty="0">
                <a:solidFill>
                  <a:schemeClr val="tx2"/>
                </a:solidFill>
              </a:rPr>
              <a:t>Most, but not all, debts are </a:t>
            </a:r>
            <a:r>
              <a:rPr lang="en-US" sz="2200" i="1" dirty="0"/>
              <a:t>discharged</a:t>
            </a:r>
          </a:p>
          <a:p>
            <a:pPr lvl="1"/>
            <a:r>
              <a:rPr lang="en-US" sz="2200" i="1" dirty="0"/>
              <a:t>Exempt</a:t>
            </a:r>
            <a:r>
              <a:rPr lang="en-US" sz="2200" dirty="0"/>
              <a:t> </a:t>
            </a:r>
            <a:r>
              <a:rPr lang="en-US" sz="2200" dirty="0">
                <a:solidFill>
                  <a:schemeClr val="tx2"/>
                </a:solidFill>
              </a:rPr>
              <a:t>or </a:t>
            </a:r>
            <a:r>
              <a:rPr lang="en-US" sz="2200" i="1" dirty="0"/>
              <a:t>abandoned</a:t>
            </a:r>
            <a:r>
              <a:rPr lang="en-US" sz="2200" dirty="0"/>
              <a:t> </a:t>
            </a:r>
            <a:r>
              <a:rPr lang="en-US" sz="2200" dirty="0">
                <a:solidFill>
                  <a:schemeClr val="tx2"/>
                </a:solidFill>
              </a:rPr>
              <a:t>property is retained by the debtor</a:t>
            </a:r>
          </a:p>
          <a:p>
            <a:r>
              <a:rPr lang="en-US" sz="2600" dirty="0"/>
              <a:t>Chapter 11 </a:t>
            </a:r>
            <a:r>
              <a:rPr lang="en-US" sz="2600" dirty="0">
                <a:solidFill>
                  <a:schemeClr val="tx2"/>
                </a:solidFill>
              </a:rPr>
              <a:t>(business reorganization)</a:t>
            </a:r>
          </a:p>
          <a:p>
            <a:pPr lvl="1"/>
            <a:r>
              <a:rPr lang="en-US" sz="2200" dirty="0">
                <a:solidFill>
                  <a:schemeClr val="tx2"/>
                </a:solidFill>
              </a:rPr>
              <a:t>Business debtor creates a </a:t>
            </a:r>
            <a:r>
              <a:rPr lang="en-US" sz="2200" i="1" dirty="0"/>
              <a:t>plan of reorganization </a:t>
            </a:r>
            <a:r>
              <a:rPr lang="en-US" sz="2200" dirty="0">
                <a:solidFill>
                  <a:schemeClr val="tx2"/>
                </a:solidFill>
              </a:rPr>
              <a:t>to restructure and/or discharge debts to permit its business to continue operating</a:t>
            </a:r>
          </a:p>
          <a:p>
            <a:pPr lvl="1"/>
            <a:r>
              <a:rPr lang="en-US" sz="2200" dirty="0">
                <a:solidFill>
                  <a:schemeClr val="tx2"/>
                </a:solidFill>
              </a:rPr>
              <a:t>Plan of reorganization generally lasts </a:t>
            </a:r>
            <a:r>
              <a:rPr lang="en-US" sz="2200" i="1" dirty="0"/>
              <a:t>1-2 years</a:t>
            </a:r>
          </a:p>
          <a:p>
            <a:pPr lvl="1"/>
            <a:r>
              <a:rPr lang="en-US" sz="2200" dirty="0">
                <a:solidFill>
                  <a:schemeClr val="tx2"/>
                </a:solidFill>
              </a:rPr>
              <a:t>Debt </a:t>
            </a:r>
            <a:r>
              <a:rPr lang="en-US" sz="2200" i="1" dirty="0"/>
              <a:t>discharged</a:t>
            </a:r>
            <a:r>
              <a:rPr lang="en-US" sz="2200" dirty="0">
                <a:solidFill>
                  <a:schemeClr val="tx2"/>
                </a:solidFill>
              </a:rPr>
              <a:t> when the </a:t>
            </a:r>
            <a:r>
              <a:rPr lang="en-US" sz="2200" i="1" dirty="0"/>
              <a:t>plan is </a:t>
            </a:r>
            <a:r>
              <a:rPr lang="en-US" sz="2200" i="1" u="sng" dirty="0">
                <a:highlight>
                  <a:srgbClr val="FFFF00"/>
                </a:highlight>
              </a:rPr>
              <a:t>approved</a:t>
            </a:r>
            <a:endParaRPr lang="en-US" sz="2200" dirty="0">
              <a:solidFill>
                <a:schemeClr val="tx2"/>
              </a:solidFill>
              <a:highlight>
                <a:srgbClr val="FFFF00"/>
              </a:highlight>
            </a:endParaRPr>
          </a:p>
        </p:txBody>
      </p:sp>
    </p:spTree>
    <p:extLst>
      <p:ext uri="{BB962C8B-B14F-4D97-AF65-F5344CB8AC3E}">
        <p14:creationId xmlns:p14="http://schemas.microsoft.com/office/powerpoint/2010/main" val="324329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a:xfrm>
            <a:off x="457200" y="1419447"/>
            <a:ext cx="8229600" cy="4525963"/>
          </a:xfrm>
        </p:spPr>
        <p:txBody>
          <a:bodyPr>
            <a:normAutofit/>
          </a:bodyPr>
          <a:lstStyle/>
          <a:p>
            <a:r>
              <a:rPr lang="en-US" sz="2600" dirty="0"/>
              <a:t>Chapter 13 </a:t>
            </a:r>
            <a:r>
              <a:rPr lang="en-US" sz="2600" dirty="0">
                <a:solidFill>
                  <a:schemeClr val="tx2"/>
                </a:solidFill>
              </a:rPr>
              <a:t>(individual restructuring)</a:t>
            </a:r>
          </a:p>
          <a:p>
            <a:pPr lvl="1"/>
            <a:r>
              <a:rPr lang="en-US" sz="2200" dirty="0">
                <a:solidFill>
                  <a:schemeClr val="tx2"/>
                </a:solidFill>
              </a:rPr>
              <a:t>Debtor earning wages creates a </a:t>
            </a:r>
            <a:r>
              <a:rPr lang="en-US" sz="2200" i="1" dirty="0"/>
              <a:t>repayment plan</a:t>
            </a:r>
            <a:r>
              <a:rPr lang="en-US" sz="2200" dirty="0">
                <a:solidFill>
                  <a:schemeClr val="tx2"/>
                </a:solidFill>
              </a:rPr>
              <a:t> that most likely provides for partial payments to creditors over </a:t>
            </a:r>
            <a:r>
              <a:rPr lang="en-US" sz="2200" i="1" u="sng" dirty="0"/>
              <a:t>3 to 5 years</a:t>
            </a:r>
            <a:r>
              <a:rPr lang="en-US" sz="2200" dirty="0">
                <a:solidFill>
                  <a:schemeClr val="tx2"/>
                </a:solidFill>
              </a:rPr>
              <a:t> </a:t>
            </a:r>
          </a:p>
          <a:p>
            <a:pPr lvl="1"/>
            <a:r>
              <a:rPr lang="en-US" sz="2200" dirty="0">
                <a:solidFill>
                  <a:schemeClr val="tx2"/>
                </a:solidFill>
              </a:rPr>
              <a:t>When the </a:t>
            </a:r>
            <a:r>
              <a:rPr lang="en-US" sz="2200" i="1" dirty="0"/>
              <a:t>plan is </a:t>
            </a:r>
            <a:r>
              <a:rPr lang="en-US" sz="2200" i="1" u="sng" dirty="0">
                <a:highlight>
                  <a:srgbClr val="FFFF00"/>
                </a:highlight>
              </a:rPr>
              <a:t>completed</a:t>
            </a:r>
            <a:r>
              <a:rPr lang="en-US" sz="2200" dirty="0">
                <a:solidFill>
                  <a:schemeClr val="tx2"/>
                </a:solidFill>
              </a:rPr>
              <a:t>, most, but not all, debts are </a:t>
            </a:r>
            <a:r>
              <a:rPr lang="en-US" sz="2200" i="1" dirty="0"/>
              <a:t>discharged</a:t>
            </a:r>
            <a:endParaRPr lang="en-US" sz="2200" dirty="0">
              <a:solidFill>
                <a:schemeClr val="tx2"/>
              </a:solidFill>
            </a:endParaRPr>
          </a:p>
        </p:txBody>
      </p:sp>
    </p:spTree>
    <p:extLst>
      <p:ext uri="{BB962C8B-B14F-4D97-AF65-F5344CB8AC3E}">
        <p14:creationId xmlns:p14="http://schemas.microsoft.com/office/powerpoint/2010/main" val="1951752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Primary Issues</a:t>
            </a:r>
            <a:r>
              <a:rPr lang="en-US" sz="2800" dirty="0"/>
              <a:t>:</a:t>
            </a:r>
          </a:p>
          <a:p>
            <a:pPr marL="514350" indent="-514350">
              <a:buFont typeface="+mj-lt"/>
              <a:buAutoNum type="arabicPeriod"/>
            </a:pPr>
            <a:r>
              <a:rPr lang="en-US" sz="2800" dirty="0">
                <a:solidFill>
                  <a:schemeClr val="tx2"/>
                </a:solidFill>
              </a:rPr>
              <a:t>Who has authority to convey the real property</a:t>
            </a:r>
          </a:p>
          <a:p>
            <a:pPr marL="514350" indent="-514350">
              <a:buFont typeface="+mj-lt"/>
              <a:buAutoNum type="arabicPeriod"/>
            </a:pPr>
            <a:r>
              <a:rPr lang="en-US" sz="2800" dirty="0">
                <a:solidFill>
                  <a:schemeClr val="tx2"/>
                </a:solidFill>
              </a:rPr>
              <a:t>What is the effect on liens attached to the real property</a:t>
            </a:r>
          </a:p>
        </p:txBody>
      </p:sp>
    </p:spTree>
    <p:extLst>
      <p:ext uri="{BB962C8B-B14F-4D97-AF65-F5344CB8AC3E}">
        <p14:creationId xmlns:p14="http://schemas.microsoft.com/office/powerpoint/2010/main" val="4177021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Chapter 7  - Authority to Convey</a:t>
            </a:r>
            <a:r>
              <a:rPr lang="en-US" sz="2800" dirty="0"/>
              <a:t>:</a:t>
            </a:r>
          </a:p>
          <a:p>
            <a:r>
              <a:rPr lang="en-US" sz="2600" dirty="0">
                <a:solidFill>
                  <a:schemeClr val="tx2"/>
                </a:solidFill>
              </a:rPr>
              <a:t>Pending Case</a:t>
            </a:r>
          </a:p>
          <a:p>
            <a:pPr lvl="1"/>
            <a:r>
              <a:rPr lang="en-US" sz="2200" dirty="0">
                <a:solidFill>
                  <a:schemeClr val="tx2"/>
                </a:solidFill>
              </a:rPr>
              <a:t>Generally, the </a:t>
            </a:r>
            <a:r>
              <a:rPr lang="en-US" sz="2200" i="1" u="sng" dirty="0"/>
              <a:t>trustee</a:t>
            </a:r>
            <a:r>
              <a:rPr lang="en-US" sz="2200" dirty="0"/>
              <a:t> </a:t>
            </a:r>
            <a:r>
              <a:rPr lang="en-US" sz="2200" dirty="0">
                <a:solidFill>
                  <a:schemeClr val="tx2"/>
                </a:solidFill>
              </a:rPr>
              <a:t>has authority</a:t>
            </a:r>
          </a:p>
          <a:p>
            <a:pPr lvl="1"/>
            <a:r>
              <a:rPr lang="en-US" sz="2200" dirty="0">
                <a:solidFill>
                  <a:schemeClr val="tx2"/>
                </a:solidFill>
              </a:rPr>
              <a:t>If property is </a:t>
            </a:r>
            <a:r>
              <a:rPr lang="en-US" sz="2200" i="1" dirty="0"/>
              <a:t>exempt</a:t>
            </a:r>
            <a:r>
              <a:rPr lang="en-US" sz="2200" dirty="0"/>
              <a:t> </a:t>
            </a:r>
            <a:r>
              <a:rPr lang="en-US" sz="2200" dirty="0">
                <a:solidFill>
                  <a:schemeClr val="tx2"/>
                </a:solidFill>
              </a:rPr>
              <a:t>or </a:t>
            </a:r>
            <a:r>
              <a:rPr lang="en-US" sz="2200" i="1" dirty="0"/>
              <a:t>abandoned</a:t>
            </a:r>
            <a:r>
              <a:rPr lang="en-US" sz="2200" dirty="0"/>
              <a:t> </a:t>
            </a:r>
            <a:r>
              <a:rPr lang="en-US" sz="2200" dirty="0">
                <a:solidFill>
                  <a:schemeClr val="tx2"/>
                </a:solidFill>
              </a:rPr>
              <a:t>by the bankruptcy trustee, then the </a:t>
            </a:r>
            <a:r>
              <a:rPr lang="en-US" sz="2200" i="1" u="sng" dirty="0"/>
              <a:t>debtor</a:t>
            </a:r>
            <a:r>
              <a:rPr lang="en-US" sz="2200" dirty="0"/>
              <a:t> </a:t>
            </a:r>
            <a:r>
              <a:rPr lang="en-US" sz="2200" dirty="0">
                <a:solidFill>
                  <a:schemeClr val="tx2"/>
                </a:solidFill>
              </a:rPr>
              <a:t>has authority</a:t>
            </a:r>
            <a:endParaRPr lang="en-US" sz="2200" i="1" u="sng" dirty="0"/>
          </a:p>
          <a:p>
            <a:pPr lvl="2"/>
            <a:r>
              <a:rPr lang="en-US" sz="1800" dirty="0">
                <a:solidFill>
                  <a:schemeClr val="tx2"/>
                </a:solidFill>
              </a:rPr>
              <a:t>Must review bankruptcy court documents to determine if property is exempt or abandoned</a:t>
            </a:r>
          </a:p>
        </p:txBody>
      </p:sp>
    </p:spTree>
    <p:extLst>
      <p:ext uri="{BB962C8B-B14F-4D97-AF65-F5344CB8AC3E}">
        <p14:creationId xmlns:p14="http://schemas.microsoft.com/office/powerpoint/2010/main" val="411449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Chapter 7 - Authority to Convey</a:t>
            </a:r>
            <a:r>
              <a:rPr lang="en-US" sz="2800" dirty="0"/>
              <a:t>:</a:t>
            </a:r>
          </a:p>
          <a:p>
            <a:r>
              <a:rPr lang="en-US" sz="2600" dirty="0">
                <a:solidFill>
                  <a:schemeClr val="tx2"/>
                </a:solidFill>
              </a:rPr>
              <a:t>Closed Case</a:t>
            </a:r>
          </a:p>
          <a:p>
            <a:pPr lvl="1"/>
            <a:r>
              <a:rPr lang="en-US" sz="2200" dirty="0">
                <a:solidFill>
                  <a:schemeClr val="tx2"/>
                </a:solidFill>
              </a:rPr>
              <a:t>Debtor can convey – provided …</a:t>
            </a:r>
          </a:p>
          <a:p>
            <a:pPr lvl="2"/>
            <a:r>
              <a:rPr lang="en-US" sz="1800" dirty="0">
                <a:solidFill>
                  <a:schemeClr val="tx2"/>
                </a:solidFill>
              </a:rPr>
              <a:t>Debtor is still in </a:t>
            </a:r>
            <a:r>
              <a:rPr lang="en-US" sz="1800" i="1" dirty="0"/>
              <a:t>record title</a:t>
            </a:r>
          </a:p>
          <a:p>
            <a:pPr lvl="2"/>
            <a:r>
              <a:rPr lang="en-US" sz="1800" dirty="0">
                <a:solidFill>
                  <a:schemeClr val="tx2"/>
                </a:solidFill>
              </a:rPr>
              <a:t>Property was </a:t>
            </a:r>
            <a:r>
              <a:rPr lang="en-US" sz="1800" i="1" dirty="0"/>
              <a:t>scheduled</a:t>
            </a:r>
            <a:r>
              <a:rPr lang="en-US" sz="1800" dirty="0">
                <a:solidFill>
                  <a:schemeClr val="tx2"/>
                </a:solidFill>
              </a:rPr>
              <a:t> in the bankruptcy case</a:t>
            </a:r>
          </a:p>
        </p:txBody>
      </p:sp>
    </p:spTree>
    <p:extLst>
      <p:ext uri="{BB962C8B-B14F-4D97-AF65-F5344CB8AC3E}">
        <p14:creationId xmlns:p14="http://schemas.microsoft.com/office/powerpoint/2010/main" val="4243097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Chapters 7 - Effect on Liens</a:t>
            </a:r>
            <a:r>
              <a:rPr lang="en-US" sz="2800" dirty="0"/>
              <a:t>:</a:t>
            </a:r>
          </a:p>
          <a:p>
            <a:r>
              <a:rPr lang="en-US" sz="2600" i="1" u="sng" dirty="0"/>
              <a:t>Discharge</a:t>
            </a:r>
            <a:r>
              <a:rPr lang="en-US" sz="2600" dirty="0"/>
              <a:t> </a:t>
            </a:r>
            <a:r>
              <a:rPr lang="en-US" sz="2600" dirty="0">
                <a:solidFill>
                  <a:schemeClr val="tx2"/>
                </a:solidFill>
              </a:rPr>
              <a:t>of a debt does </a:t>
            </a:r>
            <a:r>
              <a:rPr lang="en-US" sz="2600" i="1" u="sng" dirty="0"/>
              <a:t>not</a:t>
            </a:r>
            <a:r>
              <a:rPr lang="en-US" sz="2600" b="1" dirty="0"/>
              <a:t> </a:t>
            </a:r>
            <a:r>
              <a:rPr lang="en-US" sz="2600" dirty="0">
                <a:solidFill>
                  <a:schemeClr val="tx2"/>
                </a:solidFill>
              </a:rPr>
              <a:t>terminate any lien securing the debt</a:t>
            </a:r>
          </a:p>
          <a:p>
            <a:pPr lvl="1"/>
            <a:r>
              <a:rPr lang="en-US" sz="2200" dirty="0">
                <a:solidFill>
                  <a:schemeClr val="tx2"/>
                </a:solidFill>
              </a:rPr>
              <a:t>Discharge just means the creditor cannot go after the debtor </a:t>
            </a:r>
            <a:r>
              <a:rPr lang="en-US" sz="2200" i="1" dirty="0"/>
              <a:t>personally</a:t>
            </a:r>
            <a:r>
              <a:rPr lang="en-US" sz="2200" dirty="0">
                <a:solidFill>
                  <a:schemeClr val="tx2"/>
                </a:solidFill>
              </a:rPr>
              <a:t> for the debt</a:t>
            </a:r>
          </a:p>
          <a:p>
            <a:pPr lvl="1"/>
            <a:r>
              <a:rPr lang="en-US" sz="2200" dirty="0">
                <a:solidFill>
                  <a:schemeClr val="tx2"/>
                </a:solidFill>
              </a:rPr>
              <a:t>Liens are still valid</a:t>
            </a:r>
          </a:p>
          <a:p>
            <a:r>
              <a:rPr lang="en-US" sz="2600" dirty="0">
                <a:solidFill>
                  <a:schemeClr val="tx2"/>
                </a:solidFill>
              </a:rPr>
              <a:t>Liens must be </a:t>
            </a:r>
            <a:r>
              <a:rPr lang="en-US" sz="2600" i="1" u="sng" dirty="0"/>
              <a:t>avoided</a:t>
            </a:r>
            <a:r>
              <a:rPr lang="en-US" sz="2600" dirty="0"/>
              <a:t> </a:t>
            </a:r>
            <a:r>
              <a:rPr lang="en-US" sz="2600" dirty="0">
                <a:solidFill>
                  <a:schemeClr val="tx2"/>
                </a:solidFill>
              </a:rPr>
              <a:t>by </a:t>
            </a:r>
            <a:r>
              <a:rPr lang="en-US" sz="2600" i="1" u="sng" dirty="0"/>
              <a:t>bankruptcy court order </a:t>
            </a:r>
            <a:r>
              <a:rPr lang="en-US" sz="2600" dirty="0">
                <a:solidFill>
                  <a:schemeClr val="tx2"/>
                </a:solidFill>
              </a:rPr>
              <a:t>in order for the lien to terminate</a:t>
            </a:r>
          </a:p>
        </p:txBody>
      </p:sp>
    </p:spTree>
    <p:extLst>
      <p:ext uri="{BB962C8B-B14F-4D97-AF65-F5344CB8AC3E}">
        <p14:creationId xmlns:p14="http://schemas.microsoft.com/office/powerpoint/2010/main" val="56765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Chapter 11 - Authority to Convey</a:t>
            </a:r>
            <a:r>
              <a:rPr lang="en-US" sz="2800" dirty="0"/>
              <a:t>:</a:t>
            </a:r>
          </a:p>
          <a:p>
            <a:r>
              <a:rPr lang="en-US" sz="2400" dirty="0">
                <a:solidFill>
                  <a:schemeClr val="tx2"/>
                </a:solidFill>
              </a:rPr>
              <a:t>Pending Case</a:t>
            </a:r>
          </a:p>
          <a:p>
            <a:pPr lvl="1"/>
            <a:r>
              <a:rPr lang="en-US" sz="2000" dirty="0">
                <a:solidFill>
                  <a:schemeClr val="tx2"/>
                </a:solidFill>
              </a:rPr>
              <a:t>If no approved plan or if sale is inconsistent with approved plan, need </a:t>
            </a:r>
            <a:r>
              <a:rPr lang="en-US" sz="2000" i="1" u="sng" dirty="0"/>
              <a:t>bankruptcy court order</a:t>
            </a:r>
            <a:r>
              <a:rPr lang="en-US" sz="2000" i="1" dirty="0"/>
              <a:t> </a:t>
            </a:r>
            <a:r>
              <a:rPr lang="en-US" sz="2000" dirty="0">
                <a:solidFill>
                  <a:schemeClr val="tx2"/>
                </a:solidFill>
              </a:rPr>
              <a:t>to allow the debtor (DIP)/trustee to sell the property</a:t>
            </a:r>
          </a:p>
          <a:p>
            <a:pPr lvl="2"/>
            <a:r>
              <a:rPr lang="en-US" sz="1600" dirty="0">
                <a:solidFill>
                  <a:schemeClr val="tx2"/>
                </a:solidFill>
              </a:rPr>
              <a:t>Exception – sale in the ordinary course of debtor’s business</a:t>
            </a:r>
          </a:p>
          <a:p>
            <a:pPr lvl="3"/>
            <a:r>
              <a:rPr lang="en-US" sz="1200" dirty="0">
                <a:solidFill>
                  <a:schemeClr val="tx2"/>
                </a:solidFill>
              </a:rPr>
              <a:t>Title insurers generally do not rely on this exception</a:t>
            </a:r>
          </a:p>
          <a:p>
            <a:pPr lvl="1"/>
            <a:r>
              <a:rPr lang="en-US" sz="2000" dirty="0">
                <a:solidFill>
                  <a:schemeClr val="tx2"/>
                </a:solidFill>
              </a:rPr>
              <a:t>If approved plan and sale consistent with plan, debtor (DIP)/trustee can sell the property</a:t>
            </a:r>
          </a:p>
        </p:txBody>
      </p:sp>
    </p:spTree>
    <p:extLst>
      <p:ext uri="{BB962C8B-B14F-4D97-AF65-F5344CB8AC3E}">
        <p14:creationId xmlns:p14="http://schemas.microsoft.com/office/powerpoint/2010/main" val="141443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Chapter 11 - Authority to Convey</a:t>
            </a:r>
            <a:r>
              <a:rPr lang="en-US" sz="2800" dirty="0"/>
              <a:t>:</a:t>
            </a:r>
          </a:p>
          <a:p>
            <a:r>
              <a:rPr lang="en-US" sz="2600" dirty="0">
                <a:solidFill>
                  <a:schemeClr val="tx2"/>
                </a:solidFill>
              </a:rPr>
              <a:t>Closed case</a:t>
            </a:r>
          </a:p>
          <a:p>
            <a:pPr lvl="1"/>
            <a:r>
              <a:rPr lang="en-US" sz="2200" dirty="0">
                <a:solidFill>
                  <a:schemeClr val="tx2"/>
                </a:solidFill>
              </a:rPr>
              <a:t>Debtor can convey property – provided …</a:t>
            </a:r>
          </a:p>
          <a:p>
            <a:pPr lvl="2"/>
            <a:r>
              <a:rPr lang="en-US" sz="1800" dirty="0">
                <a:solidFill>
                  <a:schemeClr val="tx2"/>
                </a:solidFill>
              </a:rPr>
              <a:t>Debtor is still in </a:t>
            </a:r>
            <a:r>
              <a:rPr lang="en-US" sz="1800" i="1" dirty="0"/>
              <a:t>record title</a:t>
            </a:r>
          </a:p>
          <a:p>
            <a:pPr lvl="2"/>
            <a:r>
              <a:rPr lang="en-US" sz="1800" dirty="0">
                <a:solidFill>
                  <a:schemeClr val="tx2"/>
                </a:solidFill>
              </a:rPr>
              <a:t>Property was </a:t>
            </a:r>
            <a:r>
              <a:rPr lang="en-US" sz="1800" i="1" dirty="0"/>
              <a:t>scheduled</a:t>
            </a:r>
            <a:r>
              <a:rPr lang="en-US" sz="1800" dirty="0">
                <a:solidFill>
                  <a:schemeClr val="tx2"/>
                </a:solidFill>
              </a:rPr>
              <a:t> in the bankruptcy case</a:t>
            </a:r>
          </a:p>
          <a:p>
            <a:endParaRPr lang="en-US" sz="2200" dirty="0">
              <a:solidFill>
                <a:schemeClr val="tx2"/>
              </a:solidFill>
            </a:endParaRPr>
          </a:p>
        </p:txBody>
      </p:sp>
    </p:spTree>
    <p:extLst>
      <p:ext uri="{BB962C8B-B14F-4D97-AF65-F5344CB8AC3E}">
        <p14:creationId xmlns:p14="http://schemas.microsoft.com/office/powerpoint/2010/main" val="387536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Chapter 11 - Effect on Liens</a:t>
            </a:r>
            <a:r>
              <a:rPr lang="en-US" sz="2800" dirty="0"/>
              <a:t>:</a:t>
            </a:r>
          </a:p>
          <a:p>
            <a:r>
              <a:rPr lang="en-US" sz="2600" i="1" u="sng" dirty="0"/>
              <a:t>Discharge</a:t>
            </a:r>
            <a:r>
              <a:rPr lang="en-US" sz="2600" dirty="0"/>
              <a:t> </a:t>
            </a:r>
            <a:r>
              <a:rPr lang="en-US" sz="2600" dirty="0">
                <a:solidFill>
                  <a:schemeClr val="tx2"/>
                </a:solidFill>
              </a:rPr>
              <a:t>of a debt does </a:t>
            </a:r>
            <a:r>
              <a:rPr lang="en-US" sz="2600" i="1" u="sng" dirty="0"/>
              <a:t>not</a:t>
            </a:r>
            <a:r>
              <a:rPr lang="en-US" sz="2600" b="1" dirty="0"/>
              <a:t> </a:t>
            </a:r>
            <a:r>
              <a:rPr lang="en-US" sz="2600" dirty="0">
                <a:solidFill>
                  <a:schemeClr val="tx2"/>
                </a:solidFill>
              </a:rPr>
              <a:t>terminate any lien securing the debt</a:t>
            </a:r>
          </a:p>
          <a:p>
            <a:pPr lvl="1"/>
            <a:r>
              <a:rPr lang="en-US" sz="2200" dirty="0">
                <a:solidFill>
                  <a:schemeClr val="tx2"/>
                </a:solidFill>
              </a:rPr>
              <a:t>Discharge just means the creditor cannot go after the debtor </a:t>
            </a:r>
            <a:r>
              <a:rPr lang="en-US" sz="2200" i="1" dirty="0"/>
              <a:t>personally</a:t>
            </a:r>
            <a:r>
              <a:rPr lang="en-US" sz="2200" dirty="0">
                <a:solidFill>
                  <a:schemeClr val="tx2"/>
                </a:solidFill>
              </a:rPr>
              <a:t> for the debt</a:t>
            </a:r>
          </a:p>
          <a:p>
            <a:pPr lvl="1"/>
            <a:r>
              <a:rPr lang="en-US" sz="2200" dirty="0">
                <a:solidFill>
                  <a:schemeClr val="tx2"/>
                </a:solidFill>
              </a:rPr>
              <a:t>Liens are still valid</a:t>
            </a:r>
          </a:p>
          <a:p>
            <a:r>
              <a:rPr lang="en-US" sz="2600" dirty="0">
                <a:solidFill>
                  <a:schemeClr val="tx2"/>
                </a:solidFill>
              </a:rPr>
              <a:t>Liens must be </a:t>
            </a:r>
            <a:r>
              <a:rPr lang="en-US" sz="2600" i="1" u="sng" dirty="0"/>
              <a:t>avoided</a:t>
            </a:r>
            <a:r>
              <a:rPr lang="en-US" sz="2600" dirty="0"/>
              <a:t> </a:t>
            </a:r>
            <a:r>
              <a:rPr lang="en-US" sz="2600" dirty="0">
                <a:solidFill>
                  <a:schemeClr val="tx2"/>
                </a:solidFill>
              </a:rPr>
              <a:t>by </a:t>
            </a:r>
            <a:r>
              <a:rPr lang="en-US" sz="2600" i="1" u="sng" dirty="0"/>
              <a:t>bankruptcy court order </a:t>
            </a:r>
            <a:r>
              <a:rPr lang="en-US" sz="2600" dirty="0">
                <a:solidFill>
                  <a:schemeClr val="tx2"/>
                </a:solidFill>
              </a:rPr>
              <a:t>in order for the lien to terminate</a:t>
            </a:r>
          </a:p>
          <a:p>
            <a:pPr lvl="1"/>
            <a:r>
              <a:rPr lang="en-US" sz="2200" dirty="0">
                <a:solidFill>
                  <a:schemeClr val="tx2"/>
                </a:solidFill>
              </a:rPr>
              <a:t>Liens avoided in Chapter 11 go into effect when the </a:t>
            </a:r>
            <a:r>
              <a:rPr lang="en-US" sz="2200" i="1" u="sng" dirty="0"/>
              <a:t>plan is approved</a:t>
            </a:r>
            <a:endParaRPr lang="en-US" sz="2200" dirty="0">
              <a:solidFill>
                <a:schemeClr val="tx2"/>
              </a:solidFill>
            </a:endParaRPr>
          </a:p>
        </p:txBody>
      </p:sp>
    </p:spTree>
    <p:extLst>
      <p:ext uri="{BB962C8B-B14F-4D97-AF65-F5344CB8AC3E}">
        <p14:creationId xmlns:p14="http://schemas.microsoft.com/office/powerpoint/2010/main" val="15491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429000"/>
            <a:ext cx="7543800" cy="1447800"/>
          </a:xfrm>
        </p:spPr>
        <p:txBody>
          <a:bodyPr>
            <a:normAutofit fontScale="90000"/>
          </a:bodyPr>
          <a:lstStyle/>
          <a:p>
            <a:pPr algn="ctr"/>
            <a:br>
              <a:rPr lang="en-US" dirty="0"/>
            </a:br>
            <a:r>
              <a:rPr lang="en-US" dirty="0"/>
              <a:t>Bankruptcy</a:t>
            </a:r>
            <a:br>
              <a:rPr lang="en-US" dirty="0"/>
            </a:br>
            <a:endParaRPr lang="en-US" dirty="0"/>
          </a:p>
        </p:txBody>
      </p:sp>
      <p:pic>
        <p:nvPicPr>
          <p:cNvPr id="8" name="Picture 7" descr="FATitleCo_Oregon_Horz_Wht.png"/>
          <p:cNvPicPr>
            <a:picLocks noChangeAspect="1"/>
          </p:cNvPicPr>
          <p:nvPr/>
        </p:nvPicPr>
        <p:blipFill>
          <a:blip r:embed="rId3" cstate="print"/>
          <a:stretch>
            <a:fillRect/>
          </a:stretch>
        </p:blipFill>
        <p:spPr>
          <a:xfrm>
            <a:off x="5257800" y="5999835"/>
            <a:ext cx="3886200" cy="858165"/>
          </a:xfrm>
          <a:prstGeom prst="rect">
            <a:avLst/>
          </a:prstGeom>
        </p:spPr>
      </p:pic>
    </p:spTree>
    <p:extLst>
      <p:ext uri="{BB962C8B-B14F-4D97-AF65-F5344CB8AC3E}">
        <p14:creationId xmlns:p14="http://schemas.microsoft.com/office/powerpoint/2010/main" val="1452254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Chapter 13 - Authority to Convey</a:t>
            </a:r>
            <a:r>
              <a:rPr lang="en-US" sz="2800" dirty="0"/>
              <a:t>:</a:t>
            </a:r>
          </a:p>
          <a:p>
            <a:r>
              <a:rPr lang="en-US" sz="2400" dirty="0">
                <a:solidFill>
                  <a:schemeClr val="tx2"/>
                </a:solidFill>
              </a:rPr>
              <a:t>Pending Case</a:t>
            </a:r>
          </a:p>
          <a:p>
            <a:pPr lvl="1"/>
            <a:r>
              <a:rPr lang="en-US" sz="2000" dirty="0">
                <a:solidFill>
                  <a:schemeClr val="tx2"/>
                </a:solidFill>
              </a:rPr>
              <a:t>If no approved plan or if sale is inconsistent with approved plan, need </a:t>
            </a:r>
            <a:r>
              <a:rPr lang="en-US" sz="2000" i="1" u="sng" dirty="0"/>
              <a:t>bankruptcy court order</a:t>
            </a:r>
            <a:r>
              <a:rPr lang="en-US" sz="2000" i="1" dirty="0"/>
              <a:t> </a:t>
            </a:r>
            <a:r>
              <a:rPr lang="en-US" sz="2000" dirty="0">
                <a:solidFill>
                  <a:schemeClr val="tx2"/>
                </a:solidFill>
              </a:rPr>
              <a:t>to allow the debtor to sell the property</a:t>
            </a:r>
          </a:p>
          <a:p>
            <a:pPr lvl="1"/>
            <a:r>
              <a:rPr lang="en-US" sz="2000" dirty="0">
                <a:solidFill>
                  <a:schemeClr val="tx2"/>
                </a:solidFill>
              </a:rPr>
              <a:t>If approved plan and sale consistent with plan, debtor can sell the property with informal </a:t>
            </a:r>
            <a:r>
              <a:rPr lang="en-US" sz="2000" i="1" u="sng" dirty="0"/>
              <a:t>trustee’s approval</a:t>
            </a:r>
            <a:r>
              <a:rPr lang="en-US" sz="2000" i="1" dirty="0"/>
              <a:t> </a:t>
            </a:r>
            <a:r>
              <a:rPr lang="en-US" sz="2000" dirty="0">
                <a:solidFill>
                  <a:schemeClr val="tx2"/>
                </a:solidFill>
              </a:rPr>
              <a:t>(i.e., email)</a:t>
            </a:r>
            <a:endParaRPr lang="en-US" sz="2000" u="sng" dirty="0">
              <a:solidFill>
                <a:schemeClr val="tx2"/>
              </a:solidFill>
            </a:endParaRPr>
          </a:p>
        </p:txBody>
      </p:sp>
    </p:spTree>
    <p:extLst>
      <p:ext uri="{BB962C8B-B14F-4D97-AF65-F5344CB8AC3E}">
        <p14:creationId xmlns:p14="http://schemas.microsoft.com/office/powerpoint/2010/main" val="1992081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Chapter 13 - Authority to Convey</a:t>
            </a:r>
            <a:r>
              <a:rPr lang="en-US" sz="2800" dirty="0"/>
              <a:t>:</a:t>
            </a:r>
          </a:p>
          <a:p>
            <a:r>
              <a:rPr lang="en-US" sz="2600" dirty="0">
                <a:solidFill>
                  <a:schemeClr val="tx2"/>
                </a:solidFill>
              </a:rPr>
              <a:t>Closed case</a:t>
            </a:r>
          </a:p>
          <a:p>
            <a:pPr lvl="1"/>
            <a:r>
              <a:rPr lang="en-US" sz="2200" dirty="0">
                <a:solidFill>
                  <a:schemeClr val="tx2"/>
                </a:solidFill>
              </a:rPr>
              <a:t>Debtor can convey property – provided …</a:t>
            </a:r>
          </a:p>
          <a:p>
            <a:pPr lvl="2"/>
            <a:r>
              <a:rPr lang="en-US" sz="1800" dirty="0">
                <a:solidFill>
                  <a:schemeClr val="tx2"/>
                </a:solidFill>
              </a:rPr>
              <a:t>Debtor still in </a:t>
            </a:r>
            <a:r>
              <a:rPr lang="en-US" sz="1800" i="1" dirty="0"/>
              <a:t>record title</a:t>
            </a:r>
          </a:p>
          <a:p>
            <a:pPr lvl="2"/>
            <a:r>
              <a:rPr lang="en-US" sz="1800" dirty="0">
                <a:solidFill>
                  <a:schemeClr val="tx2"/>
                </a:solidFill>
              </a:rPr>
              <a:t>Property was </a:t>
            </a:r>
            <a:r>
              <a:rPr lang="en-US" sz="1800" i="1" dirty="0"/>
              <a:t>scheduled</a:t>
            </a:r>
            <a:r>
              <a:rPr lang="en-US" sz="1800" dirty="0">
                <a:solidFill>
                  <a:schemeClr val="tx2"/>
                </a:solidFill>
              </a:rPr>
              <a:t> in the bankruptcy case</a:t>
            </a:r>
          </a:p>
          <a:p>
            <a:endParaRPr lang="en-US" sz="2200" dirty="0">
              <a:solidFill>
                <a:schemeClr val="tx2"/>
              </a:solidFill>
            </a:endParaRPr>
          </a:p>
        </p:txBody>
      </p:sp>
    </p:spTree>
    <p:extLst>
      <p:ext uri="{BB962C8B-B14F-4D97-AF65-F5344CB8AC3E}">
        <p14:creationId xmlns:p14="http://schemas.microsoft.com/office/powerpoint/2010/main" val="628726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Chapter 13 - Effect on Liens</a:t>
            </a:r>
            <a:r>
              <a:rPr lang="en-US" sz="2800" dirty="0"/>
              <a:t>:</a:t>
            </a:r>
          </a:p>
          <a:p>
            <a:r>
              <a:rPr lang="en-US" sz="2600" i="1" u="sng" dirty="0"/>
              <a:t>Discharge</a:t>
            </a:r>
            <a:r>
              <a:rPr lang="en-US" sz="2600" dirty="0"/>
              <a:t> </a:t>
            </a:r>
            <a:r>
              <a:rPr lang="en-US" sz="2600" dirty="0">
                <a:solidFill>
                  <a:schemeClr val="tx2"/>
                </a:solidFill>
              </a:rPr>
              <a:t>of a debt does </a:t>
            </a:r>
            <a:r>
              <a:rPr lang="en-US" sz="2600" i="1" u="sng" dirty="0"/>
              <a:t>not</a:t>
            </a:r>
            <a:r>
              <a:rPr lang="en-US" sz="2600" b="1" dirty="0"/>
              <a:t> </a:t>
            </a:r>
            <a:r>
              <a:rPr lang="en-US" sz="2600" dirty="0">
                <a:solidFill>
                  <a:schemeClr val="tx2"/>
                </a:solidFill>
              </a:rPr>
              <a:t>terminate any lien securing the debt</a:t>
            </a:r>
          </a:p>
          <a:p>
            <a:pPr lvl="1"/>
            <a:r>
              <a:rPr lang="en-US" sz="2200" dirty="0">
                <a:solidFill>
                  <a:schemeClr val="tx2"/>
                </a:solidFill>
              </a:rPr>
              <a:t>Discharge just means the creditor cannot go after the debtor </a:t>
            </a:r>
            <a:r>
              <a:rPr lang="en-US" sz="2200" i="1" dirty="0"/>
              <a:t>personally</a:t>
            </a:r>
            <a:r>
              <a:rPr lang="en-US" sz="2200" dirty="0">
                <a:solidFill>
                  <a:schemeClr val="tx2"/>
                </a:solidFill>
              </a:rPr>
              <a:t> for the debt</a:t>
            </a:r>
          </a:p>
          <a:p>
            <a:pPr lvl="1"/>
            <a:r>
              <a:rPr lang="en-US" sz="2200" dirty="0">
                <a:solidFill>
                  <a:schemeClr val="tx2"/>
                </a:solidFill>
              </a:rPr>
              <a:t>Liens are still valid</a:t>
            </a:r>
          </a:p>
          <a:p>
            <a:r>
              <a:rPr lang="en-US" sz="2600" dirty="0">
                <a:solidFill>
                  <a:schemeClr val="tx2"/>
                </a:solidFill>
              </a:rPr>
              <a:t>Liens must be </a:t>
            </a:r>
            <a:r>
              <a:rPr lang="en-US" sz="2600" i="1" u="sng" dirty="0"/>
              <a:t>avoided</a:t>
            </a:r>
            <a:r>
              <a:rPr lang="en-US" sz="2600" dirty="0"/>
              <a:t> </a:t>
            </a:r>
            <a:r>
              <a:rPr lang="en-US" sz="2600" dirty="0">
                <a:solidFill>
                  <a:schemeClr val="tx2"/>
                </a:solidFill>
              </a:rPr>
              <a:t>by </a:t>
            </a:r>
            <a:r>
              <a:rPr lang="en-US" sz="2600" i="1" u="sng" dirty="0"/>
              <a:t>bankruptcy court order </a:t>
            </a:r>
            <a:r>
              <a:rPr lang="en-US" sz="2600" dirty="0">
                <a:solidFill>
                  <a:schemeClr val="tx2"/>
                </a:solidFill>
              </a:rPr>
              <a:t>in order for the lien to terminate</a:t>
            </a:r>
          </a:p>
          <a:p>
            <a:pPr lvl="1"/>
            <a:r>
              <a:rPr lang="en-US" sz="2200" dirty="0">
                <a:solidFill>
                  <a:schemeClr val="tx2"/>
                </a:solidFill>
              </a:rPr>
              <a:t>Liens avoided in Chapter 13 do </a:t>
            </a:r>
            <a:r>
              <a:rPr lang="en-US" sz="2200" i="1" u="sng" dirty="0"/>
              <a:t>not</a:t>
            </a:r>
            <a:r>
              <a:rPr lang="en-US" sz="2200" dirty="0"/>
              <a:t> </a:t>
            </a:r>
            <a:r>
              <a:rPr lang="en-US" sz="2200" dirty="0">
                <a:solidFill>
                  <a:schemeClr val="tx2"/>
                </a:solidFill>
              </a:rPr>
              <a:t>go into effect unless and until the </a:t>
            </a:r>
            <a:r>
              <a:rPr lang="en-US" sz="2200" i="1" u="sng" dirty="0">
                <a:highlight>
                  <a:srgbClr val="FFFF00"/>
                </a:highlight>
              </a:rPr>
              <a:t>plan is completed </a:t>
            </a:r>
            <a:r>
              <a:rPr lang="en-US" sz="2200" dirty="0">
                <a:solidFill>
                  <a:schemeClr val="tx2"/>
                </a:solidFill>
              </a:rPr>
              <a:t>and the Chapter 13 case is closed</a:t>
            </a:r>
          </a:p>
        </p:txBody>
      </p:sp>
    </p:spTree>
    <p:extLst>
      <p:ext uri="{BB962C8B-B14F-4D97-AF65-F5344CB8AC3E}">
        <p14:creationId xmlns:p14="http://schemas.microsoft.com/office/powerpoint/2010/main" val="334465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State Process to Satisfy Judgment Liens</a:t>
            </a:r>
            <a:r>
              <a:rPr lang="en-US" sz="2800" dirty="0"/>
              <a:t>:</a:t>
            </a:r>
          </a:p>
          <a:p>
            <a:r>
              <a:rPr lang="en-US" sz="2600" dirty="0">
                <a:solidFill>
                  <a:schemeClr val="tx2"/>
                </a:solidFill>
              </a:rPr>
              <a:t>What if a judgment lien still exists after the bankruptcy case closed?</a:t>
            </a:r>
          </a:p>
          <a:p>
            <a:r>
              <a:rPr lang="en-US" sz="2600" dirty="0">
                <a:solidFill>
                  <a:schemeClr val="tx2"/>
                </a:solidFill>
              </a:rPr>
              <a:t>A </a:t>
            </a:r>
            <a:r>
              <a:rPr lang="en-US" sz="2600" i="1" dirty="0"/>
              <a:t>discharged judgment </a:t>
            </a:r>
            <a:r>
              <a:rPr lang="en-US" sz="2600" dirty="0">
                <a:solidFill>
                  <a:schemeClr val="tx2"/>
                </a:solidFill>
              </a:rPr>
              <a:t>may be </a:t>
            </a:r>
            <a:r>
              <a:rPr lang="en-US" sz="2600" i="1" dirty="0"/>
              <a:t>avoided …</a:t>
            </a:r>
          </a:p>
          <a:p>
            <a:pPr lvl="1"/>
            <a:r>
              <a:rPr lang="en-US" sz="2200" dirty="0">
                <a:solidFill>
                  <a:schemeClr val="tx2"/>
                </a:solidFill>
              </a:rPr>
              <a:t>By ORS 18.412 and 18.422 if it impairs the </a:t>
            </a:r>
            <a:r>
              <a:rPr lang="en-US" sz="2200" i="1" dirty="0"/>
              <a:t>homestead exemption</a:t>
            </a:r>
          </a:p>
          <a:p>
            <a:pPr lvl="2"/>
            <a:r>
              <a:rPr lang="en-US" sz="1800" i="1" dirty="0"/>
              <a:t>$40,000 for an individual and $50,000 for a couple</a:t>
            </a:r>
          </a:p>
          <a:p>
            <a:pPr lvl="1"/>
            <a:r>
              <a:rPr lang="en-US" sz="2200" dirty="0">
                <a:solidFill>
                  <a:schemeClr val="tx2"/>
                </a:solidFill>
              </a:rPr>
              <a:t>By ORS 18.238 if </a:t>
            </a:r>
            <a:r>
              <a:rPr lang="en-US" sz="2200" i="1" dirty="0"/>
              <a:t>no equity </a:t>
            </a:r>
            <a:r>
              <a:rPr lang="en-US" sz="2200" dirty="0">
                <a:solidFill>
                  <a:schemeClr val="tx2"/>
                </a:solidFill>
              </a:rPr>
              <a:t>in property when petition filed after taking into account higher priority liens</a:t>
            </a:r>
          </a:p>
        </p:txBody>
      </p:sp>
    </p:spTree>
    <p:extLst>
      <p:ext uri="{BB962C8B-B14F-4D97-AF65-F5344CB8AC3E}">
        <p14:creationId xmlns:p14="http://schemas.microsoft.com/office/powerpoint/2010/main" val="289583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Acquisition of Property by Debtor </a:t>
            </a:r>
            <a:r>
              <a:rPr lang="en-US" sz="2800" i="1" u="sng" dirty="0"/>
              <a:t>During</a:t>
            </a:r>
            <a:r>
              <a:rPr lang="en-US" sz="2800" u="sng" dirty="0"/>
              <a:t> Bankruptcy</a:t>
            </a:r>
            <a:r>
              <a:rPr lang="en-US" sz="2800" dirty="0"/>
              <a:t>:</a:t>
            </a:r>
          </a:p>
          <a:p>
            <a:r>
              <a:rPr lang="en-US" sz="2600" dirty="0">
                <a:solidFill>
                  <a:schemeClr val="tx2"/>
                </a:solidFill>
              </a:rPr>
              <a:t>Debtor’s ability to take on additional debt is limited in bankruptcy</a:t>
            </a:r>
          </a:p>
          <a:p>
            <a:r>
              <a:rPr lang="en-US" sz="2600" dirty="0">
                <a:solidFill>
                  <a:schemeClr val="tx2"/>
                </a:solidFill>
              </a:rPr>
              <a:t>Concerns about source of funds</a:t>
            </a:r>
          </a:p>
          <a:p>
            <a:r>
              <a:rPr lang="en-US" sz="2600" dirty="0">
                <a:solidFill>
                  <a:schemeClr val="tx2"/>
                </a:solidFill>
              </a:rPr>
              <a:t>Require a bankruptcy court order or inclusion in an approved bankruptcy plan</a:t>
            </a:r>
            <a:endParaRPr lang="en-US" sz="2200" dirty="0">
              <a:solidFill>
                <a:schemeClr val="tx2"/>
              </a:solidFill>
            </a:endParaRPr>
          </a:p>
        </p:txBody>
      </p:sp>
    </p:spTree>
    <p:extLst>
      <p:ext uri="{BB962C8B-B14F-4D97-AF65-F5344CB8AC3E}">
        <p14:creationId xmlns:p14="http://schemas.microsoft.com/office/powerpoint/2010/main" val="2213455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Property Acquired by Debtor </a:t>
            </a:r>
            <a:r>
              <a:rPr lang="en-US" sz="2800" i="1" u="sng" dirty="0"/>
              <a:t>After</a:t>
            </a:r>
            <a:r>
              <a:rPr lang="en-US" sz="2800" u="sng" dirty="0"/>
              <a:t> Bankruptcy Case Closed</a:t>
            </a:r>
            <a:r>
              <a:rPr lang="en-US" sz="2800" dirty="0"/>
              <a:t>:</a:t>
            </a:r>
          </a:p>
          <a:p>
            <a:r>
              <a:rPr lang="en-US" sz="2600" dirty="0">
                <a:solidFill>
                  <a:schemeClr val="tx2"/>
                </a:solidFill>
              </a:rPr>
              <a:t>Judgment liens that were </a:t>
            </a:r>
            <a:r>
              <a:rPr lang="en-US" sz="2600" i="1" dirty="0"/>
              <a:t>discharged</a:t>
            </a:r>
            <a:r>
              <a:rPr lang="en-US" sz="2600" dirty="0">
                <a:solidFill>
                  <a:schemeClr val="tx2"/>
                </a:solidFill>
              </a:rPr>
              <a:t> in bankruptcy do </a:t>
            </a:r>
            <a:r>
              <a:rPr lang="en-US" sz="2600" i="1" u="sng" dirty="0"/>
              <a:t>not</a:t>
            </a:r>
            <a:r>
              <a:rPr lang="en-US" sz="2600" dirty="0"/>
              <a:t> </a:t>
            </a:r>
            <a:r>
              <a:rPr lang="en-US" sz="2600" dirty="0">
                <a:solidFill>
                  <a:schemeClr val="tx2"/>
                </a:solidFill>
              </a:rPr>
              <a:t>attach to newly acquired real property</a:t>
            </a:r>
            <a:endParaRPr lang="en-US" sz="2200" dirty="0">
              <a:solidFill>
                <a:schemeClr val="tx2"/>
              </a:solidFill>
            </a:endParaRPr>
          </a:p>
        </p:txBody>
      </p:sp>
    </p:spTree>
    <p:extLst>
      <p:ext uri="{BB962C8B-B14F-4D97-AF65-F5344CB8AC3E}">
        <p14:creationId xmlns:p14="http://schemas.microsoft.com/office/powerpoint/2010/main" val="215067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a:bodyPr>
          <a:lstStyle/>
          <a:p>
            <a:pPr marL="0" indent="0">
              <a:buNone/>
            </a:pPr>
            <a:r>
              <a:rPr lang="en-US" sz="2800" u="sng" dirty="0"/>
              <a:t>Creditor Obtained Property From a Debtor in Bankruptcy</a:t>
            </a:r>
            <a:r>
              <a:rPr lang="en-US" sz="2800" dirty="0"/>
              <a:t>:</a:t>
            </a:r>
          </a:p>
          <a:p>
            <a:r>
              <a:rPr lang="en-US" sz="2600" dirty="0">
                <a:solidFill>
                  <a:schemeClr val="tx2"/>
                </a:solidFill>
              </a:rPr>
              <a:t>Through Foreclosure?</a:t>
            </a:r>
          </a:p>
          <a:p>
            <a:pPr lvl="1"/>
            <a:r>
              <a:rPr lang="en-US" sz="2200" dirty="0">
                <a:solidFill>
                  <a:schemeClr val="tx2"/>
                </a:solidFill>
              </a:rPr>
              <a:t>Did creditor get relief from the automatic stay?</a:t>
            </a:r>
          </a:p>
          <a:p>
            <a:r>
              <a:rPr lang="en-US" sz="2600" dirty="0">
                <a:solidFill>
                  <a:schemeClr val="tx2"/>
                </a:solidFill>
              </a:rPr>
              <a:t>Through a Deed in Lieu (DIL)?</a:t>
            </a:r>
          </a:p>
          <a:p>
            <a:pPr lvl="1"/>
            <a:r>
              <a:rPr lang="en-US" sz="2200" dirty="0">
                <a:solidFill>
                  <a:schemeClr val="tx2"/>
                </a:solidFill>
              </a:rPr>
              <a:t>Was there a bankruptcy court order or bankruptcy plan that approved the DIL?</a:t>
            </a:r>
          </a:p>
          <a:p>
            <a:pPr lvl="1"/>
            <a:r>
              <a:rPr lang="en-US" sz="2200" dirty="0">
                <a:solidFill>
                  <a:schemeClr val="tx2"/>
                </a:solidFill>
              </a:rPr>
              <a:t>If not, was the property exempt or abandoned so not part of the bankruptcy estate?</a:t>
            </a:r>
          </a:p>
          <a:p>
            <a:pPr lvl="1"/>
            <a:r>
              <a:rPr lang="en-US" sz="2200" dirty="0">
                <a:solidFill>
                  <a:schemeClr val="tx2"/>
                </a:solidFill>
              </a:rPr>
              <a:t>Relief from the automatic stay to enable lender to foreclose is </a:t>
            </a:r>
            <a:r>
              <a:rPr lang="en-US" sz="2200" i="1" u="sng" dirty="0"/>
              <a:t>not</a:t>
            </a:r>
            <a:r>
              <a:rPr lang="en-US" sz="2200" dirty="0">
                <a:solidFill>
                  <a:schemeClr val="tx2"/>
                </a:solidFill>
              </a:rPr>
              <a:t> permission to give a DIL</a:t>
            </a:r>
          </a:p>
        </p:txBody>
      </p:sp>
    </p:spTree>
    <p:extLst>
      <p:ext uri="{BB962C8B-B14F-4D97-AF65-F5344CB8AC3E}">
        <p14:creationId xmlns:p14="http://schemas.microsoft.com/office/powerpoint/2010/main" val="162850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p:txBody>
          <a:bodyPr>
            <a:normAutofit fontScale="92500"/>
          </a:bodyPr>
          <a:lstStyle/>
          <a:p>
            <a:pPr marL="0" indent="0">
              <a:buNone/>
            </a:pPr>
            <a:r>
              <a:rPr lang="en-US" sz="2800" u="sng" dirty="0"/>
              <a:t>Sale “Free and Clear” of Liens</a:t>
            </a:r>
            <a:r>
              <a:rPr lang="en-US" sz="2800" dirty="0"/>
              <a:t>:</a:t>
            </a:r>
          </a:p>
          <a:p>
            <a:r>
              <a:rPr lang="en-US" sz="2600" dirty="0">
                <a:solidFill>
                  <a:schemeClr val="tx2"/>
                </a:solidFill>
              </a:rPr>
              <a:t>May Remove Liens through a “</a:t>
            </a:r>
            <a:r>
              <a:rPr lang="en-US" sz="2600" i="1" dirty="0"/>
              <a:t>Sale Free and Clear</a:t>
            </a:r>
            <a:r>
              <a:rPr lang="en-US" sz="2600" dirty="0">
                <a:solidFill>
                  <a:schemeClr val="tx2"/>
                </a:solidFill>
              </a:rPr>
              <a:t>”</a:t>
            </a:r>
          </a:p>
          <a:p>
            <a:pPr lvl="1"/>
            <a:r>
              <a:rPr lang="en-US" sz="2200" dirty="0">
                <a:solidFill>
                  <a:schemeClr val="tx2"/>
                </a:solidFill>
              </a:rPr>
              <a:t>Usually seen in the context of Chapter 11</a:t>
            </a:r>
          </a:p>
          <a:p>
            <a:pPr lvl="1"/>
            <a:r>
              <a:rPr lang="en-US" sz="2200" dirty="0">
                <a:solidFill>
                  <a:schemeClr val="tx2"/>
                </a:solidFill>
              </a:rPr>
              <a:t>When property is sold, the liens transfer from the property to the proceeds</a:t>
            </a:r>
          </a:p>
          <a:p>
            <a:pPr lvl="1"/>
            <a:r>
              <a:rPr lang="en-US" sz="2200" dirty="0">
                <a:solidFill>
                  <a:schemeClr val="tx2"/>
                </a:solidFill>
              </a:rPr>
              <a:t>Record the order of sale at closing to clear liens from the record</a:t>
            </a:r>
          </a:p>
          <a:p>
            <a:r>
              <a:rPr lang="en-US" sz="2600" dirty="0">
                <a:solidFill>
                  <a:schemeClr val="tx2"/>
                </a:solidFill>
              </a:rPr>
              <a:t>Strict Underwriting Requirements</a:t>
            </a:r>
          </a:p>
          <a:p>
            <a:pPr lvl="2"/>
            <a:r>
              <a:rPr lang="en-US" sz="1800" dirty="0">
                <a:solidFill>
                  <a:schemeClr val="tx2"/>
                </a:solidFill>
              </a:rPr>
              <a:t>Detailed motion</a:t>
            </a:r>
          </a:p>
          <a:p>
            <a:pPr lvl="2"/>
            <a:r>
              <a:rPr lang="en-US" sz="1800" dirty="0">
                <a:solidFill>
                  <a:schemeClr val="tx2"/>
                </a:solidFill>
              </a:rPr>
              <a:t>Proof of notices/service</a:t>
            </a:r>
          </a:p>
          <a:p>
            <a:pPr lvl="2"/>
            <a:r>
              <a:rPr lang="en-US" sz="1800" dirty="0">
                <a:solidFill>
                  <a:schemeClr val="tx2"/>
                </a:solidFill>
              </a:rPr>
              <a:t>Detailed order</a:t>
            </a:r>
          </a:p>
          <a:p>
            <a:pPr lvl="2"/>
            <a:r>
              <a:rPr lang="en-US" sz="1800" dirty="0">
                <a:solidFill>
                  <a:schemeClr val="tx2"/>
                </a:solidFill>
              </a:rPr>
              <a:t>Expiration of 15-day appeal period</a:t>
            </a:r>
          </a:p>
          <a:p>
            <a:pPr lvl="2"/>
            <a:r>
              <a:rPr lang="en-US" sz="1800" dirty="0">
                <a:solidFill>
                  <a:schemeClr val="tx2"/>
                </a:solidFill>
              </a:rPr>
              <a:t>Underwriting approval</a:t>
            </a:r>
          </a:p>
        </p:txBody>
      </p:sp>
    </p:spTree>
    <p:extLst>
      <p:ext uri="{BB962C8B-B14F-4D97-AF65-F5344CB8AC3E}">
        <p14:creationId xmlns:p14="http://schemas.microsoft.com/office/powerpoint/2010/main" val="3422616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429000"/>
            <a:ext cx="7543800" cy="1447800"/>
          </a:xfrm>
        </p:spPr>
        <p:txBody>
          <a:bodyPr>
            <a:normAutofit fontScale="90000"/>
          </a:bodyPr>
          <a:lstStyle/>
          <a:p>
            <a:pPr algn="ctr"/>
            <a:br>
              <a:rPr lang="en-US" dirty="0"/>
            </a:br>
            <a:r>
              <a:rPr lang="en-US" dirty="0"/>
              <a:t>Receivership</a:t>
            </a:r>
            <a:br>
              <a:rPr lang="en-US" dirty="0"/>
            </a:br>
            <a:endParaRPr lang="en-US" dirty="0"/>
          </a:p>
        </p:txBody>
      </p:sp>
      <p:pic>
        <p:nvPicPr>
          <p:cNvPr id="8" name="Picture 7" descr="FATitleCo_Oregon_Horz_Wht.png"/>
          <p:cNvPicPr>
            <a:picLocks noChangeAspect="1"/>
          </p:cNvPicPr>
          <p:nvPr/>
        </p:nvPicPr>
        <p:blipFill>
          <a:blip r:embed="rId3" cstate="print"/>
          <a:stretch>
            <a:fillRect/>
          </a:stretch>
        </p:blipFill>
        <p:spPr>
          <a:xfrm>
            <a:off x="5257800" y="5999835"/>
            <a:ext cx="3886200" cy="858165"/>
          </a:xfrm>
          <a:prstGeom prst="rect">
            <a:avLst/>
          </a:prstGeom>
        </p:spPr>
      </p:pic>
    </p:spTree>
    <p:extLst>
      <p:ext uri="{BB962C8B-B14F-4D97-AF65-F5344CB8AC3E}">
        <p14:creationId xmlns:p14="http://schemas.microsoft.com/office/powerpoint/2010/main" val="480552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Receivership</a:t>
            </a: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u="sng" dirty="0"/>
              <a:t>About:</a:t>
            </a:r>
            <a:endParaRPr lang="en-US" sz="2800" dirty="0"/>
          </a:p>
          <a:p>
            <a:r>
              <a:rPr lang="en-US" sz="2600" dirty="0">
                <a:solidFill>
                  <a:schemeClr val="tx2"/>
                </a:solidFill>
              </a:rPr>
              <a:t>Generally, a state law proceeding </a:t>
            </a:r>
          </a:p>
          <a:p>
            <a:r>
              <a:rPr lang="en-US" sz="2600" dirty="0">
                <a:solidFill>
                  <a:schemeClr val="tx2"/>
                </a:solidFill>
              </a:rPr>
              <a:t>Process by which a court appoints a person to take charge of property during the pendency of an action or upon a judgment or order entered in an action, and manage or dispose of the property as the court may direct</a:t>
            </a:r>
          </a:p>
          <a:p>
            <a:pPr lvl="1"/>
            <a:r>
              <a:rPr lang="en-US" sz="2200" dirty="0">
                <a:solidFill>
                  <a:schemeClr val="tx2"/>
                </a:solidFill>
              </a:rPr>
              <a:t>The goal is generally to enforce the rights of the party that initiated the petition (usually a creditor) and administer the rights of the owner and other creditors</a:t>
            </a:r>
          </a:p>
        </p:txBody>
      </p:sp>
    </p:spTree>
    <p:extLst>
      <p:ext uri="{BB962C8B-B14F-4D97-AF65-F5344CB8AC3E}">
        <p14:creationId xmlns:p14="http://schemas.microsoft.com/office/powerpoint/2010/main" val="7901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a:xfrm>
            <a:off x="457200" y="1444256"/>
            <a:ext cx="8229600" cy="4525963"/>
          </a:xfrm>
        </p:spPr>
        <p:txBody>
          <a:bodyPr>
            <a:normAutofit/>
          </a:bodyPr>
          <a:lstStyle/>
          <a:p>
            <a:pPr marL="0" indent="0">
              <a:buNone/>
            </a:pPr>
            <a:r>
              <a:rPr lang="en-US" sz="2800" u="sng" dirty="0"/>
              <a:t>History</a:t>
            </a:r>
            <a:r>
              <a:rPr lang="en-US" sz="2800" dirty="0"/>
              <a:t>:</a:t>
            </a:r>
          </a:p>
          <a:p>
            <a:r>
              <a:rPr lang="en-US" sz="2600" dirty="0">
                <a:solidFill>
                  <a:schemeClr val="tx2"/>
                </a:solidFill>
              </a:rPr>
              <a:t>In Ancient Greece, if a man owed and could not pay, he and his wife and children were forced into "debt slavery" until the creditor recouped losses through their physical labor </a:t>
            </a:r>
          </a:p>
          <a:p>
            <a:r>
              <a:rPr lang="en-US" sz="2600" dirty="0">
                <a:solidFill>
                  <a:schemeClr val="tx2"/>
                </a:solidFill>
              </a:rPr>
              <a:t>In Medieval England, a bankrupt individual was considered a criminal and, as such, subject to punishment ranging from incarceration in debtors' prison all the way to the most extreme sentence of death</a:t>
            </a:r>
          </a:p>
        </p:txBody>
      </p:sp>
    </p:spTree>
    <p:extLst>
      <p:ext uri="{BB962C8B-B14F-4D97-AF65-F5344CB8AC3E}">
        <p14:creationId xmlns:p14="http://schemas.microsoft.com/office/powerpoint/2010/main" val="24738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Receivership</a:t>
            </a: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u="sng" dirty="0"/>
              <a:t>About:</a:t>
            </a:r>
            <a:endParaRPr lang="en-US" sz="2800" dirty="0"/>
          </a:p>
          <a:p>
            <a:r>
              <a:rPr lang="en-US" sz="2600" dirty="0">
                <a:solidFill>
                  <a:schemeClr val="tx2"/>
                </a:solidFill>
              </a:rPr>
              <a:t>Initiated by filing a petition for appointment of a receiver in an Oregon Circuit Court </a:t>
            </a:r>
          </a:p>
          <a:p>
            <a:r>
              <a:rPr lang="en-US" sz="2600" dirty="0">
                <a:solidFill>
                  <a:schemeClr val="tx2"/>
                </a:solidFill>
              </a:rPr>
              <a:t>Receiver must …</a:t>
            </a:r>
          </a:p>
          <a:p>
            <a:pPr lvl="1"/>
            <a:r>
              <a:rPr lang="en-US" sz="2200" dirty="0">
                <a:solidFill>
                  <a:schemeClr val="tx2"/>
                </a:solidFill>
              </a:rPr>
              <a:t>Provide notice of the receivership by mail and publication</a:t>
            </a:r>
          </a:p>
          <a:p>
            <a:pPr lvl="1"/>
            <a:r>
              <a:rPr lang="en-US" sz="2200" i="1" dirty="0"/>
              <a:t>Record</a:t>
            </a:r>
            <a:r>
              <a:rPr lang="en-US" sz="2200" dirty="0">
                <a:solidFill>
                  <a:schemeClr val="tx2"/>
                </a:solidFill>
              </a:rPr>
              <a:t> a certified copy of the order of appointment in each county where real property is located</a:t>
            </a:r>
          </a:p>
          <a:p>
            <a:r>
              <a:rPr lang="en-US" sz="2600" i="1" dirty="0"/>
              <a:t>Automatic stay </a:t>
            </a:r>
            <a:r>
              <a:rPr lang="en-US" sz="2600" dirty="0">
                <a:solidFill>
                  <a:schemeClr val="tx2"/>
                </a:solidFill>
              </a:rPr>
              <a:t>stops creditors attempts to collect debts against the debtor</a:t>
            </a:r>
          </a:p>
          <a:p>
            <a:pPr lvl="1"/>
            <a:r>
              <a:rPr lang="en-US" sz="2200" dirty="0">
                <a:solidFill>
                  <a:schemeClr val="tx2"/>
                </a:solidFill>
              </a:rPr>
              <a:t>A court order is generally needed to lift the automatic stay</a:t>
            </a:r>
          </a:p>
          <a:p>
            <a:endParaRPr lang="en-US" sz="2600" dirty="0">
              <a:solidFill>
                <a:schemeClr val="tx2"/>
              </a:solidFill>
            </a:endParaRPr>
          </a:p>
        </p:txBody>
      </p:sp>
    </p:spTree>
    <p:extLst>
      <p:ext uri="{BB962C8B-B14F-4D97-AF65-F5344CB8AC3E}">
        <p14:creationId xmlns:p14="http://schemas.microsoft.com/office/powerpoint/2010/main" val="298799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Receivership</a:t>
            </a: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u="sng" dirty="0"/>
              <a:t>Authority to Convey:</a:t>
            </a:r>
            <a:endParaRPr lang="en-US" sz="2800" dirty="0"/>
          </a:p>
          <a:p>
            <a:r>
              <a:rPr lang="en-US" sz="2600" dirty="0">
                <a:solidFill>
                  <a:schemeClr val="tx2"/>
                </a:solidFill>
              </a:rPr>
              <a:t>Receiver – But the receiver needs a </a:t>
            </a:r>
            <a:r>
              <a:rPr lang="en-US" sz="2600" i="1" dirty="0"/>
              <a:t>court order </a:t>
            </a:r>
            <a:r>
              <a:rPr lang="en-US" sz="2600" dirty="0">
                <a:solidFill>
                  <a:schemeClr val="tx2"/>
                </a:solidFill>
              </a:rPr>
              <a:t>for the sale of real property</a:t>
            </a:r>
          </a:p>
          <a:p>
            <a:pPr lvl="1"/>
            <a:r>
              <a:rPr lang="en-US" sz="2200" dirty="0">
                <a:solidFill>
                  <a:schemeClr val="tx2"/>
                </a:solidFill>
              </a:rPr>
              <a:t>Sale may regular (liens not fully paid at closing remain) or “free and clear” of liens</a:t>
            </a:r>
          </a:p>
        </p:txBody>
      </p:sp>
    </p:spTree>
    <p:extLst>
      <p:ext uri="{BB962C8B-B14F-4D97-AF65-F5344CB8AC3E}">
        <p14:creationId xmlns:p14="http://schemas.microsoft.com/office/powerpoint/2010/main" val="3400948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Receivership</a:t>
            </a: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u="sng" dirty="0"/>
              <a:t>Effect on Liens:</a:t>
            </a:r>
            <a:endParaRPr lang="en-US" sz="2800" dirty="0"/>
          </a:p>
          <a:p>
            <a:r>
              <a:rPr lang="en-US" sz="2600" dirty="0">
                <a:solidFill>
                  <a:schemeClr val="tx2"/>
                </a:solidFill>
              </a:rPr>
              <a:t>Regular sale has </a:t>
            </a:r>
            <a:r>
              <a:rPr lang="en-US" sz="2600" i="1" dirty="0"/>
              <a:t>no effect </a:t>
            </a:r>
            <a:r>
              <a:rPr lang="en-US" sz="2600" dirty="0">
                <a:solidFill>
                  <a:schemeClr val="tx2"/>
                </a:solidFill>
              </a:rPr>
              <a:t>on liens</a:t>
            </a:r>
          </a:p>
          <a:p>
            <a:pPr lvl="1"/>
            <a:r>
              <a:rPr lang="en-US" sz="2200" dirty="0">
                <a:solidFill>
                  <a:schemeClr val="tx2"/>
                </a:solidFill>
              </a:rPr>
              <a:t>Liens not fully paid at closing remain</a:t>
            </a:r>
          </a:p>
          <a:p>
            <a:r>
              <a:rPr lang="en-US" sz="2600" dirty="0">
                <a:solidFill>
                  <a:schemeClr val="tx2"/>
                </a:solidFill>
              </a:rPr>
              <a:t>Sale “</a:t>
            </a:r>
            <a:r>
              <a:rPr lang="en-US" sz="2600" i="1" dirty="0">
                <a:solidFill>
                  <a:schemeClr val="tx2"/>
                </a:solidFill>
              </a:rPr>
              <a:t>free and clear</a:t>
            </a:r>
            <a:r>
              <a:rPr lang="en-US" sz="2600" dirty="0">
                <a:solidFill>
                  <a:schemeClr val="tx2"/>
                </a:solidFill>
              </a:rPr>
              <a:t>” of liens </a:t>
            </a:r>
            <a:r>
              <a:rPr lang="en-US" sz="2600" i="1" dirty="0"/>
              <a:t>terminates liens</a:t>
            </a:r>
          </a:p>
          <a:p>
            <a:pPr lvl="1"/>
            <a:r>
              <a:rPr lang="en-US" sz="2200" dirty="0">
                <a:solidFill>
                  <a:schemeClr val="tx2"/>
                </a:solidFill>
              </a:rPr>
              <a:t>Record the order of sale at closing to clear liens from the record</a:t>
            </a:r>
          </a:p>
        </p:txBody>
      </p:sp>
    </p:spTree>
    <p:extLst>
      <p:ext uri="{BB962C8B-B14F-4D97-AF65-F5344CB8AC3E}">
        <p14:creationId xmlns:p14="http://schemas.microsoft.com/office/powerpoint/2010/main" val="1099184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429000"/>
            <a:ext cx="7543800" cy="1447800"/>
          </a:xfrm>
        </p:spPr>
        <p:txBody>
          <a:bodyPr>
            <a:normAutofit fontScale="90000"/>
          </a:bodyPr>
          <a:lstStyle/>
          <a:p>
            <a:pPr algn="ctr"/>
            <a:br>
              <a:rPr lang="en-US" dirty="0"/>
            </a:br>
            <a:r>
              <a:rPr lang="en-US" dirty="0"/>
              <a:t>Questions?</a:t>
            </a:r>
            <a:br>
              <a:rPr lang="en-US" dirty="0"/>
            </a:br>
            <a:endParaRPr lang="en-US" dirty="0"/>
          </a:p>
        </p:txBody>
      </p:sp>
      <p:pic>
        <p:nvPicPr>
          <p:cNvPr id="8" name="Picture 7" descr="FATitleCo_Oregon_Horz_Wht.png"/>
          <p:cNvPicPr>
            <a:picLocks noChangeAspect="1"/>
          </p:cNvPicPr>
          <p:nvPr/>
        </p:nvPicPr>
        <p:blipFill>
          <a:blip r:embed="rId3" cstate="print"/>
          <a:stretch>
            <a:fillRect/>
          </a:stretch>
        </p:blipFill>
        <p:spPr>
          <a:xfrm>
            <a:off x="5257800" y="5999835"/>
            <a:ext cx="3886200" cy="858165"/>
          </a:xfrm>
          <a:prstGeom prst="rect">
            <a:avLst/>
          </a:prstGeom>
        </p:spPr>
      </p:pic>
    </p:spTree>
    <p:extLst>
      <p:ext uri="{BB962C8B-B14F-4D97-AF65-F5344CB8AC3E}">
        <p14:creationId xmlns:p14="http://schemas.microsoft.com/office/powerpoint/2010/main" val="3044750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u="sng" dirty="0"/>
              <a:t>History</a:t>
            </a:r>
            <a:r>
              <a:rPr lang="en-US" sz="2800" dirty="0"/>
              <a:t>:</a:t>
            </a:r>
          </a:p>
          <a:p>
            <a:r>
              <a:rPr lang="en-US" sz="2600" dirty="0">
                <a:solidFill>
                  <a:schemeClr val="tx2"/>
                </a:solidFill>
              </a:rPr>
              <a:t>England passed the first official laws concerning bankruptcy in 1542 under Henry VIII</a:t>
            </a:r>
          </a:p>
          <a:p>
            <a:r>
              <a:rPr lang="en-US" sz="2600" dirty="0">
                <a:solidFill>
                  <a:schemeClr val="tx2"/>
                </a:solidFill>
              </a:rPr>
              <a:t>U.S. Constitution (ratified in 1788) allowed Congress to enact laws regarding bankruptcy … but wide-ranging bankruptcy laws were not enacted until the Bankruptcy Act of 1898</a:t>
            </a:r>
          </a:p>
        </p:txBody>
      </p:sp>
    </p:spTree>
    <p:extLst>
      <p:ext uri="{BB962C8B-B14F-4D97-AF65-F5344CB8AC3E}">
        <p14:creationId xmlns:p14="http://schemas.microsoft.com/office/powerpoint/2010/main" val="1863746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u="sng" dirty="0"/>
              <a:t>Purpose</a:t>
            </a:r>
            <a:r>
              <a:rPr lang="en-US" sz="2800" dirty="0"/>
              <a:t>:</a:t>
            </a:r>
          </a:p>
          <a:p>
            <a:r>
              <a:rPr lang="en-US" sz="2600" dirty="0">
                <a:solidFill>
                  <a:schemeClr val="tx2"/>
                </a:solidFill>
              </a:rPr>
              <a:t>U.S. bankruptcy law has two central aims</a:t>
            </a:r>
          </a:p>
          <a:p>
            <a:pPr marL="914400" lvl="1" indent="-457200">
              <a:buFont typeface="+mj-lt"/>
              <a:buAutoNum type="arabicParenR"/>
            </a:pPr>
            <a:r>
              <a:rPr lang="en-US" sz="2400" dirty="0">
                <a:solidFill>
                  <a:schemeClr val="tx2"/>
                </a:solidFill>
              </a:rPr>
              <a:t>Relieve debtors of certain financial obligations they are unable to pay by providing them with a “fresh start”</a:t>
            </a:r>
          </a:p>
          <a:p>
            <a:pPr marL="914400" lvl="1" indent="-457200">
              <a:buFont typeface="+mj-lt"/>
              <a:buAutoNum type="arabicParenR"/>
            </a:pPr>
            <a:r>
              <a:rPr lang="en-US" sz="2400" dirty="0">
                <a:solidFill>
                  <a:schemeClr val="tx2"/>
                </a:solidFill>
              </a:rPr>
              <a:t>Attempt to preserve the countervailing interests of creditors and other stakeholders by maximizing total creditor return on debts in an orderly and efficient fashion</a:t>
            </a:r>
          </a:p>
        </p:txBody>
      </p:sp>
    </p:spTree>
    <p:extLst>
      <p:ext uri="{BB962C8B-B14F-4D97-AF65-F5344CB8AC3E}">
        <p14:creationId xmlns:p14="http://schemas.microsoft.com/office/powerpoint/2010/main" val="263049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a:xfrm>
            <a:off x="457200" y="1447800"/>
            <a:ext cx="8229600" cy="4525963"/>
          </a:xfrm>
        </p:spPr>
        <p:txBody>
          <a:bodyPr>
            <a:normAutofit lnSpcReduction="10000"/>
          </a:bodyPr>
          <a:lstStyle/>
          <a:p>
            <a:pPr marL="0" indent="0">
              <a:buNone/>
            </a:pPr>
            <a:r>
              <a:rPr lang="en-US" sz="2800" u="sng" dirty="0"/>
              <a:t>About</a:t>
            </a:r>
            <a:r>
              <a:rPr lang="en-US" sz="2800" dirty="0"/>
              <a:t>:</a:t>
            </a:r>
          </a:p>
          <a:p>
            <a:r>
              <a:rPr lang="en-US" sz="2600" dirty="0">
                <a:solidFill>
                  <a:schemeClr val="tx2"/>
                </a:solidFill>
              </a:rPr>
              <a:t>Bankruptcy is federal </a:t>
            </a:r>
          </a:p>
          <a:p>
            <a:pPr lvl="1"/>
            <a:r>
              <a:rPr lang="en-US" sz="2400" dirty="0">
                <a:solidFill>
                  <a:schemeClr val="tx2"/>
                </a:solidFill>
              </a:rPr>
              <a:t>A bankruptcy court in Texas has jurisdiction over property in Oregon, for example</a:t>
            </a:r>
            <a:endParaRPr lang="en-US" dirty="0">
              <a:solidFill>
                <a:schemeClr val="tx2"/>
              </a:solidFill>
            </a:endParaRPr>
          </a:p>
          <a:p>
            <a:r>
              <a:rPr lang="en-US" sz="2600" dirty="0">
                <a:solidFill>
                  <a:schemeClr val="tx2"/>
                </a:solidFill>
              </a:rPr>
              <a:t>Initiated by filing a petition for bankruptcy in federal district court - bankruptcy division</a:t>
            </a:r>
          </a:p>
          <a:p>
            <a:pPr lvl="1"/>
            <a:r>
              <a:rPr lang="en-US" sz="2200" dirty="0">
                <a:solidFill>
                  <a:schemeClr val="tx2"/>
                </a:solidFill>
              </a:rPr>
              <a:t>Can be initiated by a debtor or a creditor </a:t>
            </a:r>
          </a:p>
          <a:p>
            <a:r>
              <a:rPr lang="en-US" sz="2600" dirty="0">
                <a:solidFill>
                  <a:schemeClr val="tx2"/>
                </a:solidFill>
              </a:rPr>
              <a:t>Automatic stay stops creditors attempts to collect debts against the debtor</a:t>
            </a:r>
          </a:p>
          <a:p>
            <a:pPr lvl="1"/>
            <a:r>
              <a:rPr lang="en-US" sz="2200" dirty="0">
                <a:solidFill>
                  <a:schemeClr val="tx2"/>
                </a:solidFill>
              </a:rPr>
              <a:t>A bankruptcy court order is generally needed to lift the automatic stay</a:t>
            </a:r>
          </a:p>
          <a:p>
            <a:endParaRPr lang="en-US" sz="2600" dirty="0">
              <a:solidFill>
                <a:schemeClr val="tx2"/>
              </a:solidFill>
            </a:endParaRPr>
          </a:p>
        </p:txBody>
      </p:sp>
    </p:spTree>
    <p:extLst>
      <p:ext uri="{BB962C8B-B14F-4D97-AF65-F5344CB8AC3E}">
        <p14:creationId xmlns:p14="http://schemas.microsoft.com/office/powerpoint/2010/main" val="317739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a:xfrm>
            <a:off x="457200" y="1447800"/>
            <a:ext cx="8229600" cy="4525963"/>
          </a:xfrm>
        </p:spPr>
        <p:txBody>
          <a:bodyPr>
            <a:normAutofit lnSpcReduction="10000"/>
          </a:bodyPr>
          <a:lstStyle/>
          <a:p>
            <a:pPr marL="0" indent="0">
              <a:buNone/>
            </a:pPr>
            <a:r>
              <a:rPr lang="en-US" sz="2800" u="sng" dirty="0"/>
              <a:t>About</a:t>
            </a:r>
            <a:r>
              <a:rPr lang="en-US" sz="2800" dirty="0"/>
              <a:t>:</a:t>
            </a:r>
          </a:p>
          <a:p>
            <a:r>
              <a:rPr lang="en-US" sz="2600" dirty="0">
                <a:solidFill>
                  <a:schemeClr val="tx2"/>
                </a:solidFill>
              </a:rPr>
              <a:t>Bankruptcy estate include </a:t>
            </a:r>
            <a:r>
              <a:rPr lang="en-US" sz="2600" u="sng" dirty="0">
                <a:solidFill>
                  <a:schemeClr val="tx2"/>
                </a:solidFill>
              </a:rPr>
              <a:t>all</a:t>
            </a:r>
            <a:r>
              <a:rPr lang="en-US" sz="2600" dirty="0">
                <a:solidFill>
                  <a:schemeClr val="tx2"/>
                </a:solidFill>
              </a:rPr>
              <a:t> property owned by the debtor </a:t>
            </a:r>
            <a:r>
              <a:rPr lang="en-US" sz="2600" i="1" dirty="0">
                <a:solidFill>
                  <a:schemeClr val="tx2"/>
                </a:solidFill>
              </a:rPr>
              <a:t>wherever located </a:t>
            </a:r>
            <a:r>
              <a:rPr lang="en-US" sz="2600" dirty="0">
                <a:solidFill>
                  <a:schemeClr val="tx2"/>
                </a:solidFill>
              </a:rPr>
              <a:t>on the commencement of the case</a:t>
            </a:r>
          </a:p>
          <a:p>
            <a:pPr lvl="1"/>
            <a:r>
              <a:rPr lang="en-US" sz="2200" i="1" dirty="0">
                <a:solidFill>
                  <a:schemeClr val="tx2"/>
                </a:solidFill>
              </a:rPr>
              <a:t>However</a:t>
            </a:r>
            <a:r>
              <a:rPr lang="en-US" sz="2200" dirty="0">
                <a:solidFill>
                  <a:schemeClr val="tx2"/>
                </a:solidFill>
              </a:rPr>
              <a:t>, some of debtor’s property may subsequently become </a:t>
            </a:r>
            <a:r>
              <a:rPr lang="en-US" sz="2200" i="1" dirty="0"/>
              <a:t>exempt</a:t>
            </a:r>
            <a:r>
              <a:rPr lang="en-US" sz="2200" dirty="0">
                <a:solidFill>
                  <a:schemeClr val="tx2"/>
                </a:solidFill>
              </a:rPr>
              <a:t> or </a:t>
            </a:r>
            <a:r>
              <a:rPr lang="en-US" sz="2200" i="1" dirty="0"/>
              <a:t>abandoned</a:t>
            </a:r>
            <a:r>
              <a:rPr lang="en-US" sz="2200" dirty="0">
                <a:solidFill>
                  <a:schemeClr val="tx2"/>
                </a:solidFill>
              </a:rPr>
              <a:t> by the bankruptcy trustee, which removes it from the bankruptcy estate</a:t>
            </a:r>
          </a:p>
          <a:p>
            <a:pPr lvl="1"/>
            <a:r>
              <a:rPr lang="en-US" sz="2200" dirty="0">
                <a:solidFill>
                  <a:schemeClr val="tx2"/>
                </a:solidFill>
              </a:rPr>
              <a:t>All estate property must be listed on debtor’s </a:t>
            </a:r>
            <a:r>
              <a:rPr lang="en-US" sz="2200" i="1" dirty="0"/>
              <a:t>schedules</a:t>
            </a:r>
            <a:r>
              <a:rPr lang="en-US" sz="2200" dirty="0">
                <a:solidFill>
                  <a:schemeClr val="tx2"/>
                </a:solidFill>
              </a:rPr>
              <a:t> </a:t>
            </a:r>
          </a:p>
          <a:p>
            <a:r>
              <a:rPr lang="en-US" sz="2600" i="1" dirty="0"/>
              <a:t>Exempt property </a:t>
            </a:r>
            <a:r>
              <a:rPr lang="en-US" sz="2600" dirty="0">
                <a:solidFill>
                  <a:schemeClr val="tx2"/>
                </a:solidFill>
              </a:rPr>
              <a:t>is often the debtor’s principal residence if the equity is less than homestead exemption</a:t>
            </a:r>
          </a:p>
          <a:p>
            <a:pPr lvl="1"/>
            <a:r>
              <a:rPr lang="en-US" sz="2200" dirty="0">
                <a:solidFill>
                  <a:schemeClr val="tx2"/>
                </a:solidFill>
              </a:rPr>
              <a:t>Must review the bankruptcy filings</a:t>
            </a:r>
          </a:p>
        </p:txBody>
      </p:sp>
    </p:spTree>
    <p:extLst>
      <p:ext uri="{BB962C8B-B14F-4D97-AF65-F5344CB8AC3E}">
        <p14:creationId xmlns:p14="http://schemas.microsoft.com/office/powerpoint/2010/main" val="412375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u="sng" dirty="0"/>
              <a:t>About</a:t>
            </a:r>
            <a:r>
              <a:rPr lang="en-US" sz="2800" dirty="0"/>
              <a:t>:</a:t>
            </a:r>
          </a:p>
          <a:p>
            <a:r>
              <a:rPr lang="en-US" sz="2600" i="1" dirty="0"/>
              <a:t>Abandoned property </a:t>
            </a:r>
            <a:r>
              <a:rPr lang="en-US" sz="2600" dirty="0">
                <a:solidFill>
                  <a:schemeClr val="tx2"/>
                </a:solidFill>
              </a:rPr>
              <a:t>is generally property with no equity or still owned by debtor after bankruptcy case closed</a:t>
            </a:r>
          </a:p>
          <a:p>
            <a:pPr lvl="1"/>
            <a:r>
              <a:rPr lang="en-US" sz="2200" dirty="0">
                <a:solidFill>
                  <a:schemeClr val="tx2"/>
                </a:solidFill>
              </a:rPr>
              <a:t>Must review the bankruptcy filings</a:t>
            </a:r>
          </a:p>
          <a:p>
            <a:r>
              <a:rPr lang="en-US" sz="2600" dirty="0">
                <a:solidFill>
                  <a:schemeClr val="tx2"/>
                </a:solidFill>
              </a:rPr>
              <a:t>Process generally results in some or all of the debtor’s debts being </a:t>
            </a:r>
            <a:r>
              <a:rPr lang="en-US" sz="2600" i="1" u="sng" dirty="0"/>
              <a:t>discharged</a:t>
            </a:r>
          </a:p>
          <a:p>
            <a:pPr lvl="1"/>
            <a:r>
              <a:rPr lang="en-US" sz="2200" dirty="0">
                <a:solidFill>
                  <a:schemeClr val="tx2"/>
                </a:solidFill>
              </a:rPr>
              <a:t>Discharge means the creditor cannot go after the debtor personally – it has </a:t>
            </a:r>
            <a:r>
              <a:rPr lang="en-US" sz="2200" i="1" u="sng" dirty="0"/>
              <a:t>no effect on any lien</a:t>
            </a:r>
            <a:r>
              <a:rPr lang="en-US" sz="2200" i="1" dirty="0"/>
              <a:t> </a:t>
            </a:r>
            <a:r>
              <a:rPr lang="en-US" sz="2200" dirty="0">
                <a:solidFill>
                  <a:schemeClr val="tx2"/>
                </a:solidFill>
              </a:rPr>
              <a:t>securing the debt</a:t>
            </a:r>
          </a:p>
          <a:p>
            <a:pPr lvl="1"/>
            <a:r>
              <a:rPr lang="en-US" sz="2200" dirty="0">
                <a:solidFill>
                  <a:schemeClr val="tx2"/>
                </a:solidFill>
              </a:rPr>
              <a:t>Liens must be </a:t>
            </a:r>
            <a:r>
              <a:rPr lang="en-US" sz="2200" i="1" u="sng" dirty="0"/>
              <a:t>avoided</a:t>
            </a:r>
            <a:r>
              <a:rPr lang="en-US" sz="2200" dirty="0">
                <a:solidFill>
                  <a:schemeClr val="tx2"/>
                </a:solidFill>
              </a:rPr>
              <a:t> in bankruptcy court to terminate</a:t>
            </a:r>
          </a:p>
          <a:p>
            <a:endParaRPr lang="en-US" sz="2600" dirty="0">
              <a:solidFill>
                <a:schemeClr val="tx2"/>
              </a:solidFill>
            </a:endParaRPr>
          </a:p>
        </p:txBody>
      </p:sp>
    </p:spTree>
    <p:extLst>
      <p:ext uri="{BB962C8B-B14F-4D97-AF65-F5344CB8AC3E}">
        <p14:creationId xmlns:p14="http://schemas.microsoft.com/office/powerpoint/2010/main" val="2482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Bankruptcy</a:t>
            </a:r>
          </a:p>
        </p:txBody>
      </p:sp>
      <p:sp>
        <p:nvSpPr>
          <p:cNvPr id="3" name="Content Placeholder 2"/>
          <p:cNvSpPr>
            <a:spLocks noGrp="1"/>
          </p:cNvSpPr>
          <p:nvPr>
            <p:ph idx="1"/>
          </p:nvPr>
        </p:nvSpPr>
        <p:spPr>
          <a:xfrm>
            <a:off x="457200" y="1447800"/>
            <a:ext cx="8229600" cy="4525963"/>
          </a:xfrm>
        </p:spPr>
        <p:txBody>
          <a:bodyPr>
            <a:normAutofit/>
          </a:bodyPr>
          <a:lstStyle/>
          <a:p>
            <a:pPr marL="0" indent="0">
              <a:buNone/>
            </a:pPr>
            <a:r>
              <a:rPr lang="en-US" sz="2800" u="sng" dirty="0"/>
              <a:t>About</a:t>
            </a:r>
            <a:r>
              <a:rPr lang="en-US" sz="2800" dirty="0"/>
              <a:t>:</a:t>
            </a:r>
          </a:p>
          <a:p>
            <a:r>
              <a:rPr lang="en-US" sz="2600" dirty="0">
                <a:solidFill>
                  <a:schemeClr val="tx2"/>
                </a:solidFill>
              </a:rPr>
              <a:t>Non-Dischargeable Debts:</a:t>
            </a:r>
          </a:p>
          <a:p>
            <a:pPr lvl="1"/>
            <a:r>
              <a:rPr lang="en-US" sz="1800" dirty="0">
                <a:solidFill>
                  <a:schemeClr val="tx2"/>
                </a:solidFill>
              </a:rPr>
              <a:t>Any debt not scheduled in the bankruptcy petition</a:t>
            </a:r>
          </a:p>
          <a:p>
            <a:pPr lvl="1"/>
            <a:r>
              <a:rPr lang="en-US" sz="1800" dirty="0">
                <a:solidFill>
                  <a:schemeClr val="tx2"/>
                </a:solidFill>
              </a:rPr>
              <a:t>Alimony and child support</a:t>
            </a:r>
          </a:p>
          <a:p>
            <a:pPr lvl="1"/>
            <a:r>
              <a:rPr lang="en-US" sz="1800" dirty="0">
                <a:solidFill>
                  <a:schemeClr val="tx2"/>
                </a:solidFill>
              </a:rPr>
              <a:t>Student loans</a:t>
            </a:r>
          </a:p>
          <a:p>
            <a:pPr lvl="1"/>
            <a:r>
              <a:rPr lang="en-US" sz="1800" dirty="0">
                <a:solidFill>
                  <a:schemeClr val="tx2"/>
                </a:solidFill>
              </a:rPr>
              <a:t>Delinquent tax debts</a:t>
            </a:r>
          </a:p>
          <a:p>
            <a:pPr lvl="1"/>
            <a:r>
              <a:rPr lang="en-US" sz="1800" dirty="0">
                <a:solidFill>
                  <a:schemeClr val="tx2"/>
                </a:solidFill>
              </a:rPr>
              <a:t>Association fees such as HOA, condo, or cooperative housing bills</a:t>
            </a:r>
          </a:p>
          <a:p>
            <a:pPr lvl="1"/>
            <a:r>
              <a:rPr lang="en-US" sz="1800" dirty="0">
                <a:solidFill>
                  <a:schemeClr val="tx2"/>
                </a:solidFill>
              </a:rPr>
              <a:t>Fines and penalties owed to the Government</a:t>
            </a:r>
          </a:p>
          <a:p>
            <a:pPr lvl="1"/>
            <a:r>
              <a:rPr lang="en-US" sz="1800" dirty="0">
                <a:solidFill>
                  <a:schemeClr val="tx2"/>
                </a:solidFill>
              </a:rPr>
              <a:t>Loans against retirement accounts</a:t>
            </a:r>
          </a:p>
          <a:p>
            <a:pPr lvl="1"/>
            <a:r>
              <a:rPr lang="en-US" sz="1800">
                <a:solidFill>
                  <a:schemeClr val="tx2"/>
                </a:solidFill>
              </a:rPr>
              <a:t>Restitution from criminal acts</a:t>
            </a:r>
            <a:endParaRPr lang="en-US" sz="1800" dirty="0">
              <a:solidFill>
                <a:schemeClr val="tx2"/>
              </a:solidFill>
            </a:endParaRPr>
          </a:p>
          <a:p>
            <a:endParaRPr lang="en-US" sz="2600" dirty="0">
              <a:solidFill>
                <a:schemeClr val="tx2"/>
              </a:solidFill>
            </a:endParaRPr>
          </a:p>
        </p:txBody>
      </p:sp>
    </p:spTree>
    <p:extLst>
      <p:ext uri="{BB962C8B-B14F-4D97-AF65-F5344CB8AC3E}">
        <p14:creationId xmlns:p14="http://schemas.microsoft.com/office/powerpoint/2010/main" val="234492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4cc65fd6-9c76-4871-a542-eb12a5a7800c}" enabled="0" method="" siteId="{4cc65fd6-9c76-4871-a542-eb12a5a7800c}" removed="1"/>
</clbl:labelList>
</file>

<file path=docProps/app.xml><?xml version="1.0" encoding="utf-8"?>
<Properties xmlns="http://schemas.openxmlformats.org/officeDocument/2006/extended-properties" xmlns:vt="http://schemas.openxmlformats.org/officeDocument/2006/docPropsVTypes">
  <TotalTime>0</TotalTime>
  <Words>1666</Words>
  <Application>Microsoft Office PowerPoint</Application>
  <PresentationFormat>On-screen Show (4:3)</PresentationFormat>
  <Paragraphs>195</Paragraphs>
  <Slides>33</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Wingdings</vt:lpstr>
      <vt:lpstr>Wingdings 3</vt:lpstr>
      <vt:lpstr>Office Theme</vt:lpstr>
      <vt:lpstr> Bankruptcy and Receivership </vt:lpstr>
      <vt:lpstr> Bankruptcy </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Bankruptcy</vt:lpstr>
      <vt:lpstr> Receivership </vt:lpstr>
      <vt:lpstr>Receivership</vt:lpstr>
      <vt:lpstr>Receivership</vt:lpstr>
      <vt:lpstr>Receivership</vt:lpstr>
      <vt:lpstr>Receivership</vt:lpstr>
      <vt:lpstr> Questions? </vt:lpstr>
    </vt:vector>
  </TitlesOfParts>
  <Company>The First American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Plan</dc:title>
  <dc:creator>sshultz</dc:creator>
  <cp:lastModifiedBy>Oregon Land Title</cp:lastModifiedBy>
  <cp:revision>754</cp:revision>
  <cp:lastPrinted>2017-01-25T16:44:03Z</cp:lastPrinted>
  <dcterms:created xsi:type="dcterms:W3CDTF">2010-09-10T22:52:33Z</dcterms:created>
  <dcterms:modified xsi:type="dcterms:W3CDTF">2023-10-27T18:55:15Z</dcterms:modified>
</cp:coreProperties>
</file>