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56" r:id="rId2"/>
    <p:sldId id="284" r:id="rId3"/>
    <p:sldId id="274" r:id="rId4"/>
    <p:sldId id="295" r:id="rId5"/>
    <p:sldId id="327" r:id="rId6"/>
    <p:sldId id="297" r:id="rId7"/>
    <p:sldId id="298" r:id="rId8"/>
    <p:sldId id="300" r:id="rId9"/>
    <p:sldId id="299" r:id="rId10"/>
    <p:sldId id="302" r:id="rId11"/>
    <p:sldId id="303" r:id="rId12"/>
    <p:sldId id="304" r:id="rId13"/>
    <p:sldId id="305" r:id="rId14"/>
    <p:sldId id="306" r:id="rId15"/>
    <p:sldId id="315" r:id="rId16"/>
    <p:sldId id="308" r:id="rId17"/>
    <p:sldId id="309" r:id="rId18"/>
    <p:sldId id="307" r:id="rId19"/>
    <p:sldId id="311" r:id="rId20"/>
    <p:sldId id="312" r:id="rId21"/>
    <p:sldId id="313" r:id="rId22"/>
    <p:sldId id="314" r:id="rId23"/>
    <p:sldId id="316" r:id="rId24"/>
    <p:sldId id="317" r:id="rId25"/>
    <p:sldId id="318" r:id="rId26"/>
    <p:sldId id="324" r:id="rId27"/>
    <p:sldId id="319" r:id="rId28"/>
    <p:sldId id="320" r:id="rId29"/>
    <p:sldId id="321" r:id="rId30"/>
    <p:sldId id="322" r:id="rId31"/>
    <p:sldId id="325" r:id="rId32"/>
    <p:sldId id="344" r:id="rId33"/>
    <p:sldId id="345" r:id="rId34"/>
    <p:sldId id="346" r:id="rId35"/>
    <p:sldId id="347" r:id="rId36"/>
    <p:sldId id="348" r:id="rId37"/>
    <p:sldId id="285" r:id="rId38"/>
    <p:sldId id="277" r:id="rId39"/>
    <p:sldId id="350" r:id="rId40"/>
    <p:sldId id="351" r:id="rId41"/>
    <p:sldId id="352" r:id="rId42"/>
    <p:sldId id="353" r:id="rId43"/>
    <p:sldId id="354" r:id="rId44"/>
    <p:sldId id="355" r:id="rId45"/>
    <p:sldId id="356" r:id="rId46"/>
    <p:sldId id="331" r:id="rId47"/>
    <p:sldId id="332" r:id="rId48"/>
    <p:sldId id="278" r:id="rId49"/>
    <p:sldId id="329" r:id="rId50"/>
    <p:sldId id="330" r:id="rId51"/>
    <p:sldId id="357" r:id="rId52"/>
    <p:sldId id="334" r:id="rId53"/>
    <p:sldId id="335" r:id="rId54"/>
    <p:sldId id="337" r:id="rId55"/>
    <p:sldId id="338" r:id="rId56"/>
    <p:sldId id="341" r:id="rId57"/>
    <p:sldId id="339" r:id="rId58"/>
    <p:sldId id="342" r:id="rId59"/>
    <p:sldId id="340" r:id="rId60"/>
    <p:sldId id="358" r:id="rId61"/>
    <p:sldId id="360" r:id="rId62"/>
    <p:sldId id="359" r:id="rId63"/>
    <p:sldId id="326" r:id="rId64"/>
    <p:sldId id="361" r:id="rId65"/>
    <p:sldId id="258" r:id="rId66"/>
    <p:sldId id="343" r:id="rId6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3E"/>
    <a:srgbClr val="0C22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18" autoAdjust="0"/>
    <p:restoredTop sz="83536" autoAdjust="0"/>
  </p:normalViewPr>
  <p:slideViewPr>
    <p:cSldViewPr>
      <p:cViewPr varScale="1">
        <p:scale>
          <a:sx n="52" d="100"/>
          <a:sy n="52" d="100"/>
        </p:scale>
        <p:origin x="1244" y="6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47" tIns="48324" rIns="96647" bIns="48324" rtlCol="0"/>
          <a:lstStyle>
            <a:lvl1pPr algn="l">
              <a:defRPr sz="1300"/>
            </a:lvl1pPr>
          </a:lstStyle>
          <a:p>
            <a:endParaRPr lang="en-US"/>
          </a:p>
        </p:txBody>
      </p:sp>
      <p:sp>
        <p:nvSpPr>
          <p:cNvPr id="3" name="Date Placeholder 2"/>
          <p:cNvSpPr>
            <a:spLocks noGrp="1"/>
          </p:cNvSpPr>
          <p:nvPr>
            <p:ph type="dt" sz="quarter" idx="1"/>
          </p:nvPr>
        </p:nvSpPr>
        <p:spPr>
          <a:xfrm>
            <a:off x="4143587" y="1"/>
            <a:ext cx="3169920" cy="481727"/>
          </a:xfrm>
          <a:prstGeom prst="rect">
            <a:avLst/>
          </a:prstGeom>
        </p:spPr>
        <p:txBody>
          <a:bodyPr vert="horz" lIns="96647" tIns="48324" rIns="96647" bIns="48324" rtlCol="0"/>
          <a:lstStyle>
            <a:lvl1pPr algn="r">
              <a:defRPr sz="1300"/>
            </a:lvl1pPr>
          </a:lstStyle>
          <a:p>
            <a:fld id="{8BD8473D-F5C7-4610-8E67-C2A476BD650D}" type="datetimeFigureOut">
              <a:rPr lang="en-US" smtClean="0"/>
              <a:t>11/15/2023</a:t>
            </a:fld>
            <a:endParaRPr lang="en-US"/>
          </a:p>
        </p:txBody>
      </p:sp>
      <p:sp>
        <p:nvSpPr>
          <p:cNvPr id="4" name="Footer Placeholder 3"/>
          <p:cNvSpPr>
            <a:spLocks noGrp="1"/>
          </p:cNvSpPr>
          <p:nvPr>
            <p:ph type="ftr" sz="quarter" idx="2"/>
          </p:nvPr>
        </p:nvSpPr>
        <p:spPr>
          <a:xfrm>
            <a:off x="0" y="9119475"/>
            <a:ext cx="3169920" cy="481726"/>
          </a:xfrm>
          <a:prstGeom prst="rect">
            <a:avLst/>
          </a:prstGeom>
        </p:spPr>
        <p:txBody>
          <a:bodyPr vert="horz" lIns="96647" tIns="48324" rIns="96647" bIns="48324"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47" tIns="48324" rIns="96647" bIns="48324" rtlCol="0" anchor="b"/>
          <a:lstStyle>
            <a:lvl1pPr algn="r">
              <a:defRPr sz="1300"/>
            </a:lvl1pPr>
          </a:lstStyle>
          <a:p>
            <a:fld id="{0E606691-7698-4282-B28C-35D00361778D}" type="slidenum">
              <a:rPr lang="en-US" smtClean="0"/>
              <a:t>‹#›</a:t>
            </a:fld>
            <a:endParaRPr lang="en-US"/>
          </a:p>
        </p:txBody>
      </p:sp>
    </p:spTree>
    <p:extLst>
      <p:ext uri="{BB962C8B-B14F-4D97-AF65-F5344CB8AC3E}">
        <p14:creationId xmlns:p14="http://schemas.microsoft.com/office/powerpoint/2010/main" val="1815104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81013"/>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4143375" y="1"/>
            <a:ext cx="3170238" cy="481013"/>
          </a:xfrm>
          <a:prstGeom prst="rect">
            <a:avLst/>
          </a:prstGeom>
        </p:spPr>
        <p:txBody>
          <a:bodyPr vert="horz" lIns="91427" tIns="45714" rIns="91427" bIns="45714" rtlCol="0"/>
          <a:lstStyle>
            <a:lvl1pPr algn="r">
              <a:defRPr sz="1200"/>
            </a:lvl1pPr>
          </a:lstStyle>
          <a:p>
            <a:fld id="{436BB74A-1B04-4330-BF27-F5ABAC165C82}" type="datetimeFigureOut">
              <a:rPr lang="en-US" smtClean="0"/>
              <a:t>11/15/2023</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731839" y="4621213"/>
            <a:ext cx="5851525" cy="3779837"/>
          </a:xfrm>
          <a:prstGeom prst="rect">
            <a:avLst/>
          </a:prstGeom>
        </p:spPr>
        <p:txBody>
          <a:bodyPr vert="horz" lIns="91427" tIns="45714" rIns="91427" bIns="457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27" tIns="45714" rIns="91427" bIns="45714" rtlCol="0" anchor="b"/>
          <a:lstStyle>
            <a:lvl1pPr algn="r">
              <a:defRPr sz="1200"/>
            </a:lvl1pPr>
          </a:lstStyle>
          <a:p>
            <a:fld id="{61D03E3C-003E-4858-96BE-736937340EFD}" type="slidenum">
              <a:rPr lang="en-US" smtClean="0"/>
              <a:t>‹#›</a:t>
            </a:fld>
            <a:endParaRPr lang="en-US"/>
          </a:p>
        </p:txBody>
      </p:sp>
    </p:spTree>
    <p:extLst>
      <p:ext uri="{BB962C8B-B14F-4D97-AF65-F5344CB8AC3E}">
        <p14:creationId xmlns:p14="http://schemas.microsoft.com/office/powerpoint/2010/main" val="1953763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https://olis.oregonlegislature.gov/liz/2023R1/Measures/Overview/HB2029</a:t>
            </a:r>
          </a:p>
        </p:txBody>
      </p:sp>
      <p:sp>
        <p:nvSpPr>
          <p:cNvPr id="4" name="Slide Number Placeholder 3"/>
          <p:cNvSpPr>
            <a:spLocks noGrp="1"/>
          </p:cNvSpPr>
          <p:nvPr>
            <p:ph type="sldNum" sz="quarter" idx="5"/>
          </p:nvPr>
        </p:nvSpPr>
        <p:spPr/>
        <p:txBody>
          <a:bodyPr/>
          <a:lstStyle/>
          <a:p>
            <a:fld id="{61D03E3C-003E-4858-96BE-736937340EFD}" type="slidenum">
              <a:rPr lang="en-US" smtClean="0"/>
              <a:t>46</a:t>
            </a:fld>
            <a:endParaRPr lang="en-US"/>
          </a:p>
        </p:txBody>
      </p:sp>
    </p:spTree>
    <p:extLst>
      <p:ext uri="{BB962C8B-B14F-4D97-AF65-F5344CB8AC3E}">
        <p14:creationId xmlns:p14="http://schemas.microsoft.com/office/powerpoint/2010/main" val="1865746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https://olis.oregonlegislature.gov/liz/2023R1/Measures/Overview/SB308</a:t>
            </a:r>
          </a:p>
        </p:txBody>
      </p:sp>
      <p:sp>
        <p:nvSpPr>
          <p:cNvPr id="4" name="Slide Number Placeholder 3"/>
          <p:cNvSpPr>
            <a:spLocks noGrp="1"/>
          </p:cNvSpPr>
          <p:nvPr>
            <p:ph type="sldNum" sz="quarter" idx="5"/>
          </p:nvPr>
        </p:nvSpPr>
        <p:spPr/>
        <p:txBody>
          <a:bodyPr/>
          <a:lstStyle/>
          <a:p>
            <a:fld id="{61D03E3C-003E-4858-96BE-736937340EFD}" type="slidenum">
              <a:rPr lang="en-US" smtClean="0"/>
              <a:t>55</a:t>
            </a:fld>
            <a:endParaRPr lang="en-US"/>
          </a:p>
        </p:txBody>
      </p:sp>
    </p:spTree>
    <p:extLst>
      <p:ext uri="{BB962C8B-B14F-4D97-AF65-F5344CB8AC3E}">
        <p14:creationId xmlns:p14="http://schemas.microsoft.com/office/powerpoint/2010/main" val="530701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https://olis.oregonlegislature.gov/liz/2023R1/Measures/Overview/SB308</a:t>
            </a:r>
          </a:p>
        </p:txBody>
      </p:sp>
      <p:sp>
        <p:nvSpPr>
          <p:cNvPr id="4" name="Slide Number Placeholder 3"/>
          <p:cNvSpPr>
            <a:spLocks noGrp="1"/>
          </p:cNvSpPr>
          <p:nvPr>
            <p:ph type="sldNum" sz="quarter" idx="5"/>
          </p:nvPr>
        </p:nvSpPr>
        <p:spPr/>
        <p:txBody>
          <a:bodyPr/>
          <a:lstStyle/>
          <a:p>
            <a:fld id="{61D03E3C-003E-4858-96BE-736937340EFD}" type="slidenum">
              <a:rPr lang="en-US" smtClean="0"/>
              <a:t>56</a:t>
            </a:fld>
            <a:endParaRPr lang="en-US"/>
          </a:p>
        </p:txBody>
      </p:sp>
    </p:spTree>
    <p:extLst>
      <p:ext uri="{BB962C8B-B14F-4D97-AF65-F5344CB8AC3E}">
        <p14:creationId xmlns:p14="http://schemas.microsoft.com/office/powerpoint/2010/main" val="612725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https://olis.oregonlegislature.gov/liz/2023R1/Measures/Overview/SB308</a:t>
            </a:r>
          </a:p>
        </p:txBody>
      </p:sp>
      <p:sp>
        <p:nvSpPr>
          <p:cNvPr id="4" name="Slide Number Placeholder 3"/>
          <p:cNvSpPr>
            <a:spLocks noGrp="1"/>
          </p:cNvSpPr>
          <p:nvPr>
            <p:ph type="sldNum" sz="quarter" idx="5"/>
          </p:nvPr>
        </p:nvSpPr>
        <p:spPr/>
        <p:txBody>
          <a:bodyPr/>
          <a:lstStyle/>
          <a:p>
            <a:fld id="{61D03E3C-003E-4858-96BE-736937340EFD}" type="slidenum">
              <a:rPr lang="en-US" smtClean="0"/>
              <a:t>57</a:t>
            </a:fld>
            <a:endParaRPr lang="en-US"/>
          </a:p>
        </p:txBody>
      </p:sp>
    </p:spTree>
    <p:extLst>
      <p:ext uri="{BB962C8B-B14F-4D97-AF65-F5344CB8AC3E}">
        <p14:creationId xmlns:p14="http://schemas.microsoft.com/office/powerpoint/2010/main" val="3355469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https://olis.oregonlegislature.gov/liz/2023R1/Measures/Overview/SB308</a:t>
            </a:r>
          </a:p>
        </p:txBody>
      </p:sp>
      <p:sp>
        <p:nvSpPr>
          <p:cNvPr id="4" name="Slide Number Placeholder 3"/>
          <p:cNvSpPr>
            <a:spLocks noGrp="1"/>
          </p:cNvSpPr>
          <p:nvPr>
            <p:ph type="sldNum" sz="quarter" idx="5"/>
          </p:nvPr>
        </p:nvSpPr>
        <p:spPr/>
        <p:txBody>
          <a:bodyPr/>
          <a:lstStyle/>
          <a:p>
            <a:fld id="{61D03E3C-003E-4858-96BE-736937340EFD}" type="slidenum">
              <a:rPr lang="en-US" smtClean="0"/>
              <a:t>58</a:t>
            </a:fld>
            <a:endParaRPr lang="en-US"/>
          </a:p>
        </p:txBody>
      </p:sp>
    </p:spTree>
    <p:extLst>
      <p:ext uri="{BB962C8B-B14F-4D97-AF65-F5344CB8AC3E}">
        <p14:creationId xmlns:p14="http://schemas.microsoft.com/office/powerpoint/2010/main" val="2891622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https://olis.oregonlegislature.gov/liz/2023R1/Measures/Overview/SB308</a:t>
            </a:r>
          </a:p>
        </p:txBody>
      </p:sp>
      <p:sp>
        <p:nvSpPr>
          <p:cNvPr id="4" name="Slide Number Placeholder 3"/>
          <p:cNvSpPr>
            <a:spLocks noGrp="1"/>
          </p:cNvSpPr>
          <p:nvPr>
            <p:ph type="sldNum" sz="quarter" idx="5"/>
          </p:nvPr>
        </p:nvSpPr>
        <p:spPr/>
        <p:txBody>
          <a:bodyPr/>
          <a:lstStyle/>
          <a:p>
            <a:fld id="{61D03E3C-003E-4858-96BE-736937340EFD}" type="slidenum">
              <a:rPr lang="en-US" smtClean="0"/>
              <a:t>59</a:t>
            </a:fld>
            <a:endParaRPr lang="en-US"/>
          </a:p>
        </p:txBody>
      </p:sp>
    </p:spTree>
    <p:extLst>
      <p:ext uri="{BB962C8B-B14F-4D97-AF65-F5344CB8AC3E}">
        <p14:creationId xmlns:p14="http://schemas.microsoft.com/office/powerpoint/2010/main" val="1758907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https://olis.oregonlegislature.gov/liz/2023R1/Measures/Overview/SB308</a:t>
            </a:r>
          </a:p>
        </p:txBody>
      </p:sp>
      <p:sp>
        <p:nvSpPr>
          <p:cNvPr id="4" name="Slide Number Placeholder 3"/>
          <p:cNvSpPr>
            <a:spLocks noGrp="1"/>
          </p:cNvSpPr>
          <p:nvPr>
            <p:ph type="sldNum" sz="quarter" idx="5"/>
          </p:nvPr>
        </p:nvSpPr>
        <p:spPr/>
        <p:txBody>
          <a:bodyPr/>
          <a:lstStyle/>
          <a:p>
            <a:fld id="{61D03E3C-003E-4858-96BE-736937340EFD}" type="slidenum">
              <a:rPr lang="en-US" smtClean="0"/>
              <a:t>60</a:t>
            </a:fld>
            <a:endParaRPr lang="en-US"/>
          </a:p>
        </p:txBody>
      </p:sp>
    </p:spTree>
    <p:extLst>
      <p:ext uri="{BB962C8B-B14F-4D97-AF65-F5344CB8AC3E}">
        <p14:creationId xmlns:p14="http://schemas.microsoft.com/office/powerpoint/2010/main" val="2923869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https://olis.oregonlegislature.gov/liz/2023R1/Measures/Overview/SB308</a:t>
            </a:r>
          </a:p>
        </p:txBody>
      </p:sp>
      <p:sp>
        <p:nvSpPr>
          <p:cNvPr id="4" name="Slide Number Placeholder 3"/>
          <p:cNvSpPr>
            <a:spLocks noGrp="1"/>
          </p:cNvSpPr>
          <p:nvPr>
            <p:ph type="sldNum" sz="quarter" idx="5"/>
          </p:nvPr>
        </p:nvSpPr>
        <p:spPr/>
        <p:txBody>
          <a:bodyPr/>
          <a:lstStyle/>
          <a:p>
            <a:fld id="{61D03E3C-003E-4858-96BE-736937340EFD}" type="slidenum">
              <a:rPr lang="en-US" smtClean="0"/>
              <a:t>61</a:t>
            </a:fld>
            <a:endParaRPr lang="en-US"/>
          </a:p>
        </p:txBody>
      </p:sp>
    </p:spTree>
    <p:extLst>
      <p:ext uri="{BB962C8B-B14F-4D97-AF65-F5344CB8AC3E}">
        <p14:creationId xmlns:p14="http://schemas.microsoft.com/office/powerpoint/2010/main" val="1563015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https://olis.oregonlegislature.gov/liz/2023R1/Measures/Overview/SB308</a:t>
            </a:r>
          </a:p>
        </p:txBody>
      </p:sp>
      <p:sp>
        <p:nvSpPr>
          <p:cNvPr id="4" name="Slide Number Placeholder 3"/>
          <p:cNvSpPr>
            <a:spLocks noGrp="1"/>
          </p:cNvSpPr>
          <p:nvPr>
            <p:ph type="sldNum" sz="quarter" idx="5"/>
          </p:nvPr>
        </p:nvSpPr>
        <p:spPr/>
        <p:txBody>
          <a:bodyPr/>
          <a:lstStyle/>
          <a:p>
            <a:fld id="{61D03E3C-003E-4858-96BE-736937340EFD}" type="slidenum">
              <a:rPr lang="en-US" smtClean="0"/>
              <a:t>62</a:t>
            </a:fld>
            <a:endParaRPr lang="en-US"/>
          </a:p>
        </p:txBody>
      </p:sp>
    </p:spTree>
    <p:extLst>
      <p:ext uri="{BB962C8B-B14F-4D97-AF65-F5344CB8AC3E}">
        <p14:creationId xmlns:p14="http://schemas.microsoft.com/office/powerpoint/2010/main" val="748591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https://olis.oregonlegislature.gov/liz/2023R1/Measures/Overview/HB2029</a:t>
            </a:r>
          </a:p>
        </p:txBody>
      </p:sp>
      <p:sp>
        <p:nvSpPr>
          <p:cNvPr id="4" name="Slide Number Placeholder 3"/>
          <p:cNvSpPr>
            <a:spLocks noGrp="1"/>
          </p:cNvSpPr>
          <p:nvPr>
            <p:ph type="sldNum" sz="quarter" idx="5"/>
          </p:nvPr>
        </p:nvSpPr>
        <p:spPr/>
        <p:txBody>
          <a:bodyPr/>
          <a:lstStyle/>
          <a:p>
            <a:fld id="{61D03E3C-003E-4858-96BE-736937340EFD}" type="slidenum">
              <a:rPr lang="en-US" smtClean="0"/>
              <a:t>47</a:t>
            </a:fld>
            <a:endParaRPr lang="en-US"/>
          </a:p>
        </p:txBody>
      </p:sp>
    </p:spTree>
    <p:extLst>
      <p:ext uri="{BB962C8B-B14F-4D97-AF65-F5344CB8AC3E}">
        <p14:creationId xmlns:p14="http://schemas.microsoft.com/office/powerpoint/2010/main" val="3315675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https://olis.oregonlegislature.gov/liz/2023R1/Measures/Overview/HB2032</a:t>
            </a:r>
          </a:p>
        </p:txBody>
      </p:sp>
      <p:sp>
        <p:nvSpPr>
          <p:cNvPr id="4" name="Slide Number Placeholder 3"/>
          <p:cNvSpPr>
            <a:spLocks noGrp="1"/>
          </p:cNvSpPr>
          <p:nvPr>
            <p:ph type="sldNum" sz="quarter" idx="5"/>
          </p:nvPr>
        </p:nvSpPr>
        <p:spPr/>
        <p:txBody>
          <a:bodyPr/>
          <a:lstStyle/>
          <a:p>
            <a:fld id="{61D03E3C-003E-4858-96BE-736937340EFD}" type="slidenum">
              <a:rPr lang="en-US" smtClean="0"/>
              <a:t>48</a:t>
            </a:fld>
            <a:endParaRPr lang="en-US"/>
          </a:p>
        </p:txBody>
      </p:sp>
    </p:spTree>
    <p:extLst>
      <p:ext uri="{BB962C8B-B14F-4D97-AF65-F5344CB8AC3E}">
        <p14:creationId xmlns:p14="http://schemas.microsoft.com/office/powerpoint/2010/main" val="2920253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https://olis.oregonlegislature.gov/liz/2023R1/Measures/Overview/HB2032</a:t>
            </a:r>
          </a:p>
        </p:txBody>
      </p:sp>
      <p:sp>
        <p:nvSpPr>
          <p:cNvPr id="4" name="Slide Number Placeholder 3"/>
          <p:cNvSpPr>
            <a:spLocks noGrp="1"/>
          </p:cNvSpPr>
          <p:nvPr>
            <p:ph type="sldNum" sz="quarter" idx="5"/>
          </p:nvPr>
        </p:nvSpPr>
        <p:spPr/>
        <p:txBody>
          <a:bodyPr/>
          <a:lstStyle/>
          <a:p>
            <a:fld id="{61D03E3C-003E-4858-96BE-736937340EFD}" type="slidenum">
              <a:rPr lang="en-US" smtClean="0"/>
              <a:t>49</a:t>
            </a:fld>
            <a:endParaRPr lang="en-US"/>
          </a:p>
        </p:txBody>
      </p:sp>
    </p:spTree>
    <p:extLst>
      <p:ext uri="{BB962C8B-B14F-4D97-AF65-F5344CB8AC3E}">
        <p14:creationId xmlns:p14="http://schemas.microsoft.com/office/powerpoint/2010/main" val="536647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https://olis.oregonlegislature.gov/liz/2023R1/Measures/Overview/HB2032</a:t>
            </a:r>
          </a:p>
        </p:txBody>
      </p:sp>
      <p:sp>
        <p:nvSpPr>
          <p:cNvPr id="4" name="Slide Number Placeholder 3"/>
          <p:cNvSpPr>
            <a:spLocks noGrp="1"/>
          </p:cNvSpPr>
          <p:nvPr>
            <p:ph type="sldNum" sz="quarter" idx="5"/>
          </p:nvPr>
        </p:nvSpPr>
        <p:spPr/>
        <p:txBody>
          <a:bodyPr/>
          <a:lstStyle/>
          <a:p>
            <a:fld id="{61D03E3C-003E-4858-96BE-736937340EFD}" type="slidenum">
              <a:rPr lang="en-US" smtClean="0"/>
              <a:t>50</a:t>
            </a:fld>
            <a:endParaRPr lang="en-US"/>
          </a:p>
        </p:txBody>
      </p:sp>
    </p:spTree>
    <p:extLst>
      <p:ext uri="{BB962C8B-B14F-4D97-AF65-F5344CB8AC3E}">
        <p14:creationId xmlns:p14="http://schemas.microsoft.com/office/powerpoint/2010/main" val="510982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https://olis.oregonlegislature.gov/liz/2023R1/Measures/Overview/HB2032</a:t>
            </a:r>
          </a:p>
        </p:txBody>
      </p:sp>
      <p:sp>
        <p:nvSpPr>
          <p:cNvPr id="4" name="Slide Number Placeholder 3"/>
          <p:cNvSpPr>
            <a:spLocks noGrp="1"/>
          </p:cNvSpPr>
          <p:nvPr>
            <p:ph type="sldNum" sz="quarter" idx="5"/>
          </p:nvPr>
        </p:nvSpPr>
        <p:spPr/>
        <p:txBody>
          <a:bodyPr/>
          <a:lstStyle/>
          <a:p>
            <a:fld id="{61D03E3C-003E-4858-96BE-736937340EFD}" type="slidenum">
              <a:rPr lang="en-US" smtClean="0"/>
              <a:t>51</a:t>
            </a:fld>
            <a:endParaRPr lang="en-US"/>
          </a:p>
        </p:txBody>
      </p:sp>
    </p:spTree>
    <p:extLst>
      <p:ext uri="{BB962C8B-B14F-4D97-AF65-F5344CB8AC3E}">
        <p14:creationId xmlns:p14="http://schemas.microsoft.com/office/powerpoint/2010/main" val="2796273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https://olis.oregonlegislature.gov/liz/2023R1/Measures/Overview/HB2033</a:t>
            </a:r>
          </a:p>
        </p:txBody>
      </p:sp>
      <p:sp>
        <p:nvSpPr>
          <p:cNvPr id="4" name="Slide Number Placeholder 3"/>
          <p:cNvSpPr>
            <a:spLocks noGrp="1"/>
          </p:cNvSpPr>
          <p:nvPr>
            <p:ph type="sldNum" sz="quarter" idx="5"/>
          </p:nvPr>
        </p:nvSpPr>
        <p:spPr/>
        <p:txBody>
          <a:bodyPr/>
          <a:lstStyle/>
          <a:p>
            <a:fld id="{61D03E3C-003E-4858-96BE-736937340EFD}" type="slidenum">
              <a:rPr lang="en-US" smtClean="0"/>
              <a:t>52</a:t>
            </a:fld>
            <a:endParaRPr lang="en-US"/>
          </a:p>
        </p:txBody>
      </p:sp>
    </p:spTree>
    <p:extLst>
      <p:ext uri="{BB962C8B-B14F-4D97-AF65-F5344CB8AC3E}">
        <p14:creationId xmlns:p14="http://schemas.microsoft.com/office/powerpoint/2010/main" val="3581193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https://olis.oregonlegislature.gov/liz/2023R1/Measures/Overview/HB2033</a:t>
            </a:r>
          </a:p>
        </p:txBody>
      </p:sp>
      <p:sp>
        <p:nvSpPr>
          <p:cNvPr id="4" name="Slide Number Placeholder 3"/>
          <p:cNvSpPr>
            <a:spLocks noGrp="1"/>
          </p:cNvSpPr>
          <p:nvPr>
            <p:ph type="sldNum" sz="quarter" idx="5"/>
          </p:nvPr>
        </p:nvSpPr>
        <p:spPr/>
        <p:txBody>
          <a:bodyPr/>
          <a:lstStyle/>
          <a:p>
            <a:fld id="{61D03E3C-003E-4858-96BE-736937340EFD}" type="slidenum">
              <a:rPr lang="en-US" smtClean="0"/>
              <a:t>53</a:t>
            </a:fld>
            <a:endParaRPr lang="en-US"/>
          </a:p>
        </p:txBody>
      </p:sp>
    </p:spTree>
    <p:extLst>
      <p:ext uri="{BB962C8B-B14F-4D97-AF65-F5344CB8AC3E}">
        <p14:creationId xmlns:p14="http://schemas.microsoft.com/office/powerpoint/2010/main" val="3306674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https://olis.oregonlegislature.gov/liz/2023R1/Measures/Overview/HB2033</a:t>
            </a:r>
          </a:p>
        </p:txBody>
      </p:sp>
      <p:sp>
        <p:nvSpPr>
          <p:cNvPr id="4" name="Slide Number Placeholder 3"/>
          <p:cNvSpPr>
            <a:spLocks noGrp="1"/>
          </p:cNvSpPr>
          <p:nvPr>
            <p:ph type="sldNum" sz="quarter" idx="5"/>
          </p:nvPr>
        </p:nvSpPr>
        <p:spPr/>
        <p:txBody>
          <a:bodyPr/>
          <a:lstStyle/>
          <a:p>
            <a:fld id="{61D03E3C-003E-4858-96BE-736937340EFD}" type="slidenum">
              <a:rPr lang="en-US" smtClean="0"/>
              <a:t>54</a:t>
            </a:fld>
            <a:endParaRPr lang="en-US"/>
          </a:p>
        </p:txBody>
      </p:sp>
    </p:spTree>
    <p:extLst>
      <p:ext uri="{BB962C8B-B14F-4D97-AF65-F5344CB8AC3E}">
        <p14:creationId xmlns:p14="http://schemas.microsoft.com/office/powerpoint/2010/main" val="2232601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589280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8" name="Rectangle 7"/>
          <p:cNvSpPr/>
          <p:nvPr userDrawn="1"/>
        </p:nvSpPr>
        <p:spPr>
          <a:xfrm>
            <a:off x="0" y="4021673"/>
            <a:ext cx="9144000" cy="1081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a:cs typeface="Arial"/>
            </a:endParaRPr>
          </a:p>
        </p:txBody>
      </p:sp>
      <p:pic>
        <p:nvPicPr>
          <p:cNvPr id="9" name="Picture 8" descr="fnt-logo-dark-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36733" y="6231125"/>
            <a:ext cx="2927265" cy="336467"/>
          </a:xfrm>
          <a:prstGeom prst="rect">
            <a:avLst/>
          </a:prstGeom>
        </p:spPr>
      </p:pic>
      <p:pic>
        <p:nvPicPr>
          <p:cNvPr id="10" name="Picture 9"/>
          <p:cNvPicPr>
            <a:picLocks noChangeAspect="1"/>
          </p:cNvPicPr>
          <p:nvPr userDrawn="1"/>
        </p:nvPicPr>
        <p:blipFill>
          <a:blip r:embed="rId3" cstate="print">
            <a:alphaModFix amt="52000"/>
          </a:blip>
          <a:stretch>
            <a:fillRect/>
          </a:stretch>
        </p:blipFill>
        <p:spPr>
          <a:xfrm>
            <a:off x="7740338" y="-16145"/>
            <a:ext cx="1395199" cy="2115301"/>
          </a:xfrm>
          <a:prstGeom prst="rect">
            <a:avLst/>
          </a:prstGeom>
        </p:spPr>
      </p:pic>
      <p:sp>
        <p:nvSpPr>
          <p:cNvPr id="2" name="Title 1"/>
          <p:cNvSpPr>
            <a:spLocks noGrp="1"/>
          </p:cNvSpPr>
          <p:nvPr>
            <p:ph type="ctrTitle"/>
          </p:nvPr>
        </p:nvSpPr>
        <p:spPr>
          <a:xfrm>
            <a:off x="685800" y="2130425"/>
            <a:ext cx="8458200" cy="1470025"/>
          </a:xfrm>
        </p:spPr>
        <p:txBody>
          <a:bodyPr/>
          <a:lstStyle>
            <a:lvl1pPr algn="l">
              <a:defRPr b="1">
                <a:solidFill>
                  <a:schemeClr val="bg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685800" y="4343400"/>
            <a:ext cx="7086600" cy="762000"/>
          </a:xfrm>
        </p:spPr>
        <p:txBody>
          <a:bodyPr>
            <a:normAutofit/>
          </a:bodyPr>
          <a:lstStyle>
            <a:lvl1pPr marL="0" indent="0" algn="l">
              <a:buNone/>
              <a:defRPr sz="22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Date Placeholder 3"/>
          <p:cNvSpPr>
            <a:spLocks noGrp="1"/>
          </p:cNvSpPr>
          <p:nvPr>
            <p:ph type="dt" sz="half" idx="10"/>
          </p:nvPr>
        </p:nvSpPr>
        <p:spPr>
          <a:xfrm>
            <a:off x="457200" y="6264275"/>
            <a:ext cx="2133600" cy="365125"/>
          </a:xfrm>
        </p:spPr>
        <p:txBody>
          <a:bodyPr/>
          <a:lstStyle>
            <a:lvl1pPr>
              <a:defRPr sz="800"/>
            </a:lvl1pPr>
          </a:lstStyle>
          <a:p>
            <a:r>
              <a:rPr lang="en-US" dirty="0"/>
              <a:t>©2014 Fidelity National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98B3F26-8B82-44D2-8DFC-0840D8B52A36}" type="datetimeFigureOut">
              <a:rPr lang="en-US" smtClean="0"/>
              <a:pPr/>
              <a:t>11/15/2023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1FE4910-2BD8-491F-94C0-679CD58DF3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98B3F26-8B82-44D2-8DFC-0840D8B52A36}" type="datetimeFigureOut">
              <a:rPr lang="en-US" smtClean="0"/>
              <a:pPr/>
              <a:t>11/15/2023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1FE4910-2BD8-491F-94C0-679CD58DF3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2099733"/>
          </a:xfrm>
          <a:prstGeom prst="rect">
            <a:avLst/>
          </a:prstGeom>
          <a:solidFill>
            <a:srgbClr val="102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 name="Title 1"/>
          <p:cNvSpPr>
            <a:spLocks noGrp="1"/>
          </p:cNvSpPr>
          <p:nvPr>
            <p:ph type="title"/>
          </p:nvPr>
        </p:nvSpPr>
        <p:spPr>
          <a:xfrm>
            <a:off x="457200" y="334962"/>
            <a:ext cx="7239000" cy="1036638"/>
          </a:xfrm>
        </p:spPr>
        <p:txBody>
          <a:bodyPr>
            <a:normAutofit/>
          </a:bodyPr>
          <a:lstStyle>
            <a:lvl1pPr algn="l">
              <a:defRPr sz="3400" b="1">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457200" y="2133600"/>
            <a:ext cx="8229600" cy="3992563"/>
          </a:xfrm>
        </p:spPr>
        <p:txBody>
          <a:bodyPr/>
          <a:lstStyle>
            <a:lvl1pPr>
              <a:defRPr>
                <a:solidFill>
                  <a:srgbClr val="0C223F"/>
                </a:solidFill>
                <a:latin typeface="Arial" pitchFamily="34" charset="0"/>
                <a:cs typeface="Arial" pitchFamily="34" charset="0"/>
              </a:defRPr>
            </a:lvl1pPr>
            <a:lvl2pPr>
              <a:defRPr>
                <a:solidFill>
                  <a:srgbClr val="0C223F"/>
                </a:solidFill>
                <a:latin typeface="Arial" pitchFamily="34" charset="0"/>
                <a:cs typeface="Arial" pitchFamily="34" charset="0"/>
              </a:defRPr>
            </a:lvl2pPr>
            <a:lvl3pPr>
              <a:defRPr>
                <a:solidFill>
                  <a:srgbClr val="0C223F"/>
                </a:solidFill>
                <a:latin typeface="Arial" pitchFamily="34" charset="0"/>
                <a:cs typeface="Arial" pitchFamily="34" charset="0"/>
              </a:defRPr>
            </a:lvl3pPr>
            <a:lvl4pPr>
              <a:defRPr>
                <a:solidFill>
                  <a:srgbClr val="0C223F"/>
                </a:solidFill>
                <a:latin typeface="Arial" pitchFamily="34" charset="0"/>
                <a:cs typeface="Arial" pitchFamily="34" charset="0"/>
              </a:defRPr>
            </a:lvl4pPr>
            <a:lvl5pPr>
              <a:defRPr>
                <a:solidFill>
                  <a:srgbClr val="0C223F"/>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print">
            <a:alphaModFix amt="52000"/>
          </a:blip>
          <a:stretch>
            <a:fillRect/>
          </a:stretch>
        </p:blipFill>
        <p:spPr>
          <a:xfrm>
            <a:off x="7740338" y="-16145"/>
            <a:ext cx="1395199" cy="2115301"/>
          </a:xfrm>
          <a:prstGeom prst="rect">
            <a:avLst/>
          </a:prstGeom>
        </p:spPr>
      </p:pic>
      <p:pic>
        <p:nvPicPr>
          <p:cNvPr id="9" name="Picture 8" descr="fnt-logo-dark-blu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6733" y="6231125"/>
            <a:ext cx="2927265" cy="336467"/>
          </a:xfrm>
          <a:prstGeom prst="rect">
            <a:avLst/>
          </a:prstGeom>
        </p:spPr>
      </p:pic>
      <p:sp>
        <p:nvSpPr>
          <p:cNvPr id="15" name="Date Placeholder 3"/>
          <p:cNvSpPr>
            <a:spLocks noGrp="1"/>
          </p:cNvSpPr>
          <p:nvPr>
            <p:ph type="dt" sz="half" idx="10"/>
          </p:nvPr>
        </p:nvSpPr>
        <p:spPr>
          <a:xfrm>
            <a:off x="457200" y="6264275"/>
            <a:ext cx="2133600" cy="365125"/>
          </a:xfrm>
        </p:spPr>
        <p:txBody>
          <a:bodyPr/>
          <a:lstStyle>
            <a:lvl1pPr>
              <a:defRPr sz="800"/>
            </a:lvl1pPr>
          </a:lstStyle>
          <a:p>
            <a:r>
              <a:rPr lang="en-US" dirty="0"/>
              <a:t>©2014 Fidelity National Title</a:t>
            </a:r>
          </a:p>
        </p:txBody>
      </p:sp>
      <p:sp>
        <p:nvSpPr>
          <p:cNvPr id="18" name="Text Placeholder 17"/>
          <p:cNvSpPr>
            <a:spLocks noGrp="1"/>
          </p:cNvSpPr>
          <p:nvPr>
            <p:ph type="body" sz="quarter" idx="11"/>
          </p:nvPr>
        </p:nvSpPr>
        <p:spPr>
          <a:xfrm>
            <a:off x="457200" y="1295400"/>
            <a:ext cx="6400800" cy="533400"/>
          </a:xfrm>
        </p:spPr>
        <p:txBody>
          <a:bodyPr/>
          <a:lstStyle>
            <a:lvl1pPr>
              <a:buNone/>
              <a:defRPr sz="1600">
                <a:solidFill>
                  <a:schemeClr val="bg1"/>
                </a:solidFill>
                <a:latin typeface="Arial" pitchFamily="34" charset="0"/>
                <a:cs typeface="Arial" pitchFamily="34" charset="0"/>
              </a:defRPr>
            </a:lvl1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98B3F26-8B82-44D2-8DFC-0840D8B52A36}" type="datetimeFigureOut">
              <a:rPr lang="en-US" smtClean="0"/>
              <a:pPr/>
              <a:t>11/15/2023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1FE4910-2BD8-491F-94C0-679CD58DF3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5892800"/>
          </a:xfrm>
          <a:prstGeom prst="rect">
            <a:avLst/>
          </a:prstGeom>
          <a:solidFill>
            <a:srgbClr val="102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pic>
        <p:nvPicPr>
          <p:cNvPr id="9" name="Picture 8"/>
          <p:cNvPicPr>
            <a:picLocks noChangeAspect="1"/>
          </p:cNvPicPr>
          <p:nvPr userDrawn="1"/>
        </p:nvPicPr>
        <p:blipFill>
          <a:blip r:embed="rId2" cstate="print">
            <a:alphaModFix amt="52000"/>
          </a:blip>
          <a:stretch>
            <a:fillRect/>
          </a:stretch>
        </p:blipFill>
        <p:spPr>
          <a:xfrm>
            <a:off x="7740338" y="-16145"/>
            <a:ext cx="1395199" cy="2115301"/>
          </a:xfrm>
          <a:prstGeom prst="rect">
            <a:avLst/>
          </a:prstGeom>
        </p:spPr>
      </p:pic>
      <p:sp>
        <p:nvSpPr>
          <p:cNvPr id="2" name="Title 1"/>
          <p:cNvSpPr>
            <a:spLocks noGrp="1"/>
          </p:cNvSpPr>
          <p:nvPr>
            <p:ph type="title"/>
          </p:nvPr>
        </p:nvSpPr>
        <p:spPr>
          <a:xfrm>
            <a:off x="457200" y="274638"/>
            <a:ext cx="7239000" cy="1143000"/>
          </a:xfrm>
        </p:spPr>
        <p:txBody>
          <a:bodyPr>
            <a:normAutofit/>
          </a:bodyPr>
          <a:lstStyle>
            <a:lvl1pPr algn="l">
              <a:defRPr sz="3400" b="1">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8001000" cy="4525963"/>
          </a:xfrm>
        </p:spPr>
        <p:txBody>
          <a:bodyPr/>
          <a:lstStyle>
            <a:lvl1pPr>
              <a:defRPr sz="2800" b="1">
                <a:solidFill>
                  <a:srgbClr val="FFD03E"/>
                </a:solidFill>
                <a:latin typeface="Arial" pitchFamily="34" charset="0"/>
                <a:cs typeface="Arial" pitchFamily="34" charset="0"/>
              </a:defRPr>
            </a:lvl1pPr>
            <a:lvl2pPr>
              <a:tabLst>
                <a:tab pos="1254125" algn="l"/>
              </a:tabLst>
              <a:defRPr sz="2400">
                <a:solidFill>
                  <a:schemeClr val="bg1"/>
                </a:solidFill>
                <a:latin typeface="Arial" pitchFamily="34" charset="0"/>
                <a:cs typeface="Arial" pitchFamily="34" charset="0"/>
              </a:defRPr>
            </a:lvl2pPr>
            <a:lvl3pPr>
              <a:tabLst>
                <a:tab pos="1254125" algn="l"/>
              </a:tabLst>
              <a:defRPr sz="2000">
                <a:solidFill>
                  <a:schemeClr val="bg1"/>
                </a:solidFill>
                <a:latin typeface="Arial" pitchFamily="34" charset="0"/>
                <a:cs typeface="Arial" pitchFamily="34" charset="0"/>
              </a:defRPr>
            </a:lvl3pPr>
            <a:lvl4pPr>
              <a:tabLst>
                <a:tab pos="1254125" algn="l"/>
              </a:tabLst>
              <a:defRPr sz="1800">
                <a:solidFill>
                  <a:schemeClr val="bg1"/>
                </a:solidFill>
                <a:latin typeface="Arial" pitchFamily="34" charset="0"/>
                <a:cs typeface="Arial" pitchFamily="34" charset="0"/>
              </a:defRPr>
            </a:lvl4pPr>
            <a:lvl5pPr>
              <a:tabLst>
                <a:tab pos="1254125" algn="l"/>
              </a:tabLst>
              <a:defRPr sz="18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p:cNvSpPr>
            <a:spLocks noGrp="1"/>
          </p:cNvSpPr>
          <p:nvPr>
            <p:ph type="dt" sz="half" idx="10"/>
          </p:nvPr>
        </p:nvSpPr>
        <p:spPr>
          <a:xfrm>
            <a:off x="457200" y="6264275"/>
            <a:ext cx="2133600" cy="365125"/>
          </a:xfrm>
        </p:spPr>
        <p:txBody>
          <a:bodyPr/>
          <a:lstStyle>
            <a:lvl1pPr>
              <a:defRPr sz="800"/>
            </a:lvl1pPr>
          </a:lstStyle>
          <a:p>
            <a:r>
              <a:rPr lang="en-US" dirty="0"/>
              <a:t>©2014 Fidelity National Title</a:t>
            </a:r>
          </a:p>
        </p:txBody>
      </p:sp>
      <p:pic>
        <p:nvPicPr>
          <p:cNvPr id="13" name="Picture 12" descr="fnt-logo-dark-blu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6733" y="6231125"/>
            <a:ext cx="2927265" cy="33646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98B3F26-8B82-44D2-8DFC-0840D8B52A36}" type="datetimeFigureOut">
              <a:rPr lang="en-US" smtClean="0"/>
              <a:pPr/>
              <a:t>11/15/2023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1FE4910-2BD8-491F-94C0-679CD58DF3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98B3F26-8B82-44D2-8DFC-0840D8B52A36}" type="datetimeFigureOut">
              <a:rPr lang="en-US" smtClean="0"/>
              <a:pPr/>
              <a:t>11/15/2023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1FE4910-2BD8-491F-94C0-679CD58DF3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98B3F26-8B82-44D2-8DFC-0840D8B52A36}" type="datetimeFigureOut">
              <a:rPr lang="en-US" smtClean="0"/>
              <a:pPr/>
              <a:t>11/15/2023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1FE4910-2BD8-491F-94C0-679CD58DF3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98B3F26-8B82-44D2-8DFC-0840D8B52A36}" type="datetimeFigureOut">
              <a:rPr lang="en-US" smtClean="0"/>
              <a:pPr/>
              <a:t>11/15/2023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1FE4910-2BD8-491F-94C0-679CD58DF3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98B3F26-8B82-44D2-8DFC-0840D8B52A36}" type="datetimeFigureOut">
              <a:rPr lang="en-US" smtClean="0"/>
              <a:pPr/>
              <a:t>11/15/2023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1FE4910-2BD8-491F-94C0-679CD58DF3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457200" y="6264275"/>
            <a:ext cx="2133600" cy="365125"/>
          </a:xfrm>
          <a:prstGeom prst="rect">
            <a:avLst/>
          </a:prstGeom>
        </p:spPr>
        <p:txBody>
          <a:bodyPr/>
          <a:lstStyle>
            <a:lvl1pPr>
              <a:defRPr sz="800"/>
            </a:lvl1pPr>
          </a:lstStyle>
          <a:p>
            <a:r>
              <a:rPr lang="en-US" dirty="0"/>
              <a:t>©2014 Fidelity National Title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0425"/>
            <a:ext cx="8763000" cy="2133600"/>
          </a:xfrm>
        </p:spPr>
        <p:txBody>
          <a:bodyPr>
            <a:normAutofit/>
          </a:bodyPr>
          <a:lstStyle/>
          <a:p>
            <a:r>
              <a:rPr lang="en-US" dirty="0"/>
              <a:t>Oregon Land Title Association </a:t>
            </a:r>
            <a:br>
              <a:rPr lang="en-US" dirty="0"/>
            </a:br>
            <a:r>
              <a:rPr lang="en-US" sz="2400" dirty="0">
                <a:solidFill>
                  <a:schemeClr val="bg2"/>
                </a:solidFill>
              </a:rPr>
              <a:t>Educational Seminar </a:t>
            </a:r>
            <a:br>
              <a:rPr lang="en-US" sz="2400" dirty="0">
                <a:solidFill>
                  <a:schemeClr val="bg2"/>
                </a:solidFill>
              </a:rPr>
            </a:br>
            <a:r>
              <a:rPr lang="en-US" sz="2400" dirty="0">
                <a:solidFill>
                  <a:schemeClr val="bg2"/>
                </a:solidFill>
              </a:rPr>
              <a:t>November 9, 2023</a:t>
            </a:r>
            <a:endParaRPr lang="en-US" dirty="0">
              <a:solidFill>
                <a:schemeClr val="bg2"/>
              </a:solidFill>
            </a:endParaRPr>
          </a:p>
        </p:txBody>
      </p:sp>
      <p:sp>
        <p:nvSpPr>
          <p:cNvPr id="3" name="Subtitle 2"/>
          <p:cNvSpPr>
            <a:spLocks noGrp="1"/>
          </p:cNvSpPr>
          <p:nvPr>
            <p:ph type="subTitle" idx="1"/>
          </p:nvPr>
        </p:nvSpPr>
        <p:spPr>
          <a:xfrm>
            <a:off x="685800" y="4038600"/>
            <a:ext cx="7086600" cy="1066800"/>
          </a:xfrm>
        </p:spPr>
        <p:txBody>
          <a:bodyPr>
            <a:normAutofit fontScale="92500" lnSpcReduction="20000"/>
          </a:bodyPr>
          <a:lstStyle/>
          <a:p>
            <a:r>
              <a:rPr lang="en-US" sz="3000" dirty="0"/>
              <a:t>2023 Legislation and Case Law Update</a:t>
            </a:r>
          </a:p>
          <a:p>
            <a:endParaRPr lang="en-US" dirty="0"/>
          </a:p>
          <a:p>
            <a:r>
              <a:rPr lang="en-US" dirty="0">
                <a:solidFill>
                  <a:schemeClr val="bg2"/>
                </a:solidFill>
              </a:rPr>
              <a:t>Ian Kyle, Fidelity National Title Group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#1</a:t>
            </a:r>
            <a:r>
              <a:rPr lang="en-US" sz="2200" dirty="0"/>
              <a:t>: </a:t>
            </a:r>
            <a:br>
              <a:rPr lang="en-US" sz="2200" dirty="0"/>
            </a:br>
            <a:br>
              <a:rPr lang="en-US" sz="2200" dirty="0"/>
            </a:br>
            <a:r>
              <a:rPr lang="en-US" sz="2700" i="1" dirty="0"/>
              <a:t>Freeborn v. Dow</a:t>
            </a:r>
            <a:r>
              <a:rPr lang="en-US" sz="2700" dirty="0"/>
              <a:t>, 322 Or. App. 695 (2022) </a:t>
            </a:r>
            <a:br>
              <a:rPr lang="en-US" dirty="0"/>
            </a:br>
            <a:endParaRPr lang="en-US" sz="2400" dirty="0"/>
          </a:p>
        </p:txBody>
      </p:sp>
      <p:sp>
        <p:nvSpPr>
          <p:cNvPr id="3" name="Content Placeholder 2"/>
          <p:cNvSpPr>
            <a:spLocks noGrp="1"/>
          </p:cNvSpPr>
          <p:nvPr>
            <p:ph sz="half" idx="1"/>
          </p:nvPr>
        </p:nvSpPr>
        <p:spPr>
          <a:xfrm>
            <a:off x="228600" y="1371600"/>
            <a:ext cx="8534400" cy="4754563"/>
          </a:xfrm>
        </p:spPr>
        <p:txBody>
          <a:bodyPr/>
          <a:lstStyle/>
          <a:p>
            <a:r>
              <a:rPr lang="en-US" dirty="0"/>
              <a:t>Deed #2: </a:t>
            </a:r>
          </a:p>
          <a:p>
            <a:pPr lvl="1"/>
            <a:r>
              <a:rPr lang="en-US" dirty="0"/>
              <a:t>Dow to third-party buyer Jefferson Equities </a:t>
            </a:r>
          </a:p>
          <a:p>
            <a:pPr lvl="1"/>
            <a:r>
              <a:rPr lang="en-US" dirty="0"/>
              <a:t>Warranty Deed for Tracts A and B</a:t>
            </a:r>
          </a:p>
          <a:p>
            <a:pPr lvl="1"/>
            <a:r>
              <a:rPr lang="en-US" dirty="0"/>
              <a:t>No reservation of occupancy by Freeborns</a:t>
            </a:r>
          </a:p>
          <a:p>
            <a:r>
              <a:rPr lang="en-US" dirty="0"/>
              <a:t>Two warranty deeds have recorded with no reference to the Freeborns’ right to occupy the homestead indefinitely until partition completed. </a:t>
            </a:r>
          </a:p>
        </p:txBody>
      </p:sp>
    </p:spTree>
    <p:extLst>
      <p:ext uri="{BB962C8B-B14F-4D97-AF65-F5344CB8AC3E}">
        <p14:creationId xmlns:p14="http://schemas.microsoft.com/office/powerpoint/2010/main" val="4646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#1</a:t>
            </a:r>
            <a:r>
              <a:rPr lang="en-US" sz="2200" dirty="0"/>
              <a:t>: </a:t>
            </a:r>
            <a:br>
              <a:rPr lang="en-US" sz="2200" dirty="0"/>
            </a:br>
            <a:br>
              <a:rPr lang="en-US" sz="2200" dirty="0"/>
            </a:br>
            <a:r>
              <a:rPr lang="en-US" sz="2700" i="1" dirty="0"/>
              <a:t>Freeborn v. Dow</a:t>
            </a:r>
            <a:r>
              <a:rPr lang="en-US" sz="2700" dirty="0"/>
              <a:t>, 322 Or. App. 695 (2022) </a:t>
            </a:r>
            <a:br>
              <a:rPr lang="en-US" dirty="0"/>
            </a:br>
            <a:endParaRPr lang="en-US" sz="2400" dirty="0"/>
          </a:p>
        </p:txBody>
      </p:sp>
      <p:sp>
        <p:nvSpPr>
          <p:cNvPr id="3" name="Content Placeholder 2"/>
          <p:cNvSpPr>
            <a:spLocks noGrp="1"/>
          </p:cNvSpPr>
          <p:nvPr>
            <p:ph sz="half" idx="1"/>
          </p:nvPr>
        </p:nvSpPr>
        <p:spPr>
          <a:xfrm>
            <a:off x="228600" y="1371600"/>
            <a:ext cx="6400800" cy="4572000"/>
          </a:xfrm>
        </p:spPr>
        <p:txBody>
          <a:bodyPr>
            <a:normAutofit fontScale="92500" lnSpcReduction="20000"/>
          </a:bodyPr>
          <a:lstStyle/>
          <a:p>
            <a:r>
              <a:rPr lang="en-US" dirty="0"/>
              <a:t>Litigation</a:t>
            </a:r>
          </a:p>
          <a:p>
            <a:pPr lvl="1"/>
            <a:r>
              <a:rPr lang="en-US" dirty="0"/>
              <a:t>Freeborn sued Dow, alleging breach of contract and elder abuse</a:t>
            </a:r>
          </a:p>
          <a:p>
            <a:pPr lvl="2"/>
            <a:r>
              <a:rPr lang="en-US" dirty="0"/>
              <a:t>No quiet title claim mentioned</a:t>
            </a:r>
          </a:p>
          <a:p>
            <a:pPr lvl="1"/>
            <a:r>
              <a:rPr lang="en-US" dirty="0"/>
              <a:t>Defendants moved for summary judgment, relying on </a:t>
            </a:r>
            <a:r>
              <a:rPr lang="en-US" b="1" dirty="0"/>
              <a:t>merger rule</a:t>
            </a:r>
            <a:r>
              <a:rPr lang="en-US" dirty="0"/>
              <a:t>, contending deed #1 superseded contract</a:t>
            </a:r>
          </a:p>
          <a:p>
            <a:pPr lvl="2"/>
            <a:r>
              <a:rPr lang="en-US" dirty="0"/>
              <a:t>Merger rule: a deed pursuant to a contract  extinguishes terms of the contract. The contract ‘merges’ into the deed. </a:t>
            </a:r>
          </a:p>
          <a:p>
            <a:pPr lvl="2"/>
            <a:r>
              <a:rPr lang="en-US" dirty="0"/>
              <a:t>Freeborns’ occupancy right would ‘merge’ away, along with Dow’s obligation to reconvey title.</a:t>
            </a:r>
          </a:p>
          <a:p>
            <a:pPr lvl="1"/>
            <a:r>
              <a:rPr lang="en-US" dirty="0"/>
              <a:t>Trial court granted SJ in reliance on </a:t>
            </a:r>
            <a:r>
              <a:rPr lang="en-US" b="1" dirty="0"/>
              <a:t>merger rule</a:t>
            </a:r>
          </a:p>
        </p:txBody>
      </p:sp>
    </p:spTree>
    <p:extLst>
      <p:ext uri="{BB962C8B-B14F-4D97-AF65-F5344CB8AC3E}">
        <p14:creationId xmlns:p14="http://schemas.microsoft.com/office/powerpoint/2010/main" val="98209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#1</a:t>
            </a:r>
            <a:r>
              <a:rPr lang="en-US" sz="2200" dirty="0"/>
              <a:t>: </a:t>
            </a:r>
            <a:br>
              <a:rPr lang="en-US" sz="2200" dirty="0"/>
            </a:br>
            <a:br>
              <a:rPr lang="en-US" sz="2200" dirty="0"/>
            </a:br>
            <a:r>
              <a:rPr lang="en-US" sz="2700" i="1" dirty="0"/>
              <a:t>Freeborn v. Dow</a:t>
            </a:r>
            <a:r>
              <a:rPr lang="en-US" sz="2700" dirty="0"/>
              <a:t>, 322 Or. App. 695 (2022) </a:t>
            </a:r>
            <a:br>
              <a:rPr lang="en-US" dirty="0"/>
            </a:br>
            <a:endParaRPr lang="en-US" sz="2400" dirty="0"/>
          </a:p>
        </p:txBody>
      </p:sp>
      <p:sp>
        <p:nvSpPr>
          <p:cNvPr id="3" name="Content Placeholder 2"/>
          <p:cNvSpPr>
            <a:spLocks noGrp="1"/>
          </p:cNvSpPr>
          <p:nvPr>
            <p:ph sz="half" idx="1"/>
          </p:nvPr>
        </p:nvSpPr>
        <p:spPr>
          <a:xfrm>
            <a:off x="228600" y="1371600"/>
            <a:ext cx="8534400" cy="4754563"/>
          </a:xfrm>
        </p:spPr>
        <p:txBody>
          <a:bodyPr>
            <a:normAutofit lnSpcReduction="10000"/>
          </a:bodyPr>
          <a:lstStyle/>
          <a:p>
            <a:r>
              <a:rPr lang="en-US" dirty="0"/>
              <a:t>Appeal</a:t>
            </a:r>
          </a:p>
          <a:p>
            <a:pPr lvl="1"/>
            <a:r>
              <a:rPr lang="en-US" dirty="0"/>
              <a:t>Court of Appeals reversed, agreeing with Freeborns that the merger rule did not apply. </a:t>
            </a:r>
          </a:p>
          <a:p>
            <a:pPr lvl="1"/>
            <a:r>
              <a:rPr lang="en-US" dirty="0"/>
              <a:t>The deed does not necessarily extinguish promises in the antecedent contract that may be performed later (or that only can be performed later). </a:t>
            </a:r>
          </a:p>
          <a:p>
            <a:pPr lvl="2"/>
            <a:r>
              <a:rPr lang="en-US" dirty="0"/>
              <a:t>Dow objected: but even promises as to title, and not just side promises?</a:t>
            </a:r>
          </a:p>
          <a:p>
            <a:pPr lvl="3"/>
            <a:r>
              <a:rPr lang="en-US" dirty="0"/>
              <a:t>Yes, even those</a:t>
            </a:r>
          </a:p>
          <a:p>
            <a:pPr lvl="2"/>
            <a:r>
              <a:rPr lang="en-US" dirty="0"/>
              <a:t>Court of Appeals remanded to determine question of fact: did Freeborns and Dow </a:t>
            </a:r>
            <a:r>
              <a:rPr lang="en-US" i="1" dirty="0"/>
              <a:t>intend</a:t>
            </a:r>
            <a:r>
              <a:rPr lang="en-US" dirty="0"/>
              <a:t> to merge the promise into the deed? </a:t>
            </a:r>
          </a:p>
          <a:p>
            <a:pPr lvl="2"/>
            <a:r>
              <a:rPr lang="en-US" dirty="0"/>
              <a:t>Reminder that SJ is only granted when there is no genuine dispute of material fact</a:t>
            </a:r>
          </a:p>
          <a:p>
            <a:pPr lvl="1"/>
            <a:endParaRPr lang="en-US" dirty="0"/>
          </a:p>
          <a:p>
            <a:pPr lvl="1"/>
            <a:endParaRPr lang="en-US" dirty="0"/>
          </a:p>
        </p:txBody>
      </p:sp>
    </p:spTree>
    <p:extLst>
      <p:ext uri="{BB962C8B-B14F-4D97-AF65-F5344CB8AC3E}">
        <p14:creationId xmlns:p14="http://schemas.microsoft.com/office/powerpoint/2010/main" val="152430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#1</a:t>
            </a:r>
            <a:r>
              <a:rPr lang="en-US" sz="2200" dirty="0"/>
              <a:t>: </a:t>
            </a:r>
            <a:br>
              <a:rPr lang="en-US" sz="2200" dirty="0"/>
            </a:br>
            <a:br>
              <a:rPr lang="en-US" sz="2200" dirty="0"/>
            </a:br>
            <a:r>
              <a:rPr lang="en-US" sz="2700" i="1" dirty="0"/>
              <a:t>Freeborn v. Dow</a:t>
            </a:r>
            <a:r>
              <a:rPr lang="en-US" sz="2700" dirty="0"/>
              <a:t>, 322 Or. App. 695 (2022) </a:t>
            </a:r>
            <a:br>
              <a:rPr lang="en-US" dirty="0"/>
            </a:br>
            <a:endParaRPr lang="en-US" sz="2400" dirty="0"/>
          </a:p>
        </p:txBody>
      </p:sp>
      <p:sp>
        <p:nvSpPr>
          <p:cNvPr id="3" name="Content Placeholder 2"/>
          <p:cNvSpPr>
            <a:spLocks noGrp="1"/>
          </p:cNvSpPr>
          <p:nvPr>
            <p:ph sz="half" idx="1"/>
          </p:nvPr>
        </p:nvSpPr>
        <p:spPr>
          <a:xfrm>
            <a:off x="228600" y="1371601"/>
            <a:ext cx="8686800" cy="4267200"/>
          </a:xfrm>
        </p:spPr>
        <p:txBody>
          <a:bodyPr>
            <a:normAutofit lnSpcReduction="10000"/>
          </a:bodyPr>
          <a:lstStyle/>
          <a:p>
            <a:r>
              <a:rPr lang="en-US" dirty="0"/>
              <a:t>Appeal, continued.</a:t>
            </a:r>
          </a:p>
          <a:p>
            <a:pPr lvl="1"/>
            <a:r>
              <a:rPr lang="en-US" dirty="0"/>
              <a:t>Alternative argument by Defendants: </a:t>
            </a:r>
          </a:p>
          <a:p>
            <a:pPr lvl="2"/>
            <a:r>
              <a:rPr lang="en-US" dirty="0"/>
              <a:t>By giving a warranty deed, with no exception for their reserved rights, Freeborns are estopped from arguing that they conveyed anything less than unencumbered fee title. </a:t>
            </a:r>
          </a:p>
          <a:p>
            <a:pPr lvl="2"/>
            <a:r>
              <a:rPr lang="en-US" dirty="0"/>
              <a:t>ORS 93.850, effect of warranty deed, at sub (3):</a:t>
            </a:r>
          </a:p>
          <a:p>
            <a:pPr lvl="3"/>
            <a:r>
              <a:rPr lang="en-US" dirty="0"/>
              <a:t>“If the grantor desires to exclude any encumbrances or other interests from the scope of the covenants of the grantor, </a:t>
            </a:r>
            <a:r>
              <a:rPr lang="en-US" b="1" dirty="0"/>
              <a:t>such exclusions must be expressly set forth on the deed</a:t>
            </a:r>
            <a:r>
              <a:rPr lang="en-US" dirty="0"/>
              <a:t>.”</a:t>
            </a:r>
          </a:p>
          <a:p>
            <a:pPr lvl="3"/>
            <a:r>
              <a:rPr lang="en-US" dirty="0"/>
              <a:t>There were no such reservations on the deed.</a:t>
            </a:r>
          </a:p>
          <a:p>
            <a:pPr lvl="1"/>
            <a:r>
              <a:rPr lang="en-US" dirty="0"/>
              <a:t>Argument rejected. Held: statute did not preempt merger case law.</a:t>
            </a:r>
          </a:p>
        </p:txBody>
      </p:sp>
    </p:spTree>
    <p:extLst>
      <p:ext uri="{BB962C8B-B14F-4D97-AF65-F5344CB8AC3E}">
        <p14:creationId xmlns:p14="http://schemas.microsoft.com/office/powerpoint/2010/main" val="59454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#1</a:t>
            </a:r>
            <a:r>
              <a:rPr lang="en-US" sz="2200" dirty="0"/>
              <a:t>: </a:t>
            </a:r>
            <a:br>
              <a:rPr lang="en-US" sz="2200" dirty="0"/>
            </a:br>
            <a:br>
              <a:rPr lang="en-US" sz="2200" dirty="0"/>
            </a:br>
            <a:r>
              <a:rPr lang="en-US" sz="2700" i="1" dirty="0"/>
              <a:t>Freeborn v. Dow</a:t>
            </a:r>
            <a:r>
              <a:rPr lang="en-US" sz="2700" dirty="0"/>
              <a:t>, 322 Or. App. 695 (2022) </a:t>
            </a:r>
            <a:br>
              <a:rPr lang="en-US" dirty="0"/>
            </a:br>
            <a:endParaRPr lang="en-US" sz="2400" dirty="0"/>
          </a:p>
        </p:txBody>
      </p:sp>
      <p:sp>
        <p:nvSpPr>
          <p:cNvPr id="3" name="Content Placeholder 2"/>
          <p:cNvSpPr>
            <a:spLocks noGrp="1"/>
          </p:cNvSpPr>
          <p:nvPr>
            <p:ph sz="half" idx="1"/>
          </p:nvPr>
        </p:nvSpPr>
        <p:spPr>
          <a:xfrm>
            <a:off x="152400" y="1295400"/>
            <a:ext cx="8534400" cy="4754563"/>
          </a:xfrm>
        </p:spPr>
        <p:txBody>
          <a:bodyPr/>
          <a:lstStyle/>
          <a:p>
            <a:r>
              <a:rPr lang="en-US" dirty="0"/>
              <a:t>Discussion </a:t>
            </a:r>
          </a:p>
          <a:p>
            <a:pPr lvl="1"/>
            <a:r>
              <a:rPr lang="en-US" dirty="0"/>
              <a:t>Seller Dow should have disclosed Freeborn’s rights on title affidavit / title application when selling to 3</a:t>
            </a:r>
            <a:r>
              <a:rPr lang="en-US" baseline="30000" dirty="0"/>
              <a:t>rd</a:t>
            </a:r>
            <a:r>
              <a:rPr lang="en-US" dirty="0"/>
              <a:t> party. </a:t>
            </a:r>
          </a:p>
          <a:p>
            <a:pPr lvl="1"/>
            <a:r>
              <a:rPr lang="en-US" dirty="0"/>
              <a:t>Possession by Freeborns! </a:t>
            </a:r>
          </a:p>
          <a:p>
            <a:pPr lvl="1"/>
            <a:r>
              <a:rPr lang="en-US" dirty="0"/>
              <a:t>Did Deed #2 erroneously contain both Tracts, or necessarily contain both?</a:t>
            </a:r>
          </a:p>
          <a:p>
            <a:pPr lvl="2"/>
            <a:r>
              <a:rPr lang="en-US" dirty="0"/>
              <a:t>Since A and B could not be sold separately. </a:t>
            </a:r>
          </a:p>
          <a:p>
            <a:pPr lvl="1"/>
            <a:r>
              <a:rPr lang="en-US" dirty="0"/>
              <a:t>Did Jefferson Equities know of Freeborns’ occupancy?</a:t>
            </a:r>
          </a:p>
          <a:p>
            <a:pPr lvl="1"/>
            <a:r>
              <a:rPr lang="en-US" dirty="0"/>
              <a:t>How could this have been structured successfully?</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410865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#1</a:t>
            </a:r>
            <a:r>
              <a:rPr lang="en-US" sz="2200" dirty="0"/>
              <a:t>: </a:t>
            </a:r>
            <a:br>
              <a:rPr lang="en-US" sz="2200" dirty="0"/>
            </a:br>
            <a:br>
              <a:rPr lang="en-US" sz="2200" dirty="0"/>
            </a:br>
            <a:r>
              <a:rPr lang="en-US" sz="2700" i="1" dirty="0"/>
              <a:t>Freeborn v. Dow</a:t>
            </a:r>
            <a:r>
              <a:rPr lang="en-US" sz="2700" dirty="0"/>
              <a:t>, 322 Or. App. 695 (2022) </a:t>
            </a:r>
            <a:br>
              <a:rPr lang="en-US" dirty="0"/>
            </a:br>
            <a:endParaRPr lang="en-US" sz="2400" dirty="0"/>
          </a:p>
        </p:txBody>
      </p:sp>
      <p:sp>
        <p:nvSpPr>
          <p:cNvPr id="3" name="Content Placeholder 2"/>
          <p:cNvSpPr>
            <a:spLocks noGrp="1"/>
          </p:cNvSpPr>
          <p:nvPr>
            <p:ph sz="half" idx="1"/>
          </p:nvPr>
        </p:nvSpPr>
        <p:spPr>
          <a:xfrm>
            <a:off x="228600" y="1371601"/>
            <a:ext cx="4953000" cy="4495800"/>
          </a:xfrm>
        </p:spPr>
        <p:txBody>
          <a:bodyPr>
            <a:normAutofit fontScale="92500" lnSpcReduction="10000"/>
          </a:bodyPr>
          <a:lstStyle/>
          <a:p>
            <a:r>
              <a:rPr lang="en-US" u="sng" dirty="0"/>
              <a:t>Discussion</a:t>
            </a:r>
            <a:r>
              <a:rPr lang="en-US" dirty="0"/>
              <a:t> </a:t>
            </a:r>
          </a:p>
          <a:p>
            <a:pPr lvl="1"/>
            <a:r>
              <a:rPr lang="en-US" dirty="0"/>
              <a:t>Escrow</a:t>
            </a:r>
          </a:p>
          <a:p>
            <a:pPr lvl="2"/>
            <a:r>
              <a:rPr lang="en-US" dirty="0"/>
              <a:t>Insist on title affidavit</a:t>
            </a:r>
          </a:p>
          <a:p>
            <a:pPr lvl="2"/>
            <a:r>
              <a:rPr lang="en-US" dirty="0"/>
              <a:t>Ask who has possession of the property</a:t>
            </a:r>
          </a:p>
          <a:p>
            <a:pPr lvl="2"/>
            <a:r>
              <a:rPr lang="en-US" dirty="0"/>
              <a:t>Review PSAs for reserved rights of seller (is this excessive?)</a:t>
            </a:r>
          </a:p>
          <a:p>
            <a:pPr lvl="1"/>
            <a:r>
              <a:rPr lang="en-US" dirty="0"/>
              <a:t>Examiners / title</a:t>
            </a:r>
          </a:p>
          <a:p>
            <a:pPr lvl="2"/>
            <a:r>
              <a:rPr lang="en-US" dirty="0"/>
              <a:t>A deed may not be the end of the story</a:t>
            </a:r>
          </a:p>
          <a:p>
            <a:pPr lvl="2"/>
            <a:r>
              <a:rPr lang="en-US" dirty="0"/>
              <a:t>Does the legal description match the listing photos?</a:t>
            </a:r>
          </a:p>
          <a:p>
            <a:pPr lvl="1"/>
            <a:r>
              <a:rPr lang="en-US" dirty="0"/>
              <a:t>Lessons for underwriting</a:t>
            </a:r>
          </a:p>
          <a:p>
            <a:pPr lvl="1"/>
            <a:endParaRPr lang="en-US" dirty="0"/>
          </a:p>
          <a:p>
            <a:pPr lvl="1"/>
            <a:endParaRPr lang="en-US" dirty="0"/>
          </a:p>
        </p:txBody>
      </p:sp>
    </p:spTree>
    <p:extLst>
      <p:ext uri="{BB962C8B-B14F-4D97-AF65-F5344CB8AC3E}">
        <p14:creationId xmlns:p14="http://schemas.microsoft.com/office/powerpoint/2010/main" val="301611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#1</a:t>
            </a:r>
            <a:r>
              <a:rPr lang="en-US" sz="2200" dirty="0"/>
              <a:t>: </a:t>
            </a:r>
            <a:br>
              <a:rPr lang="en-US" sz="2200" dirty="0"/>
            </a:br>
            <a:br>
              <a:rPr lang="en-US" sz="2200" dirty="0"/>
            </a:br>
            <a:r>
              <a:rPr lang="en-US" sz="2700" i="1" dirty="0"/>
              <a:t>Freeborn v. Dow</a:t>
            </a:r>
            <a:r>
              <a:rPr lang="en-US" sz="2700" dirty="0"/>
              <a:t>, 322 Or. App. 695 (2022) </a:t>
            </a:r>
            <a:br>
              <a:rPr lang="en-US" dirty="0"/>
            </a:br>
            <a:endParaRPr lang="en-US" sz="2400" dirty="0"/>
          </a:p>
        </p:txBody>
      </p:sp>
      <p:sp>
        <p:nvSpPr>
          <p:cNvPr id="3" name="Content Placeholder 2"/>
          <p:cNvSpPr>
            <a:spLocks noGrp="1"/>
          </p:cNvSpPr>
          <p:nvPr>
            <p:ph sz="half" idx="1"/>
          </p:nvPr>
        </p:nvSpPr>
        <p:spPr>
          <a:xfrm>
            <a:off x="228600" y="1371600"/>
            <a:ext cx="8534400" cy="4754563"/>
          </a:xfrm>
        </p:spPr>
        <p:txBody>
          <a:bodyPr>
            <a:normAutofit/>
          </a:bodyPr>
          <a:lstStyle/>
          <a:p>
            <a:r>
              <a:rPr lang="en-US" u="sng" dirty="0"/>
              <a:t>More to the story 1</a:t>
            </a:r>
          </a:p>
          <a:p>
            <a:pPr lvl="1"/>
            <a:r>
              <a:rPr lang="en-US" dirty="0"/>
              <a:t>Freeborns were weeks away from losing both tracts to foreclosure when they sold to Dow in 2013</a:t>
            </a:r>
          </a:p>
          <a:p>
            <a:pPr lvl="1"/>
            <a:r>
              <a:rPr lang="en-US" dirty="0"/>
              <a:t>Freeborns had granted a 2</a:t>
            </a:r>
            <a:r>
              <a:rPr lang="en-US" baseline="30000" dirty="0"/>
              <a:t>nd</a:t>
            </a:r>
            <a:r>
              <a:rPr lang="en-US" dirty="0"/>
              <a:t> lien DOT on the homestead tract only to PNC Bank </a:t>
            </a:r>
          </a:p>
          <a:p>
            <a:pPr lvl="1"/>
            <a:r>
              <a:rPr lang="en-US" dirty="0"/>
              <a:t>The third-party purchaser in 2018, Jefferson Equities, brought a suit to cancel the 2</a:t>
            </a:r>
            <a:r>
              <a:rPr lang="en-US" baseline="30000" dirty="0"/>
              <a:t>nd</a:t>
            </a:r>
            <a:r>
              <a:rPr lang="en-US" dirty="0"/>
              <a:t> DOT in favor of PNC because it did not encumber a legal lot</a:t>
            </a:r>
          </a:p>
          <a:p>
            <a:pPr lvl="2"/>
            <a:r>
              <a:rPr lang="en-US" dirty="0"/>
              <a:t>The applicable zoning required 80-acre minimum parcels, so if PNC were to foreclose on the homestead, an illegal lot would be created.</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27797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#1</a:t>
            </a:r>
            <a:r>
              <a:rPr lang="en-US" sz="2200" dirty="0"/>
              <a:t>: </a:t>
            </a:r>
            <a:br>
              <a:rPr lang="en-US" sz="2200" dirty="0"/>
            </a:br>
            <a:br>
              <a:rPr lang="en-US" sz="2200" dirty="0"/>
            </a:br>
            <a:r>
              <a:rPr lang="en-US" sz="2700" i="1" dirty="0"/>
              <a:t>Freeborn v. Dow</a:t>
            </a:r>
            <a:r>
              <a:rPr lang="en-US" sz="2700" dirty="0"/>
              <a:t>, 322 Or. App. 695 (2022) </a:t>
            </a:r>
            <a:br>
              <a:rPr lang="en-US" dirty="0"/>
            </a:br>
            <a:endParaRPr lang="en-US" sz="2400" dirty="0"/>
          </a:p>
        </p:txBody>
      </p:sp>
      <p:sp>
        <p:nvSpPr>
          <p:cNvPr id="3" name="Content Placeholder 2"/>
          <p:cNvSpPr>
            <a:spLocks noGrp="1"/>
          </p:cNvSpPr>
          <p:nvPr>
            <p:ph sz="half" idx="1"/>
          </p:nvPr>
        </p:nvSpPr>
        <p:spPr>
          <a:xfrm>
            <a:off x="228600" y="1371600"/>
            <a:ext cx="5257800" cy="4495799"/>
          </a:xfrm>
        </p:spPr>
        <p:txBody>
          <a:bodyPr>
            <a:normAutofit lnSpcReduction="10000"/>
          </a:bodyPr>
          <a:lstStyle/>
          <a:p>
            <a:r>
              <a:rPr lang="en-US" u="sng" dirty="0"/>
              <a:t>More to the story 2</a:t>
            </a:r>
          </a:p>
          <a:p>
            <a:pPr lvl="1"/>
            <a:r>
              <a:rPr lang="en-US" dirty="0"/>
              <a:t>PNC did not contest the action and its trust deed was canceled.</a:t>
            </a:r>
          </a:p>
          <a:p>
            <a:pPr lvl="1"/>
            <a:r>
              <a:rPr lang="en-US" dirty="0"/>
              <a:t>Since the zoning code required 80-acre parcels, was the partition of Tracts A and B simply impossible?</a:t>
            </a:r>
          </a:p>
          <a:p>
            <a:pPr lvl="2"/>
            <a:r>
              <a:rPr lang="en-US" dirty="0"/>
              <a:t>Dow only had to convey homestead back to Freeborns upon partition.</a:t>
            </a:r>
          </a:p>
          <a:p>
            <a:pPr lvl="2"/>
            <a:r>
              <a:rPr lang="en-US" dirty="0"/>
              <a:t>For the land use gurus to sort out.</a:t>
            </a:r>
          </a:p>
          <a:p>
            <a:pPr marL="45720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103704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#2a</a:t>
            </a:r>
            <a:r>
              <a:rPr lang="en-US" sz="2200" dirty="0"/>
              <a:t>: </a:t>
            </a:r>
            <a:br>
              <a:rPr lang="en-US" sz="2200" dirty="0"/>
            </a:br>
            <a:br>
              <a:rPr lang="en-US" sz="2200" dirty="0"/>
            </a:br>
            <a:r>
              <a:rPr lang="en-US" sz="2700" i="1" dirty="0" err="1"/>
              <a:t>Martucci</a:t>
            </a:r>
            <a:r>
              <a:rPr lang="en-US" sz="2700" i="1" dirty="0"/>
              <a:t> v. Hilton</a:t>
            </a:r>
            <a:r>
              <a:rPr lang="en-US" sz="2700" dirty="0"/>
              <a:t>, 326 Or. App. 87 (2023) (unpublished)</a:t>
            </a:r>
            <a:br>
              <a:rPr lang="en-US" dirty="0"/>
            </a:br>
            <a:endParaRPr lang="en-US" sz="2400" dirty="0"/>
          </a:p>
        </p:txBody>
      </p:sp>
      <p:sp>
        <p:nvSpPr>
          <p:cNvPr id="3" name="Content Placeholder 2"/>
          <p:cNvSpPr>
            <a:spLocks noGrp="1"/>
          </p:cNvSpPr>
          <p:nvPr>
            <p:ph sz="half" idx="1"/>
          </p:nvPr>
        </p:nvSpPr>
        <p:spPr>
          <a:xfrm>
            <a:off x="228600" y="1371601"/>
            <a:ext cx="4724400" cy="4267200"/>
          </a:xfrm>
        </p:spPr>
        <p:txBody>
          <a:bodyPr/>
          <a:lstStyle/>
          <a:p>
            <a:r>
              <a:rPr lang="en-US" dirty="0"/>
              <a:t>Facts</a:t>
            </a:r>
          </a:p>
          <a:p>
            <a:pPr lvl="1"/>
            <a:r>
              <a:rPr lang="en-US" dirty="0"/>
              <a:t>Neighbors entered into a letter agreement for an ‘acre for acre’ exchange of property. </a:t>
            </a:r>
          </a:p>
          <a:p>
            <a:pPr lvl="1"/>
            <a:r>
              <a:rPr lang="en-US" dirty="0"/>
              <a:t>Surveyed boundaries. </a:t>
            </a:r>
          </a:p>
          <a:p>
            <a:pPr lvl="1"/>
            <a:r>
              <a:rPr lang="en-US" dirty="0"/>
              <a:t>Surveyor went out and painted trees blue to show one neighbor what he would be obtaining in swap.  </a:t>
            </a:r>
          </a:p>
          <a:p>
            <a:pPr lvl="1"/>
            <a:endParaRPr lang="en-US" dirty="0"/>
          </a:p>
          <a:p>
            <a:pPr lvl="1"/>
            <a:endParaRPr lang="en-US" dirty="0"/>
          </a:p>
        </p:txBody>
      </p:sp>
    </p:spTree>
    <p:extLst>
      <p:ext uri="{BB962C8B-B14F-4D97-AF65-F5344CB8AC3E}">
        <p14:creationId xmlns:p14="http://schemas.microsoft.com/office/powerpoint/2010/main" val="329746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#2a</a:t>
            </a:r>
            <a:r>
              <a:rPr lang="en-US" sz="2200" dirty="0"/>
              <a:t>: </a:t>
            </a:r>
            <a:br>
              <a:rPr lang="en-US" sz="2200" dirty="0"/>
            </a:br>
            <a:br>
              <a:rPr lang="en-US" sz="2200" dirty="0"/>
            </a:br>
            <a:r>
              <a:rPr lang="en-US" sz="2700" i="1" dirty="0" err="1"/>
              <a:t>Martucci</a:t>
            </a:r>
            <a:r>
              <a:rPr lang="en-US" sz="2700" i="1" dirty="0"/>
              <a:t> v. Hilton</a:t>
            </a:r>
            <a:r>
              <a:rPr lang="en-US" sz="2700" dirty="0"/>
              <a:t>, 326 Or. App. 87 (2023) (unpublished)</a:t>
            </a:r>
            <a:br>
              <a:rPr lang="en-US" dirty="0"/>
            </a:br>
            <a:endParaRPr lang="en-US" sz="2400" dirty="0"/>
          </a:p>
        </p:txBody>
      </p:sp>
      <p:sp>
        <p:nvSpPr>
          <p:cNvPr id="3" name="Content Placeholder 2"/>
          <p:cNvSpPr>
            <a:spLocks noGrp="1"/>
          </p:cNvSpPr>
          <p:nvPr>
            <p:ph sz="half" idx="1"/>
          </p:nvPr>
        </p:nvSpPr>
        <p:spPr>
          <a:xfrm>
            <a:off x="228600" y="1371600"/>
            <a:ext cx="8534400" cy="4571999"/>
          </a:xfrm>
        </p:spPr>
        <p:txBody>
          <a:bodyPr/>
          <a:lstStyle/>
          <a:p>
            <a:r>
              <a:rPr lang="en-US" dirty="0"/>
              <a:t>Facts continued</a:t>
            </a:r>
          </a:p>
          <a:p>
            <a:pPr lvl="1"/>
            <a:r>
              <a:rPr lang="en-US" dirty="0"/>
              <a:t>No deeds confirming the swap were recorded.</a:t>
            </a:r>
          </a:p>
          <a:p>
            <a:pPr lvl="1"/>
            <a:r>
              <a:rPr lang="en-US" dirty="0"/>
              <a:t>Both parcels were later sold to separate buyers </a:t>
            </a:r>
          </a:p>
          <a:p>
            <a:pPr lvl="1"/>
            <a:r>
              <a:rPr lang="en-US" dirty="0"/>
              <a:t>A dispute arose between the subsequent owners about the boundary line</a:t>
            </a:r>
          </a:p>
          <a:p>
            <a:pPr lvl="1"/>
            <a:r>
              <a:rPr lang="en-US" dirty="0"/>
              <a:t>Plaintiffs tried to enforce the letter agreement (referenced in prior slide) as a “boundary by agreement”: a transfer of land exempt from the Statute of Frauds. </a:t>
            </a:r>
          </a:p>
          <a:p>
            <a:pPr lvl="1"/>
            <a:r>
              <a:rPr lang="en-US" dirty="0"/>
              <a:t>Trial court rejected Plaintiff’s argument</a:t>
            </a:r>
          </a:p>
          <a:p>
            <a:pPr lvl="1"/>
            <a:endParaRPr lang="en-US" dirty="0"/>
          </a:p>
        </p:txBody>
      </p:sp>
    </p:spTree>
    <p:extLst>
      <p:ext uri="{BB962C8B-B14F-4D97-AF65-F5344CB8AC3E}">
        <p14:creationId xmlns:p14="http://schemas.microsoft.com/office/powerpoint/2010/main" val="275601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0" indent="0">
              <a:buNone/>
            </a:pPr>
            <a:r>
              <a:rPr lang="en-US" sz="3600" u="sng" dirty="0"/>
              <a:t>Part I</a:t>
            </a:r>
            <a:r>
              <a:rPr lang="en-US" sz="3600" dirty="0"/>
              <a:t>:</a:t>
            </a:r>
          </a:p>
          <a:p>
            <a:pPr marL="0" indent="0">
              <a:buNone/>
            </a:pPr>
            <a:br>
              <a:rPr lang="en-US" sz="3600" dirty="0"/>
            </a:br>
            <a:r>
              <a:rPr lang="en-US" sz="2000" dirty="0">
                <a:solidFill>
                  <a:schemeClr val="bg1"/>
                </a:solidFill>
              </a:rPr>
              <a:t>Case law update. </a:t>
            </a:r>
          </a:p>
        </p:txBody>
      </p:sp>
    </p:spTree>
    <p:extLst>
      <p:ext uri="{BB962C8B-B14F-4D97-AF65-F5344CB8AC3E}">
        <p14:creationId xmlns:p14="http://schemas.microsoft.com/office/powerpoint/2010/main" val="1370208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#2a</a:t>
            </a:r>
            <a:r>
              <a:rPr lang="en-US" sz="2200" dirty="0"/>
              <a:t>: </a:t>
            </a:r>
            <a:br>
              <a:rPr lang="en-US" sz="2200" dirty="0"/>
            </a:br>
            <a:br>
              <a:rPr lang="en-US" sz="2200" dirty="0"/>
            </a:br>
            <a:r>
              <a:rPr lang="en-US" sz="2700" i="1" dirty="0" err="1"/>
              <a:t>Martucci</a:t>
            </a:r>
            <a:r>
              <a:rPr lang="en-US" sz="2700" i="1" dirty="0"/>
              <a:t> v. Hilton</a:t>
            </a:r>
            <a:r>
              <a:rPr lang="en-US" sz="2700" dirty="0"/>
              <a:t>, 326 Or. App. 87 (2023) (unpublished)</a:t>
            </a:r>
            <a:br>
              <a:rPr lang="en-US" dirty="0"/>
            </a:br>
            <a:endParaRPr lang="en-US" sz="2400" dirty="0"/>
          </a:p>
        </p:txBody>
      </p:sp>
      <p:sp>
        <p:nvSpPr>
          <p:cNvPr id="3" name="Content Placeholder 2"/>
          <p:cNvSpPr>
            <a:spLocks noGrp="1"/>
          </p:cNvSpPr>
          <p:nvPr>
            <p:ph sz="half" idx="1"/>
          </p:nvPr>
        </p:nvSpPr>
        <p:spPr>
          <a:xfrm>
            <a:off x="228600" y="1371600"/>
            <a:ext cx="8534400" cy="4571999"/>
          </a:xfrm>
        </p:spPr>
        <p:txBody>
          <a:bodyPr/>
          <a:lstStyle/>
          <a:p>
            <a:r>
              <a:rPr lang="en-US" dirty="0"/>
              <a:t>Court of Appeals:</a:t>
            </a:r>
          </a:p>
          <a:p>
            <a:pPr lvl="1"/>
            <a:r>
              <a:rPr lang="en-US" dirty="0"/>
              <a:t>Plaintiff was not entitled to rely on boundary by agreement.</a:t>
            </a:r>
          </a:p>
          <a:p>
            <a:pPr lvl="1"/>
            <a:r>
              <a:rPr lang="en-US" dirty="0"/>
              <a:t>Boundary by agreement requires uncertainty as to the location of the ‘true’ boundary line.</a:t>
            </a:r>
          </a:p>
          <a:p>
            <a:pPr lvl="2"/>
            <a:r>
              <a:rPr lang="en-US" dirty="0"/>
              <a:t>The parties must be marking an uncertain boundary rather than making a conveyance of land. A conveyance of land falls within the </a:t>
            </a:r>
            <a:r>
              <a:rPr lang="en-US" dirty="0" err="1"/>
              <a:t>SoF</a:t>
            </a:r>
            <a:r>
              <a:rPr lang="en-US" dirty="0"/>
              <a:t>.</a:t>
            </a:r>
          </a:p>
          <a:p>
            <a:pPr lvl="1"/>
            <a:r>
              <a:rPr lang="en-US" dirty="0"/>
              <a:t>Boundary line agreements cannot be an end-run around the boundary line adjustment process</a:t>
            </a:r>
          </a:p>
          <a:p>
            <a:pPr lvl="1"/>
            <a:endParaRPr lang="en-US" dirty="0"/>
          </a:p>
          <a:p>
            <a:pPr lvl="1"/>
            <a:endParaRPr lang="en-US" dirty="0"/>
          </a:p>
        </p:txBody>
      </p:sp>
    </p:spTree>
    <p:extLst>
      <p:ext uri="{BB962C8B-B14F-4D97-AF65-F5344CB8AC3E}">
        <p14:creationId xmlns:p14="http://schemas.microsoft.com/office/powerpoint/2010/main" val="91464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#2a</a:t>
            </a:r>
            <a:r>
              <a:rPr lang="en-US" sz="2200" dirty="0"/>
              <a:t>: </a:t>
            </a:r>
            <a:br>
              <a:rPr lang="en-US" sz="2200" dirty="0"/>
            </a:br>
            <a:br>
              <a:rPr lang="en-US" sz="2200" dirty="0"/>
            </a:br>
            <a:r>
              <a:rPr lang="en-US" sz="2700" i="1" dirty="0" err="1"/>
              <a:t>Martucci</a:t>
            </a:r>
            <a:r>
              <a:rPr lang="en-US" sz="2700" i="1" dirty="0"/>
              <a:t> v. Hilton</a:t>
            </a:r>
            <a:r>
              <a:rPr lang="en-US" sz="2700" dirty="0"/>
              <a:t>, 326 Or. App. 87 (2023) (unpublished)</a:t>
            </a:r>
            <a:br>
              <a:rPr lang="en-US" dirty="0"/>
            </a:br>
            <a:endParaRPr lang="en-US" sz="2400" dirty="0"/>
          </a:p>
        </p:txBody>
      </p:sp>
      <p:sp>
        <p:nvSpPr>
          <p:cNvPr id="3" name="Content Placeholder 2"/>
          <p:cNvSpPr>
            <a:spLocks noGrp="1"/>
          </p:cNvSpPr>
          <p:nvPr>
            <p:ph sz="half" idx="1"/>
          </p:nvPr>
        </p:nvSpPr>
        <p:spPr>
          <a:xfrm>
            <a:off x="228600" y="1371600"/>
            <a:ext cx="8534400" cy="4571999"/>
          </a:xfrm>
        </p:spPr>
        <p:txBody>
          <a:bodyPr>
            <a:normAutofit fontScale="92500" lnSpcReduction="10000"/>
          </a:bodyPr>
          <a:lstStyle/>
          <a:p>
            <a:r>
              <a:rPr lang="en-US" dirty="0"/>
              <a:t>Discussion:</a:t>
            </a:r>
          </a:p>
          <a:p>
            <a:pPr lvl="1"/>
            <a:r>
              <a:rPr lang="en-US" dirty="0"/>
              <a:t>Boundary line </a:t>
            </a:r>
            <a:r>
              <a:rPr lang="en-US" i="1" dirty="0"/>
              <a:t>agreements </a:t>
            </a:r>
            <a:r>
              <a:rPr lang="en-US" dirty="0"/>
              <a:t>v. boundary line </a:t>
            </a:r>
            <a:r>
              <a:rPr lang="en-US" i="1" dirty="0"/>
              <a:t>adjustments</a:t>
            </a:r>
          </a:p>
          <a:p>
            <a:pPr lvl="1"/>
            <a:r>
              <a:rPr lang="en-US" dirty="0"/>
              <a:t>The previous neighbors agreed to make a conveyance. </a:t>
            </a:r>
          </a:p>
          <a:p>
            <a:pPr lvl="2"/>
            <a:r>
              <a:rPr lang="en-US" dirty="0"/>
              <a:t>Their intent could not alter the location of the true, ascertainable boundary line.</a:t>
            </a:r>
          </a:p>
          <a:p>
            <a:pPr lvl="2"/>
            <a:r>
              <a:rPr lang="en-US" dirty="0"/>
              <a:t>Only an agreement to fix an unknown line is exempted from the statute of frauds. </a:t>
            </a:r>
          </a:p>
          <a:p>
            <a:pPr lvl="1"/>
            <a:r>
              <a:rPr lang="en-US" dirty="0"/>
              <a:t>BL Agreements of record should show as exceptions to title and escalated to your underwriter. </a:t>
            </a:r>
          </a:p>
          <a:p>
            <a:pPr lvl="1"/>
            <a:r>
              <a:rPr lang="en-US" dirty="0"/>
              <a:t>BL Agreements should be disclosed under ORS seller disclosures.</a:t>
            </a:r>
          </a:p>
          <a:p>
            <a:pPr lvl="1"/>
            <a:r>
              <a:rPr lang="en-US" dirty="0"/>
              <a:t>Unlike other states Oregon does not have a </a:t>
            </a:r>
            <a:r>
              <a:rPr lang="en-US" dirty="0" err="1"/>
              <a:t>BLAgreement</a:t>
            </a:r>
            <a:r>
              <a:rPr lang="en-US" dirty="0"/>
              <a:t> statute. Common law only. </a:t>
            </a:r>
          </a:p>
          <a:p>
            <a:pPr lvl="1"/>
            <a:endParaRPr lang="en-US" dirty="0"/>
          </a:p>
          <a:p>
            <a:pPr lvl="1"/>
            <a:endParaRPr lang="en-US" dirty="0"/>
          </a:p>
        </p:txBody>
      </p:sp>
    </p:spTree>
    <p:extLst>
      <p:ext uri="{BB962C8B-B14F-4D97-AF65-F5344CB8AC3E}">
        <p14:creationId xmlns:p14="http://schemas.microsoft.com/office/powerpoint/2010/main" val="133296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#2b</a:t>
            </a:r>
            <a:r>
              <a:rPr lang="en-US" sz="2200" dirty="0"/>
              <a:t>: </a:t>
            </a:r>
            <a:br>
              <a:rPr lang="en-US" sz="2200" dirty="0"/>
            </a:br>
            <a:br>
              <a:rPr lang="en-US" sz="2200" dirty="0"/>
            </a:br>
            <a:r>
              <a:rPr lang="en-US" sz="2700" i="1" dirty="0"/>
              <a:t>Ramos v. </a:t>
            </a:r>
            <a:r>
              <a:rPr lang="en-US" sz="2700" i="1" dirty="0" err="1"/>
              <a:t>Potkowski</a:t>
            </a:r>
            <a:r>
              <a:rPr lang="en-US" sz="2700" i="1" dirty="0"/>
              <a:t>, </a:t>
            </a:r>
            <a:r>
              <a:rPr lang="en-US" sz="2700" dirty="0"/>
              <a:t>322 Or. App. 686 (2022)</a:t>
            </a:r>
            <a:br>
              <a:rPr lang="en-US" dirty="0"/>
            </a:br>
            <a:endParaRPr lang="en-US" sz="2400" dirty="0"/>
          </a:p>
        </p:txBody>
      </p:sp>
      <p:sp>
        <p:nvSpPr>
          <p:cNvPr id="3" name="Content Placeholder 2"/>
          <p:cNvSpPr>
            <a:spLocks noGrp="1"/>
          </p:cNvSpPr>
          <p:nvPr>
            <p:ph sz="half" idx="1"/>
          </p:nvPr>
        </p:nvSpPr>
        <p:spPr>
          <a:xfrm>
            <a:off x="228600" y="1371600"/>
            <a:ext cx="8534400" cy="4571999"/>
          </a:xfrm>
        </p:spPr>
        <p:txBody>
          <a:bodyPr/>
          <a:lstStyle/>
          <a:p>
            <a:r>
              <a:rPr lang="en-US" dirty="0"/>
              <a:t>When your neighbor Kramer does you a favor.</a:t>
            </a:r>
          </a:p>
          <a:p>
            <a:pPr marL="0"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219793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#2b</a:t>
            </a:r>
            <a:r>
              <a:rPr lang="en-US" sz="2200" dirty="0"/>
              <a:t>: </a:t>
            </a:r>
            <a:br>
              <a:rPr lang="en-US" sz="2200" dirty="0"/>
            </a:br>
            <a:br>
              <a:rPr lang="en-US" sz="2200" dirty="0"/>
            </a:br>
            <a:r>
              <a:rPr lang="en-US" sz="2700" i="1" dirty="0"/>
              <a:t>Ramos v. </a:t>
            </a:r>
            <a:r>
              <a:rPr lang="en-US" sz="2700" i="1" dirty="0" err="1"/>
              <a:t>Potkowski</a:t>
            </a:r>
            <a:r>
              <a:rPr lang="en-US" sz="2700" i="1" dirty="0"/>
              <a:t>, </a:t>
            </a:r>
            <a:r>
              <a:rPr lang="en-US" sz="2700" dirty="0"/>
              <a:t>322 Or. App. 686 (2022)</a:t>
            </a:r>
            <a:br>
              <a:rPr lang="en-US" dirty="0"/>
            </a:br>
            <a:endParaRPr lang="en-US" sz="2400" dirty="0"/>
          </a:p>
        </p:txBody>
      </p:sp>
      <p:sp>
        <p:nvSpPr>
          <p:cNvPr id="3" name="Content Placeholder 2"/>
          <p:cNvSpPr>
            <a:spLocks noGrp="1"/>
          </p:cNvSpPr>
          <p:nvPr>
            <p:ph sz="half" idx="1"/>
          </p:nvPr>
        </p:nvSpPr>
        <p:spPr>
          <a:xfrm>
            <a:off x="228600" y="1371600"/>
            <a:ext cx="8534400" cy="4754563"/>
          </a:xfrm>
        </p:spPr>
        <p:txBody>
          <a:bodyPr/>
          <a:lstStyle/>
          <a:p>
            <a:r>
              <a:rPr lang="en-US" dirty="0"/>
              <a:t>Facts </a:t>
            </a:r>
          </a:p>
          <a:p>
            <a:pPr lvl="1"/>
            <a:r>
              <a:rPr lang="en-US" dirty="0"/>
              <a:t>Neighbors owned adjoining lots in </a:t>
            </a:r>
            <a:r>
              <a:rPr lang="en-US" dirty="0" err="1"/>
              <a:t>Marylhurst</a:t>
            </a:r>
            <a:r>
              <a:rPr lang="en-US" dirty="0"/>
              <a:t> Heights Subdivision. </a:t>
            </a:r>
          </a:p>
          <a:p>
            <a:pPr lvl="1"/>
            <a:r>
              <a:rPr lang="en-US" dirty="0"/>
              <a:t>Plaintiffs in red</a:t>
            </a:r>
          </a:p>
          <a:p>
            <a:pPr lvl="1"/>
            <a:r>
              <a:rPr lang="en-US" dirty="0"/>
              <a:t>Defendant in light blue</a:t>
            </a:r>
          </a:p>
          <a:p>
            <a:pPr marL="457200" lvl="1" indent="0">
              <a:buNone/>
            </a:pPr>
            <a:endParaRPr lang="en-US" dirty="0"/>
          </a:p>
          <a:p>
            <a:pPr marL="457200" lvl="1" indent="0">
              <a:buNone/>
            </a:pPr>
            <a:endParaRPr lang="en-US" dirty="0"/>
          </a:p>
        </p:txBody>
      </p:sp>
      <p:pic>
        <p:nvPicPr>
          <p:cNvPr id="10" name="Picture 9" descr="A diagram of different colored squares&#10;&#10;Description automatically generated">
            <a:extLst>
              <a:ext uri="{FF2B5EF4-FFF2-40B4-BE49-F238E27FC236}">
                <a16:creationId xmlns:a16="http://schemas.microsoft.com/office/drawing/2014/main" id="{11B713E2-01BA-ABA5-FA06-15D444AD6B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0520" y="2362200"/>
            <a:ext cx="4488701" cy="3369141"/>
          </a:xfrm>
          <a:prstGeom prst="rect">
            <a:avLst/>
          </a:prstGeom>
        </p:spPr>
      </p:pic>
    </p:spTree>
    <p:extLst>
      <p:ext uri="{BB962C8B-B14F-4D97-AF65-F5344CB8AC3E}">
        <p14:creationId xmlns:p14="http://schemas.microsoft.com/office/powerpoint/2010/main" val="414820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#2b</a:t>
            </a:r>
            <a:r>
              <a:rPr lang="en-US" sz="2200" dirty="0"/>
              <a:t>: </a:t>
            </a:r>
            <a:br>
              <a:rPr lang="en-US" sz="2200" dirty="0"/>
            </a:br>
            <a:br>
              <a:rPr lang="en-US" sz="2200" dirty="0"/>
            </a:br>
            <a:r>
              <a:rPr lang="en-US" sz="2700" i="1" dirty="0"/>
              <a:t>Ramos v. </a:t>
            </a:r>
            <a:r>
              <a:rPr lang="en-US" sz="2700" i="1" dirty="0" err="1"/>
              <a:t>Potkowski</a:t>
            </a:r>
            <a:r>
              <a:rPr lang="en-US" sz="2700" i="1" dirty="0"/>
              <a:t>, </a:t>
            </a:r>
            <a:r>
              <a:rPr lang="en-US" sz="2700" dirty="0"/>
              <a:t>322 </a:t>
            </a:r>
            <a:r>
              <a:rPr lang="en-US" sz="2700" dirty="0" err="1"/>
              <a:t>Or.App</a:t>
            </a:r>
            <a:r>
              <a:rPr lang="en-US" sz="2700" dirty="0"/>
              <a:t>. 686 (2022)</a:t>
            </a:r>
            <a:br>
              <a:rPr lang="en-US" dirty="0"/>
            </a:br>
            <a:endParaRPr lang="en-US" sz="2400" dirty="0"/>
          </a:p>
        </p:txBody>
      </p:sp>
      <p:sp>
        <p:nvSpPr>
          <p:cNvPr id="3" name="Content Placeholder 2"/>
          <p:cNvSpPr>
            <a:spLocks noGrp="1"/>
          </p:cNvSpPr>
          <p:nvPr>
            <p:ph sz="half" idx="1"/>
          </p:nvPr>
        </p:nvSpPr>
        <p:spPr>
          <a:xfrm>
            <a:off x="228600" y="1371600"/>
            <a:ext cx="8534400" cy="4754563"/>
          </a:xfrm>
        </p:spPr>
        <p:txBody>
          <a:bodyPr/>
          <a:lstStyle/>
          <a:p>
            <a:r>
              <a:rPr lang="en-US" dirty="0"/>
              <a:t>Facts </a:t>
            </a:r>
          </a:p>
          <a:p>
            <a:pPr lvl="1"/>
            <a:r>
              <a:rPr lang="en-US" dirty="0"/>
              <a:t>Plaintiff’s predecessor, Dyer, testified that when he bought in 1993, a neighbor, Kramer, showed him the East boundary of his property as follows:</a:t>
            </a:r>
          </a:p>
          <a:p>
            <a:pPr lvl="1"/>
            <a:r>
              <a:rPr lang="en-US" dirty="0"/>
              <a:t>The dashed line.</a:t>
            </a:r>
          </a:p>
          <a:p>
            <a:pPr marL="457200" lvl="1" indent="0">
              <a:buNone/>
            </a:pPr>
            <a:endParaRPr lang="en-US" dirty="0"/>
          </a:p>
        </p:txBody>
      </p:sp>
      <p:pic>
        <p:nvPicPr>
          <p:cNvPr id="5" name="Picture 4" descr="A diagram of a house&#10;&#10;Description automatically generated">
            <a:extLst>
              <a:ext uri="{FF2B5EF4-FFF2-40B4-BE49-F238E27FC236}">
                <a16:creationId xmlns:a16="http://schemas.microsoft.com/office/drawing/2014/main" id="{AD2811C9-2392-C8CE-6A88-85A7AE744B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3454978"/>
            <a:ext cx="3038100" cy="2295149"/>
          </a:xfrm>
          <a:prstGeom prst="rect">
            <a:avLst/>
          </a:prstGeom>
        </p:spPr>
      </p:pic>
    </p:spTree>
    <p:extLst>
      <p:ext uri="{BB962C8B-B14F-4D97-AF65-F5344CB8AC3E}">
        <p14:creationId xmlns:p14="http://schemas.microsoft.com/office/powerpoint/2010/main" val="89062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#2b</a:t>
            </a:r>
            <a:r>
              <a:rPr lang="en-US" sz="2200" dirty="0"/>
              <a:t>: </a:t>
            </a:r>
            <a:br>
              <a:rPr lang="en-US" sz="2200" dirty="0"/>
            </a:br>
            <a:br>
              <a:rPr lang="en-US" sz="2200" dirty="0"/>
            </a:br>
            <a:r>
              <a:rPr lang="en-US" sz="2700" i="1" dirty="0"/>
              <a:t>Ramos v. </a:t>
            </a:r>
            <a:r>
              <a:rPr lang="en-US" sz="2700" i="1" dirty="0" err="1"/>
              <a:t>Potkowski</a:t>
            </a:r>
            <a:r>
              <a:rPr lang="en-US" sz="2700" i="1" dirty="0"/>
              <a:t>, </a:t>
            </a:r>
            <a:r>
              <a:rPr lang="en-US" sz="2700" dirty="0"/>
              <a:t>322 </a:t>
            </a:r>
            <a:r>
              <a:rPr lang="en-US" sz="2700" dirty="0" err="1"/>
              <a:t>Or.App</a:t>
            </a:r>
            <a:r>
              <a:rPr lang="en-US" sz="2700" dirty="0"/>
              <a:t>. 686 (2022)</a:t>
            </a:r>
            <a:br>
              <a:rPr lang="en-US" dirty="0"/>
            </a:br>
            <a:endParaRPr lang="en-US" sz="2400" dirty="0"/>
          </a:p>
        </p:txBody>
      </p:sp>
      <p:sp>
        <p:nvSpPr>
          <p:cNvPr id="3" name="Content Placeholder 2"/>
          <p:cNvSpPr>
            <a:spLocks noGrp="1"/>
          </p:cNvSpPr>
          <p:nvPr>
            <p:ph sz="half" idx="1"/>
          </p:nvPr>
        </p:nvSpPr>
        <p:spPr>
          <a:xfrm>
            <a:off x="228600" y="1371600"/>
            <a:ext cx="8534400" cy="4754563"/>
          </a:xfrm>
        </p:spPr>
        <p:txBody>
          <a:bodyPr/>
          <a:lstStyle/>
          <a:p>
            <a:r>
              <a:rPr lang="en-US" dirty="0"/>
              <a:t>Facts </a:t>
            </a:r>
          </a:p>
          <a:p>
            <a:pPr lvl="1"/>
            <a:r>
              <a:rPr lang="en-US" dirty="0"/>
              <a:t>Kramer appeared 22 years later in 2015 when defendants’ predecessor, Barnard, wanted to build a shed and chicken coop on his property, Lots 5, 6 and 14, and needed guidance about the boundaries. </a:t>
            </a:r>
          </a:p>
          <a:p>
            <a:pPr lvl="1"/>
            <a:r>
              <a:rPr lang="en-US" dirty="0"/>
              <a:t>Kramer gestured to two stakes or two points. </a:t>
            </a:r>
          </a:p>
          <a:p>
            <a:pPr lvl="1"/>
            <a:r>
              <a:rPr lang="en-US" dirty="0"/>
              <a:t>Dyer attended this meeting.</a:t>
            </a:r>
          </a:p>
          <a:p>
            <a:pPr marL="457200" lvl="1" indent="0">
              <a:buNone/>
            </a:pPr>
            <a:endParaRPr lang="en-US" dirty="0"/>
          </a:p>
        </p:txBody>
      </p:sp>
    </p:spTree>
    <p:extLst>
      <p:ext uri="{BB962C8B-B14F-4D97-AF65-F5344CB8AC3E}">
        <p14:creationId xmlns:p14="http://schemas.microsoft.com/office/powerpoint/2010/main" val="271378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#2b</a:t>
            </a:r>
            <a:r>
              <a:rPr lang="en-US" sz="2200" dirty="0"/>
              <a:t>: </a:t>
            </a:r>
            <a:br>
              <a:rPr lang="en-US" sz="2200" dirty="0"/>
            </a:br>
            <a:br>
              <a:rPr lang="en-US" sz="2200" dirty="0"/>
            </a:br>
            <a:r>
              <a:rPr lang="en-US" sz="2700" i="1" dirty="0"/>
              <a:t>Ramos v. </a:t>
            </a:r>
            <a:r>
              <a:rPr lang="en-US" sz="2700" i="1" dirty="0" err="1"/>
              <a:t>Potkowski</a:t>
            </a:r>
            <a:r>
              <a:rPr lang="en-US" sz="2700" i="1" dirty="0"/>
              <a:t>, </a:t>
            </a:r>
            <a:r>
              <a:rPr lang="en-US" sz="2700" dirty="0"/>
              <a:t>322 </a:t>
            </a:r>
            <a:r>
              <a:rPr lang="en-US" sz="2700" dirty="0" err="1"/>
              <a:t>Or.App</a:t>
            </a:r>
            <a:r>
              <a:rPr lang="en-US" sz="2700" dirty="0"/>
              <a:t>. 686 (2022)</a:t>
            </a:r>
            <a:br>
              <a:rPr lang="en-US" dirty="0"/>
            </a:br>
            <a:endParaRPr lang="en-US" sz="2400" dirty="0"/>
          </a:p>
        </p:txBody>
      </p:sp>
      <p:sp>
        <p:nvSpPr>
          <p:cNvPr id="3" name="Content Placeholder 2"/>
          <p:cNvSpPr>
            <a:spLocks noGrp="1"/>
          </p:cNvSpPr>
          <p:nvPr>
            <p:ph sz="half" idx="1"/>
          </p:nvPr>
        </p:nvSpPr>
        <p:spPr>
          <a:xfrm>
            <a:off x="228600" y="1371600"/>
            <a:ext cx="8534400" cy="4754563"/>
          </a:xfrm>
        </p:spPr>
        <p:txBody>
          <a:bodyPr/>
          <a:lstStyle/>
          <a:p>
            <a:r>
              <a:rPr lang="en-US" dirty="0"/>
              <a:t>Facts </a:t>
            </a:r>
          </a:p>
          <a:p>
            <a:pPr lvl="1"/>
            <a:r>
              <a:rPr lang="en-US" dirty="0"/>
              <a:t>After </a:t>
            </a:r>
            <a:r>
              <a:rPr lang="en-US" i="1" dirty="0"/>
              <a:t>that</a:t>
            </a:r>
            <a:r>
              <a:rPr lang="en-US" dirty="0"/>
              <a:t> later meeting, Barnard believed his west line to run as follows:</a:t>
            </a:r>
          </a:p>
          <a:p>
            <a:pPr marL="457200" lvl="1" indent="0">
              <a:buNone/>
            </a:pPr>
            <a:endParaRPr lang="en-US" dirty="0"/>
          </a:p>
          <a:p>
            <a:pPr marL="457200" lvl="1" indent="0">
              <a:buNone/>
            </a:pPr>
            <a:endParaRPr lang="en-US" dirty="0"/>
          </a:p>
        </p:txBody>
      </p:sp>
      <p:pic>
        <p:nvPicPr>
          <p:cNvPr id="6" name="Picture 5">
            <a:extLst>
              <a:ext uri="{FF2B5EF4-FFF2-40B4-BE49-F238E27FC236}">
                <a16:creationId xmlns:a16="http://schemas.microsoft.com/office/drawing/2014/main" id="{2AA19257-1596-A617-92E2-702E894D87EA}"/>
              </a:ext>
            </a:extLst>
          </p:cNvPr>
          <p:cNvPicPr>
            <a:picLocks noChangeAspect="1"/>
          </p:cNvPicPr>
          <p:nvPr/>
        </p:nvPicPr>
        <p:blipFill>
          <a:blip r:embed="rId2"/>
          <a:stretch>
            <a:fillRect/>
          </a:stretch>
        </p:blipFill>
        <p:spPr>
          <a:xfrm>
            <a:off x="2667000" y="2697162"/>
            <a:ext cx="4195762" cy="3153642"/>
          </a:xfrm>
          <a:prstGeom prst="rect">
            <a:avLst/>
          </a:prstGeom>
        </p:spPr>
      </p:pic>
    </p:spTree>
    <p:extLst>
      <p:ext uri="{BB962C8B-B14F-4D97-AF65-F5344CB8AC3E}">
        <p14:creationId xmlns:p14="http://schemas.microsoft.com/office/powerpoint/2010/main" val="174828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#2b</a:t>
            </a:r>
            <a:r>
              <a:rPr lang="en-US" sz="2200" dirty="0"/>
              <a:t>: </a:t>
            </a:r>
            <a:br>
              <a:rPr lang="en-US" sz="2200" dirty="0"/>
            </a:br>
            <a:br>
              <a:rPr lang="en-US" sz="2200" dirty="0"/>
            </a:br>
            <a:r>
              <a:rPr lang="en-US" sz="2700" i="1" dirty="0"/>
              <a:t>Ramos v. </a:t>
            </a:r>
            <a:r>
              <a:rPr lang="en-US" sz="2700" i="1" dirty="0" err="1"/>
              <a:t>Potkowski</a:t>
            </a:r>
            <a:r>
              <a:rPr lang="en-US" sz="2700" i="1" dirty="0"/>
              <a:t>, </a:t>
            </a:r>
            <a:r>
              <a:rPr lang="en-US" sz="2700" dirty="0"/>
              <a:t>322 </a:t>
            </a:r>
            <a:r>
              <a:rPr lang="en-US" sz="2700" dirty="0" err="1"/>
              <a:t>Or.App</a:t>
            </a:r>
            <a:r>
              <a:rPr lang="en-US" sz="2700" dirty="0"/>
              <a:t>. 686 (2022)</a:t>
            </a:r>
            <a:br>
              <a:rPr lang="en-US" dirty="0"/>
            </a:br>
            <a:endParaRPr lang="en-US" sz="2400" dirty="0"/>
          </a:p>
        </p:txBody>
      </p:sp>
      <p:sp>
        <p:nvSpPr>
          <p:cNvPr id="3" name="Content Placeholder 2"/>
          <p:cNvSpPr>
            <a:spLocks noGrp="1"/>
          </p:cNvSpPr>
          <p:nvPr>
            <p:ph sz="half" idx="1"/>
          </p:nvPr>
        </p:nvSpPr>
        <p:spPr>
          <a:xfrm>
            <a:off x="228600" y="1371600"/>
            <a:ext cx="8534400" cy="4754563"/>
          </a:xfrm>
        </p:spPr>
        <p:txBody>
          <a:bodyPr/>
          <a:lstStyle/>
          <a:p>
            <a:r>
              <a:rPr lang="en-US" dirty="0"/>
              <a:t>Facts </a:t>
            </a:r>
          </a:p>
          <a:p>
            <a:pPr lvl="1"/>
            <a:r>
              <a:rPr lang="en-US" dirty="0"/>
              <a:t>Plaintiffs learned that Barnards’ improvements (shop, road, chicken coop and shed – now owned by Defendants) encroached over their lot line when they sought to build an ADU on their property.</a:t>
            </a:r>
          </a:p>
          <a:p>
            <a:pPr lvl="1"/>
            <a:r>
              <a:rPr lang="en-US" dirty="0"/>
              <a:t>Plaintiffs filed suit for trespass and ejectment of the coop, shed, etc.</a:t>
            </a:r>
          </a:p>
          <a:p>
            <a:pPr lvl="1"/>
            <a:r>
              <a:rPr lang="en-US" dirty="0"/>
              <a:t>Defendants opposed on the theory that a ‘boundary by agreement’ had been reached by the predecessor owners (Dyer and Barnard) under Kramer’s guidance </a:t>
            </a:r>
          </a:p>
          <a:p>
            <a:pPr marL="457200" lvl="1" indent="0">
              <a:buNone/>
            </a:pPr>
            <a:endParaRPr lang="en-US" dirty="0"/>
          </a:p>
        </p:txBody>
      </p:sp>
    </p:spTree>
    <p:extLst>
      <p:ext uri="{BB962C8B-B14F-4D97-AF65-F5344CB8AC3E}">
        <p14:creationId xmlns:p14="http://schemas.microsoft.com/office/powerpoint/2010/main" val="224840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#2b</a:t>
            </a:r>
            <a:r>
              <a:rPr lang="en-US" sz="2200" dirty="0"/>
              <a:t>: </a:t>
            </a:r>
            <a:br>
              <a:rPr lang="en-US" sz="2200" dirty="0"/>
            </a:br>
            <a:br>
              <a:rPr lang="en-US" sz="2200" dirty="0"/>
            </a:br>
            <a:r>
              <a:rPr lang="en-US" sz="2700" i="1" dirty="0"/>
              <a:t>Ramos v. </a:t>
            </a:r>
            <a:r>
              <a:rPr lang="en-US" sz="2700" i="1" dirty="0" err="1"/>
              <a:t>Potkowski</a:t>
            </a:r>
            <a:r>
              <a:rPr lang="en-US" sz="2700" i="1" dirty="0"/>
              <a:t>, </a:t>
            </a:r>
            <a:r>
              <a:rPr lang="en-US" sz="2700" dirty="0"/>
              <a:t>322 </a:t>
            </a:r>
            <a:r>
              <a:rPr lang="en-US" sz="2700" dirty="0" err="1"/>
              <a:t>Or.App</a:t>
            </a:r>
            <a:r>
              <a:rPr lang="en-US" sz="2700" dirty="0"/>
              <a:t>. 686 (2022)</a:t>
            </a:r>
            <a:br>
              <a:rPr lang="en-US" dirty="0"/>
            </a:br>
            <a:endParaRPr lang="en-US" sz="2400" dirty="0"/>
          </a:p>
        </p:txBody>
      </p:sp>
      <p:sp>
        <p:nvSpPr>
          <p:cNvPr id="3" name="Content Placeholder 2"/>
          <p:cNvSpPr>
            <a:spLocks noGrp="1"/>
          </p:cNvSpPr>
          <p:nvPr>
            <p:ph sz="half" idx="1"/>
          </p:nvPr>
        </p:nvSpPr>
        <p:spPr>
          <a:xfrm>
            <a:off x="228600" y="1371600"/>
            <a:ext cx="8534400" cy="4754563"/>
          </a:xfrm>
        </p:spPr>
        <p:txBody>
          <a:bodyPr>
            <a:normAutofit/>
          </a:bodyPr>
          <a:lstStyle/>
          <a:p>
            <a:r>
              <a:rPr lang="en-US" dirty="0"/>
              <a:t>Law</a:t>
            </a:r>
          </a:p>
          <a:p>
            <a:pPr lvl="1"/>
            <a:r>
              <a:rPr lang="en-US" dirty="0"/>
              <a:t>Elements of boundary by agreement (common law)</a:t>
            </a:r>
          </a:p>
          <a:p>
            <a:pPr lvl="2"/>
            <a:r>
              <a:rPr lang="en-US" sz="1800" dirty="0"/>
              <a:t>1. there must have been an initial dispute and mutual uncertainty about the true location of the boundary, </a:t>
            </a:r>
          </a:p>
          <a:p>
            <a:pPr lvl="2"/>
            <a:r>
              <a:rPr lang="en-US" sz="1800" dirty="0"/>
              <a:t>2. there must have been mutual resolution of the uncertainty or dispute by an express or implied agreement to permanently recognize a particular line as the boundary, and</a:t>
            </a:r>
          </a:p>
          <a:p>
            <a:pPr lvl="2"/>
            <a:r>
              <a:rPr lang="en-US" sz="1800" dirty="0"/>
              <a:t>3. there must be evidence of the agreement by subsequent activities, e.g., recording a written agreement or occupying the property up to the new boundary.</a:t>
            </a:r>
          </a:p>
          <a:p>
            <a:pPr lvl="1"/>
            <a:endParaRPr lang="en-US" dirty="0"/>
          </a:p>
          <a:p>
            <a:pPr marL="457200" lvl="1" indent="0">
              <a:buNone/>
            </a:pPr>
            <a:endParaRPr lang="en-US" dirty="0"/>
          </a:p>
        </p:txBody>
      </p:sp>
    </p:spTree>
    <p:extLst>
      <p:ext uri="{BB962C8B-B14F-4D97-AF65-F5344CB8AC3E}">
        <p14:creationId xmlns:p14="http://schemas.microsoft.com/office/powerpoint/2010/main" val="317008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#2b</a:t>
            </a:r>
            <a:r>
              <a:rPr lang="en-US" sz="2200" dirty="0"/>
              <a:t>: </a:t>
            </a:r>
            <a:br>
              <a:rPr lang="en-US" sz="2200" dirty="0"/>
            </a:br>
            <a:br>
              <a:rPr lang="en-US" sz="2200" dirty="0"/>
            </a:br>
            <a:r>
              <a:rPr lang="en-US" sz="2700" i="1" dirty="0"/>
              <a:t>Ramos v. </a:t>
            </a:r>
            <a:r>
              <a:rPr lang="en-US" sz="2700" i="1" dirty="0" err="1"/>
              <a:t>Potkowski</a:t>
            </a:r>
            <a:r>
              <a:rPr lang="en-US" sz="2700" i="1" dirty="0"/>
              <a:t>, </a:t>
            </a:r>
            <a:r>
              <a:rPr lang="en-US" sz="2700" dirty="0"/>
              <a:t>322 </a:t>
            </a:r>
            <a:r>
              <a:rPr lang="en-US" sz="2700" dirty="0" err="1"/>
              <a:t>Or.App</a:t>
            </a:r>
            <a:r>
              <a:rPr lang="en-US" sz="2700" dirty="0"/>
              <a:t>. 686 (2022)</a:t>
            </a:r>
            <a:br>
              <a:rPr lang="en-US" dirty="0"/>
            </a:br>
            <a:endParaRPr lang="en-US" sz="2400" dirty="0"/>
          </a:p>
        </p:txBody>
      </p:sp>
      <p:sp>
        <p:nvSpPr>
          <p:cNvPr id="3" name="Content Placeholder 2"/>
          <p:cNvSpPr>
            <a:spLocks noGrp="1"/>
          </p:cNvSpPr>
          <p:nvPr>
            <p:ph sz="half" idx="1"/>
          </p:nvPr>
        </p:nvSpPr>
        <p:spPr>
          <a:xfrm>
            <a:off x="228600" y="1371600"/>
            <a:ext cx="8534400" cy="4754563"/>
          </a:xfrm>
        </p:spPr>
        <p:txBody>
          <a:bodyPr>
            <a:normAutofit/>
          </a:bodyPr>
          <a:lstStyle/>
          <a:p>
            <a:r>
              <a:rPr lang="en-US" dirty="0"/>
              <a:t>Holding</a:t>
            </a:r>
          </a:p>
          <a:p>
            <a:pPr lvl="1"/>
            <a:r>
              <a:rPr lang="en-US" dirty="0"/>
              <a:t>Here, again, as in case 2a, the parties’ mistaken beliefs about the location of the boundary line did not demonstrate genuine uncertainty as to the ‘true’ location of the line. </a:t>
            </a:r>
          </a:p>
          <a:p>
            <a:pPr lvl="1"/>
            <a:r>
              <a:rPr lang="en-US" dirty="0"/>
              <a:t>Additionally, they conveyed out using subdivision lot legal descriptions. Their conduct was inconsistent with their understanding and adopting of the alternative boundary lines. </a:t>
            </a:r>
          </a:p>
          <a:p>
            <a:pPr lvl="1"/>
            <a:endParaRPr lang="en-US" dirty="0"/>
          </a:p>
          <a:p>
            <a:pPr marL="457200" lvl="1" indent="0">
              <a:buNone/>
            </a:pPr>
            <a:endParaRPr lang="en-US" dirty="0"/>
          </a:p>
        </p:txBody>
      </p:sp>
    </p:spTree>
    <p:extLst>
      <p:ext uri="{BB962C8B-B14F-4D97-AF65-F5344CB8AC3E}">
        <p14:creationId xmlns:p14="http://schemas.microsoft.com/office/powerpoint/2010/main" val="213787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#1</a:t>
            </a:r>
            <a:r>
              <a:rPr lang="en-US" sz="2200" dirty="0"/>
              <a:t>: </a:t>
            </a:r>
            <a:br>
              <a:rPr lang="en-US" sz="2200" dirty="0"/>
            </a:br>
            <a:br>
              <a:rPr lang="en-US" sz="2200" dirty="0"/>
            </a:br>
            <a:r>
              <a:rPr lang="en-US" sz="2700" i="1" dirty="0"/>
              <a:t>Freeborn v. Dow</a:t>
            </a:r>
            <a:r>
              <a:rPr lang="en-US" sz="2700" dirty="0"/>
              <a:t>, 322 Or. App. 695 (2022) </a:t>
            </a:r>
            <a:br>
              <a:rPr lang="en-US" dirty="0"/>
            </a:br>
            <a:endParaRPr lang="en-US" sz="2400" dirty="0"/>
          </a:p>
        </p:txBody>
      </p:sp>
      <p:sp>
        <p:nvSpPr>
          <p:cNvPr id="3" name="Content Placeholder 2"/>
          <p:cNvSpPr>
            <a:spLocks noGrp="1"/>
          </p:cNvSpPr>
          <p:nvPr>
            <p:ph sz="half" idx="1"/>
          </p:nvPr>
        </p:nvSpPr>
        <p:spPr>
          <a:xfrm>
            <a:off x="457200" y="1600200"/>
            <a:ext cx="8305800" cy="4525963"/>
          </a:xfrm>
        </p:spPr>
        <p:txBody>
          <a:bodyPr/>
          <a:lstStyle/>
          <a:p>
            <a:r>
              <a:rPr lang="en-US" dirty="0"/>
              <a:t>The deed is done, but is it a done deal?</a:t>
            </a:r>
          </a:p>
        </p:txBody>
      </p:sp>
    </p:spTree>
    <p:extLst>
      <p:ext uri="{BB962C8B-B14F-4D97-AF65-F5344CB8AC3E}">
        <p14:creationId xmlns:p14="http://schemas.microsoft.com/office/powerpoint/2010/main" val="1027291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#2b</a:t>
            </a:r>
            <a:r>
              <a:rPr lang="en-US" sz="2200" dirty="0"/>
              <a:t>: </a:t>
            </a:r>
            <a:br>
              <a:rPr lang="en-US" sz="2200" dirty="0"/>
            </a:br>
            <a:br>
              <a:rPr lang="en-US" sz="2200" dirty="0"/>
            </a:br>
            <a:r>
              <a:rPr lang="en-US" sz="2700" i="1" dirty="0"/>
              <a:t>Ramos v. </a:t>
            </a:r>
            <a:r>
              <a:rPr lang="en-US" sz="2700" i="1" dirty="0" err="1"/>
              <a:t>Potkowski</a:t>
            </a:r>
            <a:r>
              <a:rPr lang="en-US" sz="2700" i="1" dirty="0"/>
              <a:t>, </a:t>
            </a:r>
            <a:r>
              <a:rPr lang="en-US" sz="2700" dirty="0"/>
              <a:t>322 </a:t>
            </a:r>
            <a:r>
              <a:rPr lang="en-US" sz="2700" dirty="0" err="1"/>
              <a:t>Or.App</a:t>
            </a:r>
            <a:r>
              <a:rPr lang="en-US" sz="2700" dirty="0"/>
              <a:t>. 686 (2022)</a:t>
            </a:r>
            <a:br>
              <a:rPr lang="en-US" dirty="0"/>
            </a:br>
            <a:endParaRPr lang="en-US" sz="2400" dirty="0"/>
          </a:p>
        </p:txBody>
      </p:sp>
      <p:sp>
        <p:nvSpPr>
          <p:cNvPr id="3" name="Content Placeholder 2"/>
          <p:cNvSpPr>
            <a:spLocks noGrp="1"/>
          </p:cNvSpPr>
          <p:nvPr>
            <p:ph sz="half" idx="1"/>
          </p:nvPr>
        </p:nvSpPr>
        <p:spPr>
          <a:xfrm>
            <a:off x="228600" y="1371600"/>
            <a:ext cx="8534400" cy="4754563"/>
          </a:xfrm>
        </p:spPr>
        <p:txBody>
          <a:bodyPr>
            <a:normAutofit/>
          </a:bodyPr>
          <a:lstStyle/>
          <a:p>
            <a:r>
              <a:rPr lang="en-US" dirty="0"/>
              <a:t>Discussion</a:t>
            </a:r>
          </a:p>
          <a:p>
            <a:pPr lvl="1"/>
            <a:r>
              <a:rPr lang="en-US" dirty="0"/>
              <a:t>We are picky about encroachments over boundary lines.</a:t>
            </a:r>
          </a:p>
          <a:p>
            <a:pPr lvl="2"/>
            <a:r>
              <a:rPr lang="en-US" dirty="0"/>
              <a:t>Caution if the lines of occupation do not match the boundary lines of record.</a:t>
            </a:r>
          </a:p>
          <a:p>
            <a:pPr lvl="2"/>
            <a:r>
              <a:rPr lang="en-US" dirty="0"/>
              <a:t>Seeing more infill in Portland. </a:t>
            </a:r>
          </a:p>
          <a:p>
            <a:pPr lvl="1"/>
            <a:r>
              <a:rPr lang="en-US" dirty="0"/>
              <a:t>Sellers (predecessors to the parties to suit) failed to disclose any boundary issues: </a:t>
            </a:r>
          </a:p>
          <a:p>
            <a:pPr lvl="2"/>
            <a:r>
              <a:rPr lang="en-US" dirty="0"/>
              <a:t>D. Are there any encroachments, boundary agreements, boundary disputes or recent boundary changes? </a:t>
            </a:r>
          </a:p>
          <a:p>
            <a:pPr lvl="3"/>
            <a:r>
              <a:rPr lang="en-US" dirty="0"/>
              <a:t>[ ]Yes [ ]No [ ]Unknown</a:t>
            </a:r>
          </a:p>
          <a:p>
            <a:pPr lvl="1"/>
            <a:r>
              <a:rPr lang="en-US" dirty="0"/>
              <a:t>Recovered monuments (in this case by Kramer) might be offline</a:t>
            </a:r>
          </a:p>
          <a:p>
            <a:pPr marL="457200" lvl="1" indent="0">
              <a:buNone/>
            </a:pPr>
            <a:endParaRPr lang="en-US" dirty="0"/>
          </a:p>
        </p:txBody>
      </p:sp>
    </p:spTree>
    <p:extLst>
      <p:ext uri="{BB962C8B-B14F-4D97-AF65-F5344CB8AC3E}">
        <p14:creationId xmlns:p14="http://schemas.microsoft.com/office/powerpoint/2010/main" val="427345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#2b</a:t>
            </a:r>
            <a:r>
              <a:rPr lang="en-US" sz="2200" dirty="0"/>
              <a:t>: </a:t>
            </a:r>
            <a:br>
              <a:rPr lang="en-US" sz="2200" dirty="0"/>
            </a:br>
            <a:br>
              <a:rPr lang="en-US" sz="2200" dirty="0"/>
            </a:br>
            <a:r>
              <a:rPr lang="en-US" sz="2700" i="1" dirty="0"/>
              <a:t>Ramos v. </a:t>
            </a:r>
            <a:r>
              <a:rPr lang="en-US" sz="2700" i="1" dirty="0" err="1"/>
              <a:t>Potkowski</a:t>
            </a:r>
            <a:r>
              <a:rPr lang="en-US" sz="2700" i="1" dirty="0"/>
              <a:t>, </a:t>
            </a:r>
            <a:r>
              <a:rPr lang="en-US" sz="2700" dirty="0"/>
              <a:t>322 </a:t>
            </a:r>
            <a:r>
              <a:rPr lang="en-US" sz="2700" dirty="0" err="1"/>
              <a:t>Or.App</a:t>
            </a:r>
            <a:r>
              <a:rPr lang="en-US" sz="2700" dirty="0"/>
              <a:t>. 686 (2022)</a:t>
            </a:r>
            <a:br>
              <a:rPr lang="en-US" dirty="0"/>
            </a:br>
            <a:endParaRPr lang="en-US" sz="2400" dirty="0"/>
          </a:p>
        </p:txBody>
      </p:sp>
      <p:sp>
        <p:nvSpPr>
          <p:cNvPr id="3" name="Content Placeholder 2"/>
          <p:cNvSpPr>
            <a:spLocks noGrp="1"/>
          </p:cNvSpPr>
          <p:nvPr>
            <p:ph sz="half" idx="1"/>
          </p:nvPr>
        </p:nvSpPr>
        <p:spPr>
          <a:xfrm>
            <a:off x="228600" y="1371600"/>
            <a:ext cx="8534400" cy="4754563"/>
          </a:xfrm>
        </p:spPr>
        <p:txBody>
          <a:bodyPr>
            <a:normAutofit/>
          </a:bodyPr>
          <a:lstStyle/>
          <a:p>
            <a:r>
              <a:rPr lang="en-US" dirty="0"/>
              <a:t>Discussion</a:t>
            </a:r>
          </a:p>
          <a:p>
            <a:pPr lvl="1"/>
            <a:r>
              <a:rPr lang="en-US" dirty="0"/>
              <a:t>KRAMER!</a:t>
            </a:r>
          </a:p>
          <a:p>
            <a:pPr marL="457200" lvl="1" indent="0">
              <a:buNone/>
            </a:pPr>
            <a:endParaRPr lang="en-US" dirty="0"/>
          </a:p>
        </p:txBody>
      </p:sp>
    </p:spTree>
    <p:extLst>
      <p:ext uri="{BB962C8B-B14F-4D97-AF65-F5344CB8AC3E}">
        <p14:creationId xmlns:p14="http://schemas.microsoft.com/office/powerpoint/2010/main" val="212905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#3</a:t>
            </a:r>
            <a:r>
              <a:rPr lang="en-US" sz="2200" dirty="0"/>
              <a:t>: </a:t>
            </a:r>
            <a:br>
              <a:rPr lang="en-US" sz="2200" dirty="0"/>
            </a:br>
            <a:br>
              <a:rPr lang="en-US" sz="2200" dirty="0"/>
            </a:br>
            <a:r>
              <a:rPr lang="en-US" sz="2200" i="1" dirty="0"/>
              <a:t>Myers v. Owners of Record of that certain real property described as Lot 1, Tract C, Replat of Tract C Deer Park I, Deschutes County. </a:t>
            </a:r>
            <a:br>
              <a:rPr lang="en-US" dirty="0"/>
            </a:br>
            <a:endParaRPr lang="en-US" sz="2400" dirty="0"/>
          </a:p>
        </p:txBody>
      </p:sp>
      <p:sp>
        <p:nvSpPr>
          <p:cNvPr id="3" name="Content Placeholder 2"/>
          <p:cNvSpPr>
            <a:spLocks noGrp="1"/>
          </p:cNvSpPr>
          <p:nvPr>
            <p:ph sz="half" idx="1"/>
          </p:nvPr>
        </p:nvSpPr>
        <p:spPr>
          <a:xfrm>
            <a:off x="228600" y="1600200"/>
            <a:ext cx="8534400" cy="4525963"/>
          </a:xfrm>
        </p:spPr>
        <p:txBody>
          <a:bodyPr>
            <a:normAutofit/>
          </a:bodyPr>
          <a:lstStyle/>
          <a:p>
            <a:r>
              <a:rPr lang="en-US" dirty="0"/>
              <a:t>Facts and posture</a:t>
            </a:r>
          </a:p>
          <a:p>
            <a:pPr lvl="1"/>
            <a:r>
              <a:rPr lang="en-US" dirty="0"/>
              <a:t>Plaintiff owned property in Sunriver subject to servitudes restricting portions for use as athletic fields (with parking) and open space. </a:t>
            </a:r>
          </a:p>
          <a:p>
            <a:pPr lvl="1"/>
            <a:r>
              <a:rPr lang="en-US" dirty="0"/>
              <a:t>Plaintiff wanted to open licensed residential care facility on lot. </a:t>
            </a:r>
          </a:p>
          <a:p>
            <a:pPr lvl="1"/>
            <a:r>
              <a:rPr lang="en-US" dirty="0"/>
              <a:t>Plaintiff sued Sunriver Resort etc. to have restrictions removed under ORS 93.270.</a:t>
            </a:r>
          </a:p>
        </p:txBody>
      </p:sp>
    </p:spTree>
    <p:extLst>
      <p:ext uri="{BB962C8B-B14F-4D97-AF65-F5344CB8AC3E}">
        <p14:creationId xmlns:p14="http://schemas.microsoft.com/office/powerpoint/2010/main" val="266733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#3</a:t>
            </a:r>
            <a:r>
              <a:rPr lang="en-US" sz="2200" dirty="0"/>
              <a:t>: </a:t>
            </a:r>
            <a:br>
              <a:rPr lang="en-US" sz="2200" dirty="0"/>
            </a:br>
            <a:br>
              <a:rPr lang="en-US" sz="2200" dirty="0"/>
            </a:br>
            <a:r>
              <a:rPr lang="en-US" sz="2200" i="1" dirty="0"/>
              <a:t>Myers v. Owners of Record of that certain real property described as Lot 1, Tract C, Replat of Tract C </a:t>
            </a:r>
            <a:r>
              <a:rPr lang="en-US" sz="2200" i="1" dirty="0" err="1"/>
              <a:t>Deek</a:t>
            </a:r>
            <a:r>
              <a:rPr lang="en-US" sz="2200" i="1" dirty="0"/>
              <a:t> Park I, Deschutes County. </a:t>
            </a:r>
            <a:br>
              <a:rPr lang="en-US" dirty="0"/>
            </a:br>
            <a:endParaRPr lang="en-US" sz="2400" dirty="0"/>
          </a:p>
        </p:txBody>
      </p:sp>
      <p:sp>
        <p:nvSpPr>
          <p:cNvPr id="3" name="Content Placeholder 2"/>
          <p:cNvSpPr>
            <a:spLocks noGrp="1"/>
          </p:cNvSpPr>
          <p:nvPr>
            <p:ph sz="half" idx="1"/>
          </p:nvPr>
        </p:nvSpPr>
        <p:spPr>
          <a:xfrm>
            <a:off x="228600" y="1600200"/>
            <a:ext cx="8534400" cy="4525963"/>
          </a:xfrm>
        </p:spPr>
        <p:txBody>
          <a:bodyPr>
            <a:normAutofit fontScale="92500"/>
          </a:bodyPr>
          <a:lstStyle/>
          <a:p>
            <a:r>
              <a:rPr lang="en-US" dirty="0"/>
              <a:t>Applicable law</a:t>
            </a:r>
          </a:p>
          <a:p>
            <a:pPr lvl="1"/>
            <a:r>
              <a:rPr lang="en-US" dirty="0"/>
              <a:t>ORS 93.270 allows removal of a covenant restricting use of real property:</a:t>
            </a:r>
          </a:p>
          <a:p>
            <a:pPr lvl="2"/>
            <a:r>
              <a:rPr lang="en-US" dirty="0"/>
              <a:t>“By any home or facility that is licensed under ORS 443.400 to 443.455 or 443.705 to 443.825 to provide residential care alone or in conjunction with treatment or training or a combination thereof.” </a:t>
            </a:r>
          </a:p>
          <a:p>
            <a:pPr lvl="2"/>
            <a:r>
              <a:rPr lang="en-US" dirty="0"/>
              <a:t>ORS 93.270(1)(B)(2). </a:t>
            </a:r>
          </a:p>
          <a:p>
            <a:pPr lvl="1"/>
            <a:r>
              <a:rPr lang="en-US" dirty="0"/>
              <a:t>What is a “residential care facility”</a:t>
            </a:r>
          </a:p>
          <a:p>
            <a:pPr lvl="2"/>
            <a:r>
              <a:rPr lang="en-US" dirty="0"/>
              <a:t>“Residential care facility” means a facility that provides residential care in one or more buildings on contiguous properties:</a:t>
            </a:r>
          </a:p>
          <a:p>
            <a:pPr lvl="2"/>
            <a:r>
              <a:rPr lang="en-US" dirty="0"/>
              <a:t>(a)For six or more socially dependent individuals or individuals with physical disabilities or (b) [fewer individuals if needed]</a:t>
            </a:r>
          </a:p>
        </p:txBody>
      </p:sp>
    </p:spTree>
    <p:extLst>
      <p:ext uri="{BB962C8B-B14F-4D97-AF65-F5344CB8AC3E}">
        <p14:creationId xmlns:p14="http://schemas.microsoft.com/office/powerpoint/2010/main" val="265232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#3</a:t>
            </a:r>
            <a:r>
              <a:rPr lang="en-US" sz="2200" dirty="0"/>
              <a:t>: </a:t>
            </a:r>
            <a:br>
              <a:rPr lang="en-US" sz="2200" dirty="0"/>
            </a:br>
            <a:br>
              <a:rPr lang="en-US" sz="2200" dirty="0"/>
            </a:br>
            <a:r>
              <a:rPr lang="en-US" sz="2200" i="1" dirty="0"/>
              <a:t>Myers v. Owners of Record of that certain real property described as Lot 1, Tract C, Replat of Tract C </a:t>
            </a:r>
            <a:r>
              <a:rPr lang="en-US" sz="2200" i="1" dirty="0" err="1"/>
              <a:t>Deek</a:t>
            </a:r>
            <a:r>
              <a:rPr lang="en-US" sz="2200" i="1" dirty="0"/>
              <a:t> Park I, Deschutes County. </a:t>
            </a:r>
            <a:br>
              <a:rPr lang="en-US" dirty="0"/>
            </a:br>
            <a:endParaRPr lang="en-US" sz="2400" dirty="0"/>
          </a:p>
        </p:txBody>
      </p:sp>
      <p:sp>
        <p:nvSpPr>
          <p:cNvPr id="3" name="Content Placeholder 2"/>
          <p:cNvSpPr>
            <a:spLocks noGrp="1"/>
          </p:cNvSpPr>
          <p:nvPr>
            <p:ph sz="half" idx="1"/>
          </p:nvPr>
        </p:nvSpPr>
        <p:spPr>
          <a:xfrm>
            <a:off x="228600" y="1600200"/>
            <a:ext cx="8534400" cy="4525963"/>
          </a:xfrm>
        </p:spPr>
        <p:txBody>
          <a:bodyPr>
            <a:normAutofit/>
          </a:bodyPr>
          <a:lstStyle/>
          <a:p>
            <a:r>
              <a:rPr lang="en-US" dirty="0"/>
              <a:t>Trial court </a:t>
            </a:r>
          </a:p>
          <a:p>
            <a:pPr lvl="1"/>
            <a:r>
              <a:rPr lang="en-US" dirty="0"/>
              <a:t>Granted plaintiff relief and removed the athletic field covenants / open space covenant</a:t>
            </a:r>
          </a:p>
          <a:p>
            <a:r>
              <a:rPr lang="en-US" dirty="0"/>
              <a:t>Appellate court</a:t>
            </a:r>
          </a:p>
          <a:p>
            <a:pPr lvl="1"/>
            <a:r>
              <a:rPr lang="en-US" dirty="0"/>
              <a:t>Not so fast. </a:t>
            </a:r>
          </a:p>
          <a:p>
            <a:pPr lvl="1"/>
            <a:r>
              <a:rPr lang="en-US" dirty="0"/>
              <a:t>Does a provision in a deed that uniformly limits all or nearly all development of the property violate ORS 93.270(1)(b)(B)?</a:t>
            </a:r>
          </a:p>
          <a:p>
            <a:pPr lvl="1"/>
            <a:endParaRPr lang="en-US" dirty="0"/>
          </a:p>
        </p:txBody>
      </p:sp>
    </p:spTree>
    <p:extLst>
      <p:ext uri="{BB962C8B-B14F-4D97-AF65-F5344CB8AC3E}">
        <p14:creationId xmlns:p14="http://schemas.microsoft.com/office/powerpoint/2010/main" val="384095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#3</a:t>
            </a:r>
            <a:r>
              <a:rPr lang="en-US" sz="2200" dirty="0"/>
              <a:t>: </a:t>
            </a:r>
            <a:br>
              <a:rPr lang="en-US" sz="2200" dirty="0"/>
            </a:br>
            <a:br>
              <a:rPr lang="en-US" sz="2200" dirty="0"/>
            </a:br>
            <a:r>
              <a:rPr lang="en-US" sz="2200" i="1" dirty="0"/>
              <a:t>Myers v. Owners of Record of that certain real property described as Lot 1, Tract C, Replat of Tract C </a:t>
            </a:r>
            <a:r>
              <a:rPr lang="en-US" sz="2200" i="1" dirty="0" err="1"/>
              <a:t>Deek</a:t>
            </a:r>
            <a:r>
              <a:rPr lang="en-US" sz="2200" i="1" dirty="0"/>
              <a:t> Park I, Deschutes County. </a:t>
            </a:r>
            <a:br>
              <a:rPr lang="en-US" dirty="0"/>
            </a:br>
            <a:endParaRPr lang="en-US" sz="2400" dirty="0"/>
          </a:p>
        </p:txBody>
      </p:sp>
      <p:sp>
        <p:nvSpPr>
          <p:cNvPr id="3" name="Content Placeholder 2"/>
          <p:cNvSpPr>
            <a:spLocks noGrp="1"/>
          </p:cNvSpPr>
          <p:nvPr>
            <p:ph sz="half" idx="1"/>
          </p:nvPr>
        </p:nvSpPr>
        <p:spPr>
          <a:xfrm>
            <a:off x="228600" y="1600200"/>
            <a:ext cx="8534400" cy="4525963"/>
          </a:xfrm>
        </p:spPr>
        <p:txBody>
          <a:bodyPr>
            <a:normAutofit lnSpcReduction="10000"/>
          </a:bodyPr>
          <a:lstStyle/>
          <a:p>
            <a:r>
              <a:rPr lang="en-US" dirty="0"/>
              <a:t>Appellate court holding</a:t>
            </a:r>
          </a:p>
          <a:p>
            <a:pPr lvl="1"/>
            <a:r>
              <a:rPr lang="en-US" dirty="0"/>
              <a:t>No. ORS 93.270(1)(b)(B) only prohibits provisions that impose restrictions about or concerning use by licensed residential facilities. </a:t>
            </a:r>
          </a:p>
          <a:p>
            <a:pPr lvl="1"/>
            <a:r>
              <a:rPr lang="en-US" dirty="0"/>
              <a:t>Prohibits restrictions that:</a:t>
            </a:r>
          </a:p>
          <a:p>
            <a:pPr lvl="2"/>
            <a:r>
              <a:rPr lang="en-US" dirty="0"/>
              <a:t>(1) expressly limit use of the property by a licensed residential facility; and </a:t>
            </a:r>
          </a:p>
          <a:p>
            <a:pPr lvl="2"/>
            <a:r>
              <a:rPr lang="en-US" dirty="0"/>
              <a:t>(2) have the effect of preventing use of the property by a licensed residential facility, but not other residential uses. </a:t>
            </a:r>
          </a:p>
          <a:p>
            <a:pPr lvl="1"/>
            <a:r>
              <a:rPr lang="en-US" dirty="0"/>
              <a:t>The statute does not prohibit general property restrictions, like the ones at issue or a conservation easement. </a:t>
            </a:r>
          </a:p>
        </p:txBody>
      </p:sp>
    </p:spTree>
    <p:extLst>
      <p:ext uri="{BB962C8B-B14F-4D97-AF65-F5344CB8AC3E}">
        <p14:creationId xmlns:p14="http://schemas.microsoft.com/office/powerpoint/2010/main" val="214186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#3</a:t>
            </a:r>
            <a:r>
              <a:rPr lang="en-US" sz="2200" dirty="0"/>
              <a:t>: </a:t>
            </a:r>
            <a:br>
              <a:rPr lang="en-US" sz="2200" dirty="0"/>
            </a:br>
            <a:br>
              <a:rPr lang="en-US" sz="2200" dirty="0"/>
            </a:br>
            <a:r>
              <a:rPr lang="en-US" sz="2200" i="1" dirty="0"/>
              <a:t>Myers v. Owners of Record of that certain real property described as Lot 1, Tract C, Replat of Tract C </a:t>
            </a:r>
            <a:r>
              <a:rPr lang="en-US" sz="2200" i="1" dirty="0" err="1"/>
              <a:t>Deek</a:t>
            </a:r>
            <a:r>
              <a:rPr lang="en-US" sz="2200" i="1" dirty="0"/>
              <a:t> Park I, Deschutes County. </a:t>
            </a:r>
            <a:br>
              <a:rPr lang="en-US" dirty="0"/>
            </a:br>
            <a:endParaRPr lang="en-US" sz="2400" dirty="0"/>
          </a:p>
        </p:txBody>
      </p:sp>
      <p:sp>
        <p:nvSpPr>
          <p:cNvPr id="3" name="Content Placeholder 2"/>
          <p:cNvSpPr>
            <a:spLocks noGrp="1"/>
          </p:cNvSpPr>
          <p:nvPr>
            <p:ph sz="half" idx="1"/>
          </p:nvPr>
        </p:nvSpPr>
        <p:spPr>
          <a:xfrm>
            <a:off x="228600" y="1600200"/>
            <a:ext cx="8534400" cy="4525963"/>
          </a:xfrm>
        </p:spPr>
        <p:txBody>
          <a:bodyPr>
            <a:normAutofit/>
          </a:bodyPr>
          <a:lstStyle/>
          <a:p>
            <a:r>
              <a:rPr lang="en-US" dirty="0"/>
              <a:t>Discussion</a:t>
            </a:r>
          </a:p>
          <a:p>
            <a:pPr lvl="1"/>
            <a:r>
              <a:rPr lang="en-US" dirty="0"/>
              <a:t>ORS 93.270(1)(b)(B) only prohibits property restrictions that specifically prevent use for a licensed residential facility but not other residential uses. </a:t>
            </a:r>
          </a:p>
          <a:p>
            <a:pPr lvl="2"/>
            <a:r>
              <a:rPr lang="en-US" dirty="0"/>
              <a:t>General restrictions that incidentally make it impossible to use a licensed residential facility (but also other uses) on the property do not violate the statute.</a:t>
            </a:r>
          </a:p>
          <a:p>
            <a:pPr lvl="1"/>
            <a:r>
              <a:rPr lang="en-US" dirty="0"/>
              <a:t>Relevance: ORS 93.270(1)(a) also lists protected categories which may not be the subject of discriminatory covenants in Oregon, and was just overhauled to provide an easier way to remove them. </a:t>
            </a:r>
          </a:p>
        </p:txBody>
      </p:sp>
    </p:spTree>
    <p:extLst>
      <p:ext uri="{BB962C8B-B14F-4D97-AF65-F5344CB8AC3E}">
        <p14:creationId xmlns:p14="http://schemas.microsoft.com/office/powerpoint/2010/main" val="29365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0" indent="0">
              <a:buNone/>
            </a:pPr>
            <a:r>
              <a:rPr lang="en-US" sz="3600" dirty="0"/>
              <a:t>Part II: </a:t>
            </a:r>
            <a:br>
              <a:rPr lang="en-US" sz="3600" dirty="0"/>
            </a:br>
            <a:r>
              <a:rPr lang="en-US" sz="2000" dirty="0">
                <a:solidFill>
                  <a:schemeClr val="bg1"/>
                </a:solidFill>
              </a:rPr>
              <a:t>Legislative Update</a:t>
            </a:r>
          </a:p>
        </p:txBody>
      </p:sp>
    </p:spTree>
    <p:extLst>
      <p:ext uri="{BB962C8B-B14F-4D97-AF65-F5344CB8AC3E}">
        <p14:creationId xmlns:p14="http://schemas.microsoft.com/office/powerpoint/2010/main" val="2130434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House Bill 3294</a:t>
            </a:r>
            <a:r>
              <a:rPr lang="en-US" dirty="0"/>
              <a:t>: Redaction of Discriminatory Covenants</a:t>
            </a:r>
            <a:br>
              <a:rPr lang="en-US" dirty="0"/>
            </a:br>
            <a:endParaRPr lang="en-US" sz="2400" dirty="0"/>
          </a:p>
        </p:txBody>
      </p:sp>
      <p:sp>
        <p:nvSpPr>
          <p:cNvPr id="3" name="Content Placeholder 2"/>
          <p:cNvSpPr>
            <a:spLocks noGrp="1"/>
          </p:cNvSpPr>
          <p:nvPr>
            <p:ph sz="half" idx="1"/>
          </p:nvPr>
        </p:nvSpPr>
        <p:spPr>
          <a:xfrm>
            <a:off x="457200" y="1600200"/>
            <a:ext cx="8305800" cy="4525963"/>
          </a:xfrm>
        </p:spPr>
        <p:txBody>
          <a:bodyPr>
            <a:normAutofit/>
          </a:bodyPr>
          <a:lstStyle/>
          <a:p>
            <a:r>
              <a:rPr lang="en-US" dirty="0"/>
              <a:t>Background: ORS 93.270(1)(a) </a:t>
            </a:r>
          </a:p>
          <a:p>
            <a:pPr lvl="1"/>
            <a:r>
              <a:rPr lang="en-US" sz="1300" dirty="0"/>
              <a:t>A person conveying or contracting to convey fee title to real property, or recording a declaration under ORS 94.580 may not include in an instrument for that purpose a provision:</a:t>
            </a:r>
          </a:p>
          <a:p>
            <a:pPr lvl="2"/>
            <a:r>
              <a:rPr lang="en-US" sz="1300" dirty="0"/>
              <a:t>(a) Restricting the use of the real property by any person or group of persons by reason of race, color, religion, sex, sexual orientation, gender identity, national origin or disability.</a:t>
            </a:r>
          </a:p>
          <a:p>
            <a:pPr lvl="1"/>
            <a:r>
              <a:rPr lang="en-US" sz="1700" dirty="0"/>
              <a:t>Additionally any such covenants are void ab initio.</a:t>
            </a:r>
          </a:p>
          <a:p>
            <a:r>
              <a:rPr lang="en-US" dirty="0"/>
              <a:t>Two mechanisms to enforce removal:</a:t>
            </a:r>
          </a:p>
          <a:p>
            <a:pPr lvl="1"/>
            <a:r>
              <a:rPr lang="en-US" dirty="0"/>
              <a:t>ORS 93.274 (protected categories discrimination) and ORS 93.272 (all others, such as residential care facility / child care facility restrictions)</a:t>
            </a:r>
          </a:p>
          <a:p>
            <a:r>
              <a:rPr lang="en-US" dirty="0"/>
              <a:t>HB 3294 amends ORS 93.274</a:t>
            </a:r>
          </a:p>
        </p:txBody>
      </p:sp>
    </p:spTree>
    <p:extLst>
      <p:ext uri="{BB962C8B-B14F-4D97-AF65-F5344CB8AC3E}">
        <p14:creationId xmlns:p14="http://schemas.microsoft.com/office/powerpoint/2010/main" val="403911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House Bill 3294</a:t>
            </a:r>
            <a:r>
              <a:rPr lang="en-US" dirty="0"/>
              <a:t>: Redaction of Discriminatory Covenants</a:t>
            </a:r>
            <a:br>
              <a:rPr lang="en-US" dirty="0"/>
            </a:br>
            <a:endParaRPr lang="en-US" sz="2400" dirty="0"/>
          </a:p>
        </p:txBody>
      </p:sp>
      <p:sp>
        <p:nvSpPr>
          <p:cNvPr id="3" name="Content Placeholder 2"/>
          <p:cNvSpPr>
            <a:spLocks noGrp="1"/>
          </p:cNvSpPr>
          <p:nvPr>
            <p:ph sz="half" idx="1"/>
          </p:nvPr>
        </p:nvSpPr>
        <p:spPr>
          <a:xfrm>
            <a:off x="457200" y="1600200"/>
            <a:ext cx="8305800" cy="4525963"/>
          </a:xfrm>
        </p:spPr>
        <p:txBody>
          <a:bodyPr>
            <a:normAutofit/>
          </a:bodyPr>
          <a:lstStyle/>
          <a:p>
            <a:r>
              <a:rPr lang="en-US" dirty="0"/>
              <a:t>Prior law (2018 Oregon Laws, Ch. 35, sec. 1)</a:t>
            </a:r>
          </a:p>
          <a:p>
            <a:pPr lvl="1"/>
            <a:r>
              <a:rPr lang="en-US" dirty="0"/>
              <a:t>Petitioner had to mail notice of the proceeding to remove the covenant to all affected owners. </a:t>
            </a:r>
          </a:p>
          <a:p>
            <a:pPr lvl="1"/>
            <a:r>
              <a:rPr lang="en-US" dirty="0"/>
              <a:t>Affected owners could request hearing on validity. </a:t>
            </a:r>
          </a:p>
          <a:p>
            <a:pPr lvl="1"/>
            <a:r>
              <a:rPr lang="en-US" dirty="0"/>
              <a:t>Sole issue to decide was whether covenant violated ORS 93.270(1)(a). </a:t>
            </a:r>
          </a:p>
          <a:p>
            <a:pPr lvl="1"/>
            <a:r>
              <a:rPr lang="en-US" dirty="0"/>
              <a:t>The court entered a judgment removing the covenant from the record. </a:t>
            </a:r>
          </a:p>
          <a:p>
            <a:pPr lvl="1"/>
            <a:endParaRPr lang="en-US" dirty="0"/>
          </a:p>
        </p:txBody>
      </p:sp>
    </p:spTree>
    <p:extLst>
      <p:ext uri="{BB962C8B-B14F-4D97-AF65-F5344CB8AC3E}">
        <p14:creationId xmlns:p14="http://schemas.microsoft.com/office/powerpoint/2010/main" val="294918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#1</a:t>
            </a:r>
            <a:r>
              <a:rPr lang="en-US" sz="2200" dirty="0"/>
              <a:t>: </a:t>
            </a:r>
            <a:br>
              <a:rPr lang="en-US" sz="2200" dirty="0"/>
            </a:br>
            <a:br>
              <a:rPr lang="en-US" sz="2200" dirty="0"/>
            </a:br>
            <a:r>
              <a:rPr lang="en-US" sz="2700" i="1" dirty="0"/>
              <a:t>Freeborn v. Dow</a:t>
            </a:r>
            <a:r>
              <a:rPr lang="en-US" sz="2700" dirty="0"/>
              <a:t>, 322 Or. App. 695 (2022) </a:t>
            </a:r>
            <a:br>
              <a:rPr lang="en-US" dirty="0"/>
            </a:br>
            <a:endParaRPr lang="en-US" sz="2400" dirty="0"/>
          </a:p>
        </p:txBody>
      </p:sp>
      <p:sp>
        <p:nvSpPr>
          <p:cNvPr id="3" name="Content Placeholder 2"/>
          <p:cNvSpPr>
            <a:spLocks noGrp="1"/>
          </p:cNvSpPr>
          <p:nvPr>
            <p:ph sz="half" idx="1"/>
          </p:nvPr>
        </p:nvSpPr>
        <p:spPr>
          <a:xfrm>
            <a:off x="228600" y="1371601"/>
            <a:ext cx="8077200" cy="4572000"/>
          </a:xfrm>
        </p:spPr>
        <p:txBody>
          <a:bodyPr/>
          <a:lstStyle/>
          <a:p>
            <a:r>
              <a:rPr lang="en-US" dirty="0"/>
              <a:t>Facts</a:t>
            </a:r>
          </a:p>
          <a:p>
            <a:pPr lvl="1"/>
            <a:r>
              <a:rPr lang="en-US" sz="1800" dirty="0"/>
              <a:t>In 2013 plaintiffs, Freeborns, sold two tracts of land to defendant, Dow.</a:t>
            </a:r>
          </a:p>
          <a:p>
            <a:pPr lvl="2"/>
            <a:r>
              <a:rPr lang="en-US" sz="1400" dirty="0"/>
              <a:t>Tract A, a 5.65-acre residential homestead, and </a:t>
            </a:r>
          </a:p>
          <a:p>
            <a:pPr lvl="2"/>
            <a:r>
              <a:rPr lang="en-US" sz="1400" dirty="0"/>
              <a:t>Tract B,  a 119.8-acre pasture: </a:t>
            </a:r>
          </a:p>
          <a:p>
            <a:pPr lvl="1"/>
            <a:endParaRPr lang="en-US" sz="1800" dirty="0"/>
          </a:p>
          <a:p>
            <a:pPr lvl="1"/>
            <a:endParaRPr lang="en-US" sz="1800" dirty="0"/>
          </a:p>
          <a:p>
            <a:pPr lvl="1"/>
            <a:endParaRPr lang="en-US" sz="1800" dirty="0"/>
          </a:p>
          <a:p>
            <a:pPr marL="457200" lvl="1" indent="0">
              <a:buNone/>
            </a:pPr>
            <a:endParaRPr lang="en-US" sz="1800" dirty="0"/>
          </a:p>
          <a:p>
            <a:pPr lvl="1"/>
            <a:endParaRPr lang="en-US" sz="1800" dirty="0"/>
          </a:p>
          <a:p>
            <a:pPr lvl="1"/>
            <a:endParaRPr lang="en-US" sz="1800" dirty="0"/>
          </a:p>
          <a:p>
            <a:pPr lvl="1"/>
            <a:endParaRPr lang="en-US" sz="1800" dirty="0"/>
          </a:p>
          <a:p>
            <a:pPr lvl="1"/>
            <a:endParaRPr lang="en-US" sz="1800" dirty="0"/>
          </a:p>
          <a:p>
            <a:pPr lvl="1"/>
            <a:r>
              <a:rPr lang="en-US" sz="1800" dirty="0"/>
              <a:t>However, Tracts A and B were not actually separate legal lots.</a:t>
            </a:r>
          </a:p>
        </p:txBody>
      </p:sp>
      <p:pic>
        <p:nvPicPr>
          <p:cNvPr id="5" name="Picture 4" descr="A cow and a bull with horns and a bull skull&#10;&#10;Description automatically generated">
            <a:extLst>
              <a:ext uri="{FF2B5EF4-FFF2-40B4-BE49-F238E27FC236}">
                <a16:creationId xmlns:a16="http://schemas.microsoft.com/office/drawing/2014/main" id="{C11AE75E-E13B-D7E7-1AE1-8B1122C91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188" y="2697163"/>
            <a:ext cx="4954023" cy="2637216"/>
          </a:xfrm>
          <a:prstGeom prst="rect">
            <a:avLst/>
          </a:prstGeom>
        </p:spPr>
      </p:pic>
    </p:spTree>
    <p:extLst>
      <p:ext uri="{BB962C8B-B14F-4D97-AF65-F5344CB8AC3E}">
        <p14:creationId xmlns:p14="http://schemas.microsoft.com/office/powerpoint/2010/main" val="125083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3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House Bill 3294</a:t>
            </a:r>
            <a:r>
              <a:rPr lang="en-US" dirty="0"/>
              <a:t>: Redaction of Discriminatory Covenants</a:t>
            </a:r>
            <a:br>
              <a:rPr lang="en-US" dirty="0"/>
            </a:br>
            <a:endParaRPr lang="en-US" sz="2400" dirty="0"/>
          </a:p>
        </p:txBody>
      </p:sp>
      <p:sp>
        <p:nvSpPr>
          <p:cNvPr id="3" name="Content Placeholder 2"/>
          <p:cNvSpPr>
            <a:spLocks noGrp="1"/>
          </p:cNvSpPr>
          <p:nvPr>
            <p:ph sz="half" idx="1"/>
          </p:nvPr>
        </p:nvSpPr>
        <p:spPr>
          <a:xfrm>
            <a:off x="457200" y="1600201"/>
            <a:ext cx="5181600" cy="4191000"/>
          </a:xfrm>
        </p:spPr>
        <p:txBody>
          <a:bodyPr>
            <a:normAutofit fontScale="92500"/>
          </a:bodyPr>
          <a:lstStyle/>
          <a:p>
            <a:r>
              <a:rPr lang="en-US" dirty="0"/>
              <a:t>Prior law (2018 Oregon Laws, Ch. 35, sec. 1)</a:t>
            </a:r>
          </a:p>
          <a:p>
            <a:pPr lvl="1"/>
            <a:r>
              <a:rPr lang="en-US" dirty="0"/>
              <a:t>Practical problems:</a:t>
            </a:r>
          </a:p>
          <a:p>
            <a:pPr lvl="1"/>
            <a:r>
              <a:rPr lang="en-US" dirty="0"/>
              <a:t>Judgment declaring covenant void merely republishes offensive covenant. </a:t>
            </a:r>
          </a:p>
          <a:p>
            <a:pPr lvl="1"/>
            <a:r>
              <a:rPr lang="en-US" dirty="0"/>
              <a:t>Priority date of original covenants’ still valid provisions preserved?</a:t>
            </a:r>
          </a:p>
          <a:p>
            <a:pPr lvl="1"/>
            <a:r>
              <a:rPr lang="en-US" dirty="0"/>
              <a:t>Integrity of records. What if valid covenants get lost in the redaction process? </a:t>
            </a:r>
          </a:p>
          <a:p>
            <a:pPr lvl="1"/>
            <a:endParaRPr lang="en-US" dirty="0"/>
          </a:p>
        </p:txBody>
      </p:sp>
    </p:spTree>
    <p:extLst>
      <p:ext uri="{BB962C8B-B14F-4D97-AF65-F5344CB8AC3E}">
        <p14:creationId xmlns:p14="http://schemas.microsoft.com/office/powerpoint/2010/main" val="54590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House Bill 3294</a:t>
            </a:r>
            <a:r>
              <a:rPr lang="en-US" dirty="0"/>
              <a:t>: Redaction of Discriminatory Covenants</a:t>
            </a:r>
            <a:br>
              <a:rPr lang="en-US" dirty="0"/>
            </a:br>
            <a:endParaRPr lang="en-US" sz="2400" dirty="0"/>
          </a:p>
        </p:txBody>
      </p:sp>
      <p:sp>
        <p:nvSpPr>
          <p:cNvPr id="3" name="Content Placeholder 2"/>
          <p:cNvSpPr>
            <a:spLocks noGrp="1"/>
          </p:cNvSpPr>
          <p:nvPr>
            <p:ph sz="half" idx="1"/>
          </p:nvPr>
        </p:nvSpPr>
        <p:spPr>
          <a:xfrm>
            <a:off x="457200" y="1600201"/>
            <a:ext cx="8229600" cy="4190999"/>
          </a:xfrm>
        </p:spPr>
        <p:txBody>
          <a:bodyPr>
            <a:normAutofit/>
          </a:bodyPr>
          <a:lstStyle/>
          <a:p>
            <a:r>
              <a:rPr lang="en-US" dirty="0"/>
              <a:t>2023 Legislative Session background</a:t>
            </a:r>
          </a:p>
          <a:p>
            <a:pPr lvl="1"/>
            <a:r>
              <a:rPr lang="en-US" dirty="0"/>
              <a:t>Lake Oswego legislator wanted law revised. </a:t>
            </a:r>
          </a:p>
          <a:p>
            <a:pPr lvl="2"/>
            <a:r>
              <a:rPr lang="en-US" dirty="0"/>
              <a:t>Initial suggestion was to made county recorders responsible to review and redact discriminatory covenants. </a:t>
            </a:r>
          </a:p>
          <a:p>
            <a:pPr lvl="2"/>
            <a:r>
              <a:rPr lang="en-US" dirty="0"/>
              <a:t>Other proposals (such as in California) have required title offices to perform this work. </a:t>
            </a:r>
          </a:p>
          <a:p>
            <a:pPr lvl="1"/>
            <a:r>
              <a:rPr lang="en-US" dirty="0"/>
              <a:t>OLTA worked with County Counsel (recorders) to produce a workable solution. </a:t>
            </a:r>
          </a:p>
          <a:p>
            <a:pPr marL="457200" lvl="1" indent="0">
              <a:buNone/>
            </a:pPr>
            <a:endParaRPr lang="en-US" dirty="0"/>
          </a:p>
        </p:txBody>
      </p:sp>
    </p:spTree>
    <p:extLst>
      <p:ext uri="{BB962C8B-B14F-4D97-AF65-F5344CB8AC3E}">
        <p14:creationId xmlns:p14="http://schemas.microsoft.com/office/powerpoint/2010/main" val="357455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House Bill 3294</a:t>
            </a:r>
            <a:r>
              <a:rPr lang="en-US" dirty="0"/>
              <a:t>: Redaction of Discriminatory Covenants</a:t>
            </a:r>
            <a:br>
              <a:rPr lang="en-US" dirty="0"/>
            </a:br>
            <a:endParaRPr lang="en-US" sz="2400" dirty="0"/>
          </a:p>
        </p:txBody>
      </p:sp>
      <p:sp>
        <p:nvSpPr>
          <p:cNvPr id="3" name="Content Placeholder 2"/>
          <p:cNvSpPr>
            <a:spLocks noGrp="1"/>
          </p:cNvSpPr>
          <p:nvPr>
            <p:ph sz="half" idx="1"/>
          </p:nvPr>
        </p:nvSpPr>
        <p:spPr>
          <a:xfrm>
            <a:off x="457200" y="1600201"/>
            <a:ext cx="8229600" cy="4190999"/>
          </a:xfrm>
        </p:spPr>
        <p:txBody>
          <a:bodyPr>
            <a:normAutofit/>
          </a:bodyPr>
          <a:lstStyle/>
          <a:p>
            <a:r>
              <a:rPr lang="en-US" dirty="0"/>
              <a:t>Updated law:</a:t>
            </a:r>
          </a:p>
          <a:p>
            <a:pPr lvl="1"/>
            <a:r>
              <a:rPr lang="en-US" dirty="0"/>
              <a:t>Now an </a:t>
            </a:r>
            <a:r>
              <a:rPr lang="en-US" i="1" dirty="0"/>
              <a:t>in rem </a:t>
            </a:r>
            <a:r>
              <a:rPr lang="en-US" dirty="0"/>
              <a:t>action against all affected property</a:t>
            </a:r>
          </a:p>
          <a:p>
            <a:pPr lvl="2"/>
            <a:r>
              <a:rPr lang="en-US" dirty="0"/>
              <a:t>Example: just one lot owner in a subdivision may remove covenant from all lots in subdivision</a:t>
            </a:r>
          </a:p>
          <a:p>
            <a:pPr lvl="2"/>
            <a:r>
              <a:rPr lang="en-US" dirty="0"/>
              <a:t>Affected lot owners are not notified</a:t>
            </a:r>
          </a:p>
          <a:p>
            <a:pPr lvl="1"/>
            <a:r>
              <a:rPr lang="en-US" dirty="0"/>
              <a:t>Petition sets out discriminatory covenant, but if the court agrees, the covenant is not republished in the county records. It says in the court case. </a:t>
            </a:r>
          </a:p>
          <a:p>
            <a:pPr lvl="1"/>
            <a:r>
              <a:rPr lang="en-US" dirty="0"/>
              <a:t>(next slide)</a:t>
            </a:r>
          </a:p>
          <a:p>
            <a:pPr marL="457200" lvl="1" indent="0">
              <a:buNone/>
            </a:pPr>
            <a:endParaRPr lang="en-US" dirty="0"/>
          </a:p>
        </p:txBody>
      </p:sp>
    </p:spTree>
    <p:extLst>
      <p:ext uri="{BB962C8B-B14F-4D97-AF65-F5344CB8AC3E}">
        <p14:creationId xmlns:p14="http://schemas.microsoft.com/office/powerpoint/2010/main" val="130036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House Bill 3294</a:t>
            </a:r>
            <a:r>
              <a:rPr lang="en-US" dirty="0"/>
              <a:t>: Redaction of Discriminatory Covenants</a:t>
            </a:r>
            <a:br>
              <a:rPr lang="en-US" dirty="0"/>
            </a:br>
            <a:endParaRPr lang="en-US" sz="2400" dirty="0"/>
          </a:p>
        </p:txBody>
      </p:sp>
      <p:sp>
        <p:nvSpPr>
          <p:cNvPr id="3" name="Content Placeholder 2"/>
          <p:cNvSpPr>
            <a:spLocks noGrp="1"/>
          </p:cNvSpPr>
          <p:nvPr>
            <p:ph sz="half" idx="1"/>
          </p:nvPr>
        </p:nvSpPr>
        <p:spPr>
          <a:xfrm>
            <a:off x="457200" y="1600201"/>
            <a:ext cx="8229600" cy="4190999"/>
          </a:xfrm>
        </p:spPr>
        <p:txBody>
          <a:bodyPr>
            <a:normAutofit fontScale="70000" lnSpcReduction="20000"/>
          </a:bodyPr>
          <a:lstStyle/>
          <a:p>
            <a:r>
              <a:rPr lang="en-US" dirty="0"/>
              <a:t>If the court finds that any provisions of the recorded instrument or declaration are void by reason of ORS 93.270 (1)(a), the court shall enter an order:</a:t>
            </a:r>
          </a:p>
          <a:p>
            <a:pPr lvl="1"/>
            <a:r>
              <a:rPr lang="en-US" dirty="0"/>
              <a:t>(A) Finding that the referenced original written instrument or declaration contains discriminatory provisions that are void and unenforceable under ORS 93.270 (1)(a);</a:t>
            </a:r>
          </a:p>
          <a:p>
            <a:pPr lvl="1"/>
            <a:r>
              <a:rPr lang="en-US" dirty="0"/>
              <a:t>(B) Identifying each document by recording number and date of recordation; and</a:t>
            </a:r>
          </a:p>
          <a:p>
            <a:pPr lvl="1"/>
            <a:r>
              <a:rPr lang="en-US" dirty="0"/>
              <a:t>(C) Striking the void provisions from the public records and eliminating the void provisions from the title to the property described in the petition. </a:t>
            </a:r>
          </a:p>
          <a:p>
            <a:r>
              <a:rPr lang="en-US" dirty="0"/>
              <a:t>The order must include a certified copy of each document upon which the court has </a:t>
            </a:r>
            <a:r>
              <a:rPr lang="en-US" i="1" dirty="0"/>
              <a:t>physically redacted </a:t>
            </a:r>
            <a:r>
              <a:rPr lang="en-US" dirty="0"/>
              <a:t>the void provisions.</a:t>
            </a:r>
          </a:p>
          <a:p>
            <a:r>
              <a:rPr lang="en-US" dirty="0"/>
              <a:t>The order must provide that the effective date of the document redacted by the court is the same as the effective date of the original document.</a:t>
            </a:r>
          </a:p>
          <a:p>
            <a:pPr marL="457200" lvl="1" indent="0">
              <a:buNone/>
            </a:pPr>
            <a:endParaRPr lang="en-US" dirty="0"/>
          </a:p>
        </p:txBody>
      </p:sp>
    </p:spTree>
    <p:extLst>
      <p:ext uri="{BB962C8B-B14F-4D97-AF65-F5344CB8AC3E}">
        <p14:creationId xmlns:p14="http://schemas.microsoft.com/office/powerpoint/2010/main" val="324949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House Bill 3294</a:t>
            </a:r>
            <a:r>
              <a:rPr lang="en-US" dirty="0"/>
              <a:t>: Redaction of Discriminatory Covenants</a:t>
            </a:r>
            <a:br>
              <a:rPr lang="en-US" dirty="0"/>
            </a:br>
            <a:endParaRPr lang="en-US" sz="2400" dirty="0"/>
          </a:p>
        </p:txBody>
      </p:sp>
      <p:sp>
        <p:nvSpPr>
          <p:cNvPr id="3" name="Content Placeholder 2"/>
          <p:cNvSpPr>
            <a:spLocks noGrp="1"/>
          </p:cNvSpPr>
          <p:nvPr>
            <p:ph sz="half" idx="1"/>
          </p:nvPr>
        </p:nvSpPr>
        <p:spPr>
          <a:xfrm>
            <a:off x="457200" y="1600201"/>
            <a:ext cx="8229600" cy="4190999"/>
          </a:xfrm>
        </p:spPr>
        <p:txBody>
          <a:bodyPr>
            <a:normAutofit fontScale="85000" lnSpcReduction="10000"/>
          </a:bodyPr>
          <a:lstStyle/>
          <a:p>
            <a:r>
              <a:rPr lang="en-US" dirty="0"/>
              <a:t>(4) A county clerk who receives a certified copy of an order and redacted document described in this section with the fees required under ORS 205.320 shall:</a:t>
            </a:r>
          </a:p>
          <a:p>
            <a:pPr lvl="1"/>
            <a:r>
              <a:rPr lang="en-US" dirty="0"/>
              <a:t>(a) Record the order and the certified copy of the document upon which the court has physically redacted the void provisions;</a:t>
            </a:r>
          </a:p>
          <a:p>
            <a:pPr lvl="1"/>
            <a:r>
              <a:rPr lang="en-US" dirty="0"/>
              <a:t>(b) Update the index of each original document referenced in the order with the recording number of the modified document; and</a:t>
            </a:r>
          </a:p>
          <a:p>
            <a:pPr lvl="1"/>
            <a:r>
              <a:rPr lang="en-US" dirty="0"/>
              <a:t>(c) Maintain the original document or an image thereof separately from electronic public access and preserve the original document or image for historical or archival purposes. </a:t>
            </a:r>
          </a:p>
        </p:txBody>
      </p:sp>
    </p:spTree>
    <p:extLst>
      <p:ext uri="{BB962C8B-B14F-4D97-AF65-F5344CB8AC3E}">
        <p14:creationId xmlns:p14="http://schemas.microsoft.com/office/powerpoint/2010/main" val="397947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House Bill 3294</a:t>
            </a:r>
            <a:r>
              <a:rPr lang="en-US" dirty="0"/>
              <a:t>: Redaction of Discriminatory Covenants</a:t>
            </a:r>
            <a:br>
              <a:rPr lang="en-US" dirty="0"/>
            </a:br>
            <a:endParaRPr lang="en-US" sz="2400" dirty="0"/>
          </a:p>
        </p:txBody>
      </p:sp>
      <p:sp>
        <p:nvSpPr>
          <p:cNvPr id="3" name="Content Placeholder 2"/>
          <p:cNvSpPr>
            <a:spLocks noGrp="1"/>
          </p:cNvSpPr>
          <p:nvPr>
            <p:ph sz="half" idx="1"/>
          </p:nvPr>
        </p:nvSpPr>
        <p:spPr>
          <a:xfrm>
            <a:off x="457200" y="1600201"/>
            <a:ext cx="8229600" cy="4190999"/>
          </a:xfrm>
        </p:spPr>
        <p:txBody>
          <a:bodyPr>
            <a:normAutofit/>
          </a:bodyPr>
          <a:lstStyle/>
          <a:p>
            <a:r>
              <a:rPr lang="en-US" u="sng" dirty="0"/>
              <a:t>Effective date</a:t>
            </a:r>
            <a:r>
              <a:rPr lang="en-US" dirty="0"/>
              <a:t>: Jan. 1, 2024</a:t>
            </a:r>
          </a:p>
          <a:p>
            <a:pPr lvl="1"/>
            <a:r>
              <a:rPr lang="en-US" dirty="0"/>
              <a:t>Any petitions filed under the prior (2018) law may be amended to conform with this 2023 revision prior to Jan. 2, 2026</a:t>
            </a:r>
          </a:p>
          <a:p>
            <a:pPr lvl="1"/>
            <a:r>
              <a:rPr lang="en-US" dirty="0"/>
              <a:t>Model petition forms will be produced for use by the public. </a:t>
            </a:r>
          </a:p>
          <a:p>
            <a:pPr marL="457200" lvl="1" indent="0">
              <a:buNone/>
            </a:pPr>
            <a:endParaRPr lang="en-US" dirty="0"/>
          </a:p>
        </p:txBody>
      </p:sp>
      <p:pic>
        <p:nvPicPr>
          <p:cNvPr id="5" name="Picture 4">
            <a:extLst>
              <a:ext uri="{FF2B5EF4-FFF2-40B4-BE49-F238E27FC236}">
                <a16:creationId xmlns:a16="http://schemas.microsoft.com/office/drawing/2014/main" id="{5B15B141-BC04-96D6-FA9B-15A250A7446F}"/>
              </a:ext>
            </a:extLst>
          </p:cNvPr>
          <p:cNvPicPr>
            <a:picLocks noChangeAspect="1"/>
          </p:cNvPicPr>
          <p:nvPr/>
        </p:nvPicPr>
        <p:blipFill>
          <a:blip r:embed="rId2"/>
          <a:stretch>
            <a:fillRect/>
          </a:stretch>
        </p:blipFill>
        <p:spPr>
          <a:xfrm>
            <a:off x="1156335" y="4147392"/>
            <a:ext cx="6831330" cy="1643808"/>
          </a:xfrm>
          <a:prstGeom prst="rect">
            <a:avLst/>
          </a:prstGeom>
        </p:spPr>
      </p:pic>
    </p:spTree>
    <p:extLst>
      <p:ext uri="{BB962C8B-B14F-4D97-AF65-F5344CB8AC3E}">
        <p14:creationId xmlns:p14="http://schemas.microsoft.com/office/powerpoint/2010/main" val="291411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House Bill 2029</a:t>
            </a:r>
            <a:r>
              <a:rPr lang="en-US" dirty="0"/>
              <a:t>: Increases minimum font size for recorded documents. </a:t>
            </a:r>
            <a:br>
              <a:rPr lang="en-US" dirty="0"/>
            </a:br>
            <a:endParaRPr lang="en-US" sz="2400" dirty="0"/>
          </a:p>
        </p:txBody>
      </p:sp>
      <p:sp>
        <p:nvSpPr>
          <p:cNvPr id="3" name="Content Placeholder 2"/>
          <p:cNvSpPr>
            <a:spLocks noGrp="1"/>
          </p:cNvSpPr>
          <p:nvPr>
            <p:ph sz="half" idx="1"/>
          </p:nvPr>
        </p:nvSpPr>
        <p:spPr>
          <a:xfrm>
            <a:off x="457200" y="1600201"/>
            <a:ext cx="8153400" cy="4114800"/>
          </a:xfrm>
        </p:spPr>
        <p:txBody>
          <a:bodyPr>
            <a:normAutofit/>
          </a:bodyPr>
          <a:lstStyle/>
          <a:p>
            <a:r>
              <a:rPr lang="en-US" dirty="0"/>
              <a:t>Increases minimum font size from 8 point to 10 point for recorded documents.</a:t>
            </a:r>
          </a:p>
          <a:p>
            <a:r>
              <a:rPr lang="en-US" dirty="0"/>
              <a:t>Applies to docs recorded after effective date.</a:t>
            </a:r>
          </a:p>
          <a:p>
            <a:pPr lvl="1"/>
            <a:r>
              <a:rPr lang="en-US" dirty="0"/>
              <a:t>As before, does not apply to out of state notarial certs or certified copies of public records. </a:t>
            </a:r>
          </a:p>
          <a:p>
            <a:pPr lvl="1"/>
            <a:r>
              <a:rPr lang="en-US" dirty="0"/>
              <a:t>We believe footnotes and endnotes will be exempted from minimum size requirements. Source: personal communication with clerks.  </a:t>
            </a:r>
          </a:p>
          <a:p>
            <a:r>
              <a:rPr lang="en-US" u="sng" dirty="0"/>
              <a:t>Effective date</a:t>
            </a:r>
            <a:r>
              <a:rPr lang="en-US" dirty="0"/>
              <a:t>: January 1, 2024.</a:t>
            </a:r>
          </a:p>
        </p:txBody>
      </p:sp>
    </p:spTree>
    <p:extLst>
      <p:ext uri="{BB962C8B-B14F-4D97-AF65-F5344CB8AC3E}">
        <p14:creationId xmlns:p14="http://schemas.microsoft.com/office/powerpoint/2010/main" val="151507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House Bill 2029</a:t>
            </a:r>
            <a:r>
              <a:rPr lang="en-US" dirty="0"/>
              <a:t>: Increases minimum font size for recorded documents. </a:t>
            </a:r>
            <a:br>
              <a:rPr lang="en-US" dirty="0"/>
            </a:br>
            <a:endParaRPr lang="en-US" sz="2400" dirty="0"/>
          </a:p>
        </p:txBody>
      </p:sp>
      <p:sp>
        <p:nvSpPr>
          <p:cNvPr id="3" name="Content Placeholder 2"/>
          <p:cNvSpPr>
            <a:spLocks noGrp="1"/>
          </p:cNvSpPr>
          <p:nvPr>
            <p:ph sz="half" idx="1"/>
          </p:nvPr>
        </p:nvSpPr>
        <p:spPr>
          <a:xfrm>
            <a:off x="457200" y="1600201"/>
            <a:ext cx="8153400" cy="4114800"/>
          </a:xfrm>
        </p:spPr>
        <p:txBody>
          <a:bodyPr>
            <a:normAutofit/>
          </a:bodyPr>
          <a:lstStyle/>
          <a:p>
            <a:r>
              <a:rPr lang="en-US" dirty="0"/>
              <a:t>Testimony: Mr. Oregon supports the Bill, but bemoans that the increase isn’t to even larger minimum font sizes.</a:t>
            </a:r>
          </a:p>
          <a:p>
            <a:r>
              <a:rPr lang="en-US" dirty="0"/>
              <a:t>Practice tip: Scaling.</a:t>
            </a:r>
          </a:p>
          <a:p>
            <a:r>
              <a:rPr lang="en-US" dirty="0"/>
              <a:t>High-definition screens make text appear smaller.</a:t>
            </a:r>
          </a:p>
          <a:p>
            <a:r>
              <a:rPr lang="en-US" dirty="0"/>
              <a:t>“Display Settings”: </a:t>
            </a:r>
          </a:p>
        </p:txBody>
      </p:sp>
    </p:spTree>
    <p:extLst>
      <p:ext uri="{BB962C8B-B14F-4D97-AF65-F5344CB8AC3E}">
        <p14:creationId xmlns:p14="http://schemas.microsoft.com/office/powerpoint/2010/main" val="421769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House Bill 2032</a:t>
            </a:r>
            <a:r>
              <a:rPr lang="en-US" dirty="0"/>
              <a:t>: Expands eligibility for registered domestic partnerships</a:t>
            </a:r>
            <a:br>
              <a:rPr lang="en-US" dirty="0"/>
            </a:br>
            <a:endParaRPr lang="en-US" sz="2400" dirty="0"/>
          </a:p>
        </p:txBody>
      </p:sp>
      <p:sp>
        <p:nvSpPr>
          <p:cNvPr id="3" name="Content Placeholder 2"/>
          <p:cNvSpPr>
            <a:spLocks noGrp="1"/>
          </p:cNvSpPr>
          <p:nvPr>
            <p:ph sz="half" idx="1"/>
          </p:nvPr>
        </p:nvSpPr>
        <p:spPr>
          <a:xfrm>
            <a:off x="457200" y="1600200"/>
            <a:ext cx="8305800" cy="4525963"/>
          </a:xfrm>
        </p:spPr>
        <p:txBody>
          <a:bodyPr>
            <a:normAutofit/>
          </a:bodyPr>
          <a:lstStyle/>
          <a:p>
            <a:r>
              <a:rPr lang="en-US" dirty="0"/>
              <a:t>Prior Law</a:t>
            </a:r>
          </a:p>
          <a:p>
            <a:pPr lvl="1"/>
            <a:r>
              <a:rPr lang="en-US" dirty="0"/>
              <a:t>Oregon Family Fairness Act </a:t>
            </a:r>
          </a:p>
          <a:p>
            <a:pPr lvl="2"/>
            <a:r>
              <a:rPr lang="en-US" dirty="0"/>
              <a:t>Effective Feb. 4, 2008, before same-sex marriage was available in Oregon (2014). </a:t>
            </a:r>
          </a:p>
          <a:p>
            <a:pPr lvl="2"/>
            <a:r>
              <a:rPr lang="en-US" dirty="0"/>
              <a:t>Authorized Registered Domestic Partnerships (RDPs) only for same-sex couples.</a:t>
            </a:r>
          </a:p>
          <a:p>
            <a:pPr lvl="1"/>
            <a:r>
              <a:rPr lang="en-US" dirty="0"/>
              <a:t>Registered: not merely informal or implicit</a:t>
            </a:r>
          </a:p>
          <a:p>
            <a:r>
              <a:rPr lang="en-US" dirty="0"/>
              <a:t>New Law</a:t>
            </a:r>
          </a:p>
          <a:p>
            <a:pPr lvl="1"/>
            <a:r>
              <a:rPr lang="en-US" dirty="0"/>
              <a:t>RDPs are now available regardless of sex of partners:</a:t>
            </a:r>
          </a:p>
          <a:p>
            <a:pPr marL="457200" lvl="1" indent="0">
              <a:buNone/>
            </a:pPr>
            <a:endParaRPr lang="en-US" dirty="0"/>
          </a:p>
        </p:txBody>
      </p:sp>
      <p:pic>
        <p:nvPicPr>
          <p:cNvPr id="5" name="Picture 4">
            <a:extLst>
              <a:ext uri="{FF2B5EF4-FFF2-40B4-BE49-F238E27FC236}">
                <a16:creationId xmlns:a16="http://schemas.microsoft.com/office/drawing/2014/main" id="{EAD1F75A-2C24-2A44-923E-676FCE4D036F}"/>
              </a:ext>
            </a:extLst>
          </p:cNvPr>
          <p:cNvPicPr>
            <a:picLocks noChangeAspect="1"/>
          </p:cNvPicPr>
          <p:nvPr/>
        </p:nvPicPr>
        <p:blipFill>
          <a:blip r:embed="rId3"/>
          <a:stretch>
            <a:fillRect/>
          </a:stretch>
        </p:blipFill>
        <p:spPr>
          <a:xfrm>
            <a:off x="344184" y="5257800"/>
            <a:ext cx="8639175" cy="1381125"/>
          </a:xfrm>
          <a:prstGeom prst="rect">
            <a:avLst/>
          </a:prstGeom>
        </p:spPr>
      </p:pic>
    </p:spTree>
    <p:extLst>
      <p:ext uri="{BB962C8B-B14F-4D97-AF65-F5344CB8AC3E}">
        <p14:creationId xmlns:p14="http://schemas.microsoft.com/office/powerpoint/2010/main" val="279215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House Bill 2032</a:t>
            </a:r>
            <a:r>
              <a:rPr lang="en-US" dirty="0"/>
              <a:t>: Expands eligibility for registered domestic partnerships</a:t>
            </a:r>
            <a:br>
              <a:rPr lang="en-US" dirty="0"/>
            </a:br>
            <a:endParaRPr lang="en-US" sz="2400" dirty="0"/>
          </a:p>
        </p:txBody>
      </p:sp>
      <p:sp>
        <p:nvSpPr>
          <p:cNvPr id="3" name="Content Placeholder 2"/>
          <p:cNvSpPr>
            <a:spLocks noGrp="1"/>
          </p:cNvSpPr>
          <p:nvPr>
            <p:ph sz="half" idx="1"/>
          </p:nvPr>
        </p:nvSpPr>
        <p:spPr>
          <a:xfrm>
            <a:off x="457200" y="1600201"/>
            <a:ext cx="8077200" cy="4267200"/>
          </a:xfrm>
        </p:spPr>
        <p:txBody>
          <a:bodyPr>
            <a:normAutofit fontScale="85000" lnSpcReduction="20000"/>
          </a:bodyPr>
          <a:lstStyle/>
          <a:p>
            <a:r>
              <a:rPr lang="en-US" dirty="0"/>
              <a:t>May RDPs hold as tenants by the entireties / are they presumed to so hold?</a:t>
            </a:r>
          </a:p>
          <a:p>
            <a:pPr lvl="1"/>
            <a:r>
              <a:rPr lang="en-US" dirty="0"/>
              <a:t>OFFA extends all of the “privileges, rights and immunities” of married spouses to RDPs. ORS 106.340(1)</a:t>
            </a:r>
          </a:p>
          <a:p>
            <a:pPr lvl="1"/>
            <a:r>
              <a:rPr lang="en-US" dirty="0"/>
              <a:t>However, ORS 93.180(3) presumes that ‘spouses married to each other’ take as TBEs, absent other vesting words such as tenants in common. </a:t>
            </a:r>
          </a:p>
          <a:p>
            <a:pPr lvl="2"/>
            <a:r>
              <a:rPr lang="en-US" dirty="0"/>
              <a:t>Does not apply presumption to RDPs.</a:t>
            </a:r>
          </a:p>
          <a:p>
            <a:pPr lvl="2"/>
            <a:r>
              <a:rPr lang="en-US" dirty="0"/>
              <a:t>RDPs are not spouses married to each other (or to any other person). See ORS 106.315(1)(a).</a:t>
            </a:r>
          </a:p>
          <a:p>
            <a:pPr lvl="1"/>
            <a:r>
              <a:rPr lang="en-US" dirty="0"/>
              <a:t>There is a difference of opinion on whether a TBE is presumed when RDPs take title with no concurrent estate listed. </a:t>
            </a:r>
          </a:p>
          <a:p>
            <a:pPr lvl="2"/>
            <a:r>
              <a:rPr lang="en-US" dirty="0"/>
              <a:t>Best practice is to be explicit and have them specify their concurrent estate when taking title. </a:t>
            </a:r>
          </a:p>
          <a:p>
            <a:r>
              <a:rPr lang="en-US" dirty="0"/>
              <a:t>Effective Date: </a:t>
            </a:r>
            <a:r>
              <a:rPr lang="en-US" u="sng" dirty="0"/>
              <a:t>January 1, 2024</a:t>
            </a:r>
          </a:p>
          <a:p>
            <a:pPr lvl="1"/>
            <a:endParaRPr lang="en-US" dirty="0"/>
          </a:p>
        </p:txBody>
      </p:sp>
    </p:spTree>
    <p:extLst>
      <p:ext uri="{BB962C8B-B14F-4D97-AF65-F5344CB8AC3E}">
        <p14:creationId xmlns:p14="http://schemas.microsoft.com/office/powerpoint/2010/main" val="185590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#1</a:t>
            </a:r>
            <a:r>
              <a:rPr lang="en-US" sz="2200" dirty="0"/>
              <a:t>: </a:t>
            </a:r>
            <a:br>
              <a:rPr lang="en-US" sz="2200" dirty="0"/>
            </a:br>
            <a:br>
              <a:rPr lang="en-US" sz="2200" dirty="0"/>
            </a:br>
            <a:r>
              <a:rPr lang="en-US" sz="2700" i="1" dirty="0"/>
              <a:t>Freeborn v. Dow</a:t>
            </a:r>
            <a:r>
              <a:rPr lang="en-US" sz="2700" dirty="0"/>
              <a:t>, 322 Or. App. 695 (2022) </a:t>
            </a:r>
            <a:br>
              <a:rPr lang="en-US" dirty="0"/>
            </a:br>
            <a:endParaRPr lang="en-US" sz="2400" dirty="0"/>
          </a:p>
        </p:txBody>
      </p:sp>
      <p:sp>
        <p:nvSpPr>
          <p:cNvPr id="3" name="Content Placeholder 2"/>
          <p:cNvSpPr>
            <a:spLocks noGrp="1"/>
          </p:cNvSpPr>
          <p:nvPr>
            <p:ph sz="half" idx="1"/>
          </p:nvPr>
        </p:nvSpPr>
        <p:spPr>
          <a:xfrm>
            <a:off x="228600" y="1371601"/>
            <a:ext cx="5638800" cy="4343400"/>
          </a:xfrm>
        </p:spPr>
        <p:txBody>
          <a:bodyPr>
            <a:normAutofit lnSpcReduction="10000"/>
          </a:bodyPr>
          <a:lstStyle/>
          <a:p>
            <a:r>
              <a:rPr lang="en-US" dirty="0"/>
              <a:t>Sidebar: What is a legal lot?  </a:t>
            </a:r>
          </a:p>
          <a:p>
            <a:pPr lvl="1"/>
            <a:r>
              <a:rPr lang="en-US" sz="1800" dirty="0"/>
              <a:t>ORS 92.010(3)(a) defines a ‘lawfully established unit of land’ as one that is: </a:t>
            </a:r>
          </a:p>
          <a:p>
            <a:pPr lvl="2"/>
            <a:r>
              <a:rPr lang="en-US" sz="1400" dirty="0"/>
              <a:t>(A) Created by subdivision, partition, or PLA under ORS Chapter 92 (enacted 1973), </a:t>
            </a:r>
            <a:r>
              <a:rPr lang="en-US" sz="1400" b="1" u="sng" dirty="0"/>
              <a:t>or</a:t>
            </a:r>
          </a:p>
          <a:p>
            <a:pPr lvl="2"/>
            <a:r>
              <a:rPr lang="en-US" sz="1400" dirty="0"/>
              <a:t>(B) Created in compliance with ‘all applicable planning, zoning, and subdivision or partition ordinances or regulations’, </a:t>
            </a:r>
            <a:r>
              <a:rPr lang="en-US" sz="1400" b="1" u="sng" dirty="0"/>
              <a:t>or</a:t>
            </a:r>
          </a:p>
          <a:p>
            <a:pPr lvl="2"/>
            <a:r>
              <a:rPr lang="en-US" sz="1400" dirty="0"/>
              <a:t>(C) By deed or land sales contract</a:t>
            </a:r>
          </a:p>
          <a:p>
            <a:pPr lvl="3"/>
            <a:r>
              <a:rPr lang="en-US" sz="1200" dirty="0"/>
              <a:t>(if there were no such ordinances or regulations at the time of creation.) </a:t>
            </a:r>
          </a:p>
          <a:p>
            <a:pPr lvl="2"/>
            <a:r>
              <a:rPr lang="en-US" sz="1400" dirty="0"/>
              <a:t>Finally, tax lot does not mean legal lot. ORS 92.010(3)(b). </a:t>
            </a:r>
          </a:p>
          <a:p>
            <a:pPr lvl="1"/>
            <a:r>
              <a:rPr lang="en-US" sz="1800" dirty="0"/>
              <a:t>Risks to buyer: </a:t>
            </a:r>
          </a:p>
          <a:p>
            <a:pPr lvl="2"/>
            <a:r>
              <a:rPr lang="en-US" sz="1400" dirty="0"/>
              <a:t>May not be able to obtain building permits or resell property without disclosure. Remedies against seller.</a:t>
            </a:r>
          </a:p>
          <a:p>
            <a:pPr lvl="1"/>
            <a:r>
              <a:rPr lang="en-US" sz="1800" dirty="0"/>
              <a:t>Title insurance coverage in Oregon? </a:t>
            </a:r>
          </a:p>
          <a:p>
            <a:pPr marL="914400" lvl="2" indent="0">
              <a:buNone/>
            </a:pPr>
            <a:endParaRPr lang="en-US" sz="14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p:txBody>
      </p:sp>
    </p:spTree>
    <p:extLst>
      <p:ext uri="{BB962C8B-B14F-4D97-AF65-F5344CB8AC3E}">
        <p14:creationId xmlns:p14="http://schemas.microsoft.com/office/powerpoint/2010/main" val="230855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House Bill 2032</a:t>
            </a:r>
            <a:r>
              <a:rPr lang="en-US" dirty="0"/>
              <a:t>: Expands eligibility for registered domestic partnerships</a:t>
            </a:r>
            <a:br>
              <a:rPr lang="en-US" dirty="0"/>
            </a:br>
            <a:endParaRPr lang="en-US" sz="2400" dirty="0"/>
          </a:p>
        </p:txBody>
      </p:sp>
      <p:sp>
        <p:nvSpPr>
          <p:cNvPr id="3" name="Content Placeholder 2"/>
          <p:cNvSpPr>
            <a:spLocks noGrp="1"/>
          </p:cNvSpPr>
          <p:nvPr>
            <p:ph sz="half" idx="1"/>
          </p:nvPr>
        </p:nvSpPr>
        <p:spPr>
          <a:xfrm>
            <a:off x="457200" y="1600201"/>
            <a:ext cx="4343400" cy="4038599"/>
          </a:xfrm>
        </p:spPr>
        <p:txBody>
          <a:bodyPr>
            <a:normAutofit fontScale="92500" lnSpcReduction="10000"/>
          </a:bodyPr>
          <a:lstStyle/>
          <a:p>
            <a:r>
              <a:rPr lang="en-US" dirty="0"/>
              <a:t>RDPs are created by state law; but not recognized under federal law</a:t>
            </a:r>
          </a:p>
          <a:p>
            <a:pPr lvl="1"/>
            <a:r>
              <a:rPr lang="en-US" dirty="0"/>
              <a:t>Testimony of PERS. Neutral.</a:t>
            </a:r>
          </a:p>
          <a:p>
            <a:pPr lvl="1"/>
            <a:r>
              <a:rPr lang="en-US" dirty="0"/>
              <a:t>Retirement plans under federal law. </a:t>
            </a:r>
          </a:p>
          <a:p>
            <a:r>
              <a:rPr lang="en-US" dirty="0"/>
              <a:t>Mr. Oregon ‘gladly concurs’ in the bill. </a:t>
            </a:r>
          </a:p>
          <a:p>
            <a:pPr marL="457200" lvl="1" indent="0">
              <a:buNone/>
            </a:pPr>
            <a:r>
              <a:rPr lang="en-US" dirty="0"/>
              <a:t>	</a:t>
            </a:r>
          </a:p>
        </p:txBody>
      </p:sp>
    </p:spTree>
    <p:extLst>
      <p:ext uri="{BB962C8B-B14F-4D97-AF65-F5344CB8AC3E}">
        <p14:creationId xmlns:p14="http://schemas.microsoft.com/office/powerpoint/2010/main" val="269312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House Bill 2032</a:t>
            </a:r>
            <a:r>
              <a:rPr lang="en-US" dirty="0"/>
              <a:t>: Expands eligibility for registered domestic partnerships</a:t>
            </a:r>
            <a:br>
              <a:rPr lang="en-US" dirty="0"/>
            </a:br>
            <a:endParaRPr lang="en-US" sz="2400" dirty="0"/>
          </a:p>
        </p:txBody>
      </p:sp>
      <p:sp>
        <p:nvSpPr>
          <p:cNvPr id="3" name="Content Placeholder 2"/>
          <p:cNvSpPr>
            <a:spLocks noGrp="1"/>
          </p:cNvSpPr>
          <p:nvPr>
            <p:ph sz="half" idx="1"/>
          </p:nvPr>
        </p:nvSpPr>
        <p:spPr>
          <a:xfrm>
            <a:off x="457200" y="1600201"/>
            <a:ext cx="8077200" cy="4267200"/>
          </a:xfrm>
        </p:spPr>
        <p:txBody>
          <a:bodyPr>
            <a:normAutofit/>
          </a:bodyPr>
          <a:lstStyle/>
          <a:p>
            <a:r>
              <a:rPr lang="en-US" dirty="0"/>
              <a:t>Title and escrow. </a:t>
            </a:r>
          </a:p>
          <a:p>
            <a:r>
              <a:rPr lang="en-US" dirty="0"/>
              <a:t>New endorsement, OTIRO 110, Domestic Partner. </a:t>
            </a:r>
          </a:p>
          <a:p>
            <a:pPr lvl="1"/>
            <a:r>
              <a:rPr lang="en-US" dirty="0"/>
              <a:t>For use with 2021 ALTA Owner’s policies.</a:t>
            </a:r>
          </a:p>
          <a:p>
            <a:pPr lvl="1"/>
            <a:endParaRPr lang="en-US" dirty="0"/>
          </a:p>
          <a:p>
            <a:pPr lvl="1"/>
            <a:endParaRPr lang="en-US" dirty="0"/>
          </a:p>
          <a:p>
            <a:pPr lvl="1"/>
            <a:r>
              <a:rPr lang="en-US" dirty="0"/>
              <a:t>Reference to ‘spouse’ in owner’s policy jacket; </a:t>
            </a:r>
            <a:br>
              <a:rPr lang="en-US" dirty="0"/>
            </a:br>
            <a:r>
              <a:rPr lang="en-US" dirty="0"/>
              <a:t>“Insured” includes: </a:t>
            </a:r>
          </a:p>
          <a:p>
            <a:pPr lvl="1"/>
            <a:endParaRPr lang="en-US" dirty="0"/>
          </a:p>
          <a:p>
            <a:pPr marL="457200" lvl="1" indent="0">
              <a:buNone/>
            </a:pPr>
            <a:endParaRPr lang="en-US" dirty="0"/>
          </a:p>
          <a:p>
            <a:pPr lvl="1"/>
            <a:endParaRPr lang="en-US" dirty="0"/>
          </a:p>
        </p:txBody>
      </p:sp>
      <p:pic>
        <p:nvPicPr>
          <p:cNvPr id="5" name="Picture 4">
            <a:extLst>
              <a:ext uri="{FF2B5EF4-FFF2-40B4-BE49-F238E27FC236}">
                <a16:creationId xmlns:a16="http://schemas.microsoft.com/office/drawing/2014/main" id="{F33C1966-8BEB-B7EE-1EDC-F9D14058EDA4}"/>
              </a:ext>
            </a:extLst>
          </p:cNvPr>
          <p:cNvPicPr>
            <a:picLocks noChangeAspect="1"/>
          </p:cNvPicPr>
          <p:nvPr/>
        </p:nvPicPr>
        <p:blipFill>
          <a:blip r:embed="rId3"/>
          <a:stretch>
            <a:fillRect/>
          </a:stretch>
        </p:blipFill>
        <p:spPr>
          <a:xfrm>
            <a:off x="914400" y="3581400"/>
            <a:ext cx="6934200" cy="819150"/>
          </a:xfrm>
          <a:prstGeom prst="rect">
            <a:avLst/>
          </a:prstGeom>
        </p:spPr>
      </p:pic>
      <p:pic>
        <p:nvPicPr>
          <p:cNvPr id="7" name="Picture 6">
            <a:extLst>
              <a:ext uri="{FF2B5EF4-FFF2-40B4-BE49-F238E27FC236}">
                <a16:creationId xmlns:a16="http://schemas.microsoft.com/office/drawing/2014/main" id="{8DCADF12-C745-9F09-648F-0637C34C3093}"/>
              </a:ext>
            </a:extLst>
          </p:cNvPr>
          <p:cNvPicPr>
            <a:picLocks noChangeAspect="1"/>
          </p:cNvPicPr>
          <p:nvPr/>
        </p:nvPicPr>
        <p:blipFill>
          <a:blip r:embed="rId4"/>
          <a:stretch>
            <a:fillRect/>
          </a:stretch>
        </p:blipFill>
        <p:spPr>
          <a:xfrm>
            <a:off x="1509712" y="5257799"/>
            <a:ext cx="5743575" cy="219075"/>
          </a:xfrm>
          <a:prstGeom prst="rect">
            <a:avLst/>
          </a:prstGeom>
        </p:spPr>
      </p:pic>
    </p:spTree>
    <p:extLst>
      <p:ext uri="{BB962C8B-B14F-4D97-AF65-F5344CB8AC3E}">
        <p14:creationId xmlns:p14="http://schemas.microsoft.com/office/powerpoint/2010/main" val="33139024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House Bill 2033</a:t>
            </a:r>
            <a:r>
              <a:rPr lang="en-US" dirty="0"/>
              <a:t>: Clarifies collection of unpaid taxes following conveyance to exempt entity.</a:t>
            </a:r>
            <a:br>
              <a:rPr lang="en-US" dirty="0"/>
            </a:br>
            <a:endParaRPr lang="en-US" sz="2400" dirty="0"/>
          </a:p>
        </p:txBody>
      </p:sp>
      <p:sp>
        <p:nvSpPr>
          <p:cNvPr id="3" name="Content Placeholder 2"/>
          <p:cNvSpPr>
            <a:spLocks noGrp="1"/>
          </p:cNvSpPr>
          <p:nvPr>
            <p:ph sz="half" idx="1"/>
          </p:nvPr>
        </p:nvSpPr>
        <p:spPr>
          <a:xfrm>
            <a:off x="457200" y="1600200"/>
            <a:ext cx="8153400" cy="4038599"/>
          </a:xfrm>
        </p:spPr>
        <p:txBody>
          <a:bodyPr>
            <a:normAutofit/>
          </a:bodyPr>
          <a:lstStyle/>
          <a:p>
            <a:r>
              <a:rPr lang="en-US" dirty="0"/>
              <a:t>Background</a:t>
            </a:r>
          </a:p>
          <a:p>
            <a:pPr lvl="1"/>
            <a:r>
              <a:rPr lang="en-US" dirty="0"/>
              <a:t>When a taxable owner conveys real estate to a grantee exempt from taxation (state or local government, feds) the assessor must certify </a:t>
            </a:r>
            <a:r>
              <a:rPr lang="en-US" i="1" dirty="0"/>
              <a:t>ad valorem </a:t>
            </a:r>
            <a:r>
              <a:rPr lang="en-US" dirty="0"/>
              <a:t>taxes have been paid in full. </a:t>
            </a:r>
          </a:p>
          <a:p>
            <a:pPr lvl="1"/>
            <a:r>
              <a:rPr lang="en-US" dirty="0"/>
              <a:t>Certificate is recorded with deed. (Escrow duty.) </a:t>
            </a:r>
          </a:p>
          <a:p>
            <a:pPr lvl="1"/>
            <a:r>
              <a:rPr lang="en-US" dirty="0"/>
              <a:t>However, in practice, deeds to exempt holders are not always recorded with the certificates since assessors don’t always quickly provide the certificate.</a:t>
            </a:r>
          </a:p>
        </p:txBody>
      </p:sp>
    </p:spTree>
    <p:extLst>
      <p:ext uri="{BB962C8B-B14F-4D97-AF65-F5344CB8AC3E}">
        <p14:creationId xmlns:p14="http://schemas.microsoft.com/office/powerpoint/2010/main" val="105025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House Bill 2033</a:t>
            </a:r>
            <a:r>
              <a:rPr lang="en-US" dirty="0"/>
              <a:t>: Clarifies collection of unpaid taxes following conveyance to exempt entity.</a:t>
            </a:r>
            <a:br>
              <a:rPr lang="en-US" dirty="0"/>
            </a:br>
            <a:endParaRPr lang="en-US" sz="2400" dirty="0"/>
          </a:p>
        </p:txBody>
      </p:sp>
      <p:sp>
        <p:nvSpPr>
          <p:cNvPr id="3" name="Content Placeholder 2"/>
          <p:cNvSpPr>
            <a:spLocks noGrp="1"/>
          </p:cNvSpPr>
          <p:nvPr>
            <p:ph sz="half" idx="1"/>
          </p:nvPr>
        </p:nvSpPr>
        <p:spPr>
          <a:xfrm>
            <a:off x="457200" y="1600200"/>
            <a:ext cx="8305800" cy="4525963"/>
          </a:xfrm>
        </p:spPr>
        <p:txBody>
          <a:bodyPr>
            <a:normAutofit/>
          </a:bodyPr>
          <a:lstStyle/>
          <a:p>
            <a:r>
              <a:rPr lang="en-US" dirty="0"/>
              <a:t>Background</a:t>
            </a:r>
          </a:p>
          <a:p>
            <a:pPr lvl="1"/>
            <a:r>
              <a:rPr lang="en-US" dirty="0"/>
              <a:t>List of exempt grantees: ORS 307.040 to 307.090.</a:t>
            </a:r>
          </a:p>
          <a:p>
            <a:pPr lvl="1"/>
            <a:r>
              <a:rPr lang="en-US" dirty="0"/>
              <a:t>The grantor had the obligation to pay all taxes and remained personally liable. Subsection (6). </a:t>
            </a:r>
          </a:p>
          <a:p>
            <a:r>
              <a:rPr lang="en-US" dirty="0"/>
              <a:t>Effect of new law:</a:t>
            </a:r>
          </a:p>
          <a:p>
            <a:pPr lvl="1"/>
            <a:r>
              <a:rPr lang="en-US" dirty="0"/>
              <a:t>Re-iterates that if the deed happens to be recorded without the assessor’s certification, the taxes remain the unsecured personal obligation of grantor.</a:t>
            </a:r>
          </a:p>
          <a:p>
            <a:r>
              <a:rPr lang="en-US" u="sng" dirty="0"/>
              <a:t>Effective Date</a:t>
            </a:r>
            <a:r>
              <a:rPr lang="en-US" dirty="0"/>
              <a:t>: September 24, 2023.  </a:t>
            </a:r>
          </a:p>
          <a:p>
            <a:pPr lvl="1"/>
            <a:endParaRPr lang="en-US" dirty="0"/>
          </a:p>
        </p:txBody>
      </p:sp>
    </p:spTree>
    <p:extLst>
      <p:ext uri="{BB962C8B-B14F-4D97-AF65-F5344CB8AC3E}">
        <p14:creationId xmlns:p14="http://schemas.microsoft.com/office/powerpoint/2010/main" val="47222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House Bill 2033</a:t>
            </a:r>
            <a:r>
              <a:rPr lang="en-US" dirty="0"/>
              <a:t>: Clarifies collection of unpaid taxes following conveyance to exempt entity.</a:t>
            </a:r>
            <a:br>
              <a:rPr lang="en-US" dirty="0"/>
            </a:br>
            <a:endParaRPr lang="en-US" sz="2400" dirty="0"/>
          </a:p>
        </p:txBody>
      </p:sp>
      <p:sp>
        <p:nvSpPr>
          <p:cNvPr id="3" name="Content Placeholder 2"/>
          <p:cNvSpPr>
            <a:spLocks noGrp="1"/>
          </p:cNvSpPr>
          <p:nvPr>
            <p:ph sz="half" idx="1"/>
          </p:nvPr>
        </p:nvSpPr>
        <p:spPr>
          <a:xfrm>
            <a:off x="457200" y="1600201"/>
            <a:ext cx="8305800" cy="4190999"/>
          </a:xfrm>
        </p:spPr>
        <p:txBody>
          <a:bodyPr>
            <a:normAutofit fontScale="92500" lnSpcReduction="10000"/>
          </a:bodyPr>
          <a:lstStyle/>
          <a:p>
            <a:r>
              <a:rPr lang="en-US" dirty="0"/>
              <a:t>Discussion</a:t>
            </a:r>
          </a:p>
          <a:p>
            <a:pPr lvl="1"/>
            <a:r>
              <a:rPr lang="en-US" dirty="0"/>
              <a:t>Prior law already provided the unpaid taxes would be the grantor’s personal liability.</a:t>
            </a:r>
          </a:p>
          <a:p>
            <a:pPr lvl="2"/>
            <a:r>
              <a:rPr lang="en-US" dirty="0"/>
              <a:t>This revision just contemplates the effect of recording the deed without the required certificate.  	</a:t>
            </a:r>
          </a:p>
          <a:p>
            <a:pPr lvl="1"/>
            <a:r>
              <a:rPr lang="en-US" dirty="0"/>
              <a:t>The lien for taxes does not attach to property while in exempt ownership; could it reattach if sold back into non-exempt ownership?</a:t>
            </a:r>
          </a:p>
          <a:p>
            <a:pPr lvl="1"/>
            <a:r>
              <a:rPr lang="en-US" dirty="0"/>
              <a:t>Escrow is an “authorized agent” required to submit the certificate from the assessor with the deed. Disclose risks of proceeding to seller if recording without one. </a:t>
            </a:r>
          </a:p>
          <a:p>
            <a:r>
              <a:rPr lang="en-US" dirty="0"/>
              <a:t>Effective Date: </a:t>
            </a:r>
            <a:r>
              <a:rPr lang="en-US" u="sng" dirty="0"/>
              <a:t>January 1, 2024 </a:t>
            </a:r>
          </a:p>
          <a:p>
            <a:pPr lvl="1"/>
            <a:endParaRPr lang="en-US" dirty="0"/>
          </a:p>
        </p:txBody>
      </p:sp>
    </p:spTree>
    <p:extLst>
      <p:ext uri="{BB962C8B-B14F-4D97-AF65-F5344CB8AC3E}">
        <p14:creationId xmlns:p14="http://schemas.microsoft.com/office/powerpoint/2010/main" val="289704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Senate Bill 308</a:t>
            </a:r>
            <a:r>
              <a:rPr lang="en-US" dirty="0"/>
              <a:t>: Modifies small estate affidavit statute. </a:t>
            </a:r>
            <a:br>
              <a:rPr lang="en-US" dirty="0"/>
            </a:br>
            <a:endParaRPr lang="en-US" sz="2400" dirty="0"/>
          </a:p>
        </p:txBody>
      </p:sp>
      <p:sp>
        <p:nvSpPr>
          <p:cNvPr id="3" name="Content Placeholder 2"/>
          <p:cNvSpPr>
            <a:spLocks noGrp="1"/>
          </p:cNvSpPr>
          <p:nvPr>
            <p:ph sz="half" idx="1"/>
          </p:nvPr>
        </p:nvSpPr>
        <p:spPr>
          <a:xfrm>
            <a:off x="457200" y="1600200"/>
            <a:ext cx="4648200" cy="4267199"/>
          </a:xfrm>
        </p:spPr>
        <p:txBody>
          <a:bodyPr>
            <a:normAutofit fontScale="92500" lnSpcReduction="10000"/>
          </a:bodyPr>
          <a:lstStyle/>
          <a:p>
            <a:r>
              <a:rPr lang="en-US" dirty="0"/>
              <a:t>Small estates are rebranded as ‘simple estates’</a:t>
            </a:r>
          </a:p>
          <a:p>
            <a:r>
              <a:rPr lang="en-US" dirty="0"/>
              <a:t>Intestate estates: </a:t>
            </a:r>
          </a:p>
          <a:p>
            <a:pPr lvl="1"/>
            <a:r>
              <a:rPr lang="en-US" dirty="0"/>
              <a:t>Eligibility threshold unchanged. </a:t>
            </a:r>
          </a:p>
          <a:p>
            <a:pPr lvl="1"/>
            <a:r>
              <a:rPr lang="en-US" dirty="0"/>
              <a:t>Fair market value no more than $200,000 real property, $75,000 personal property.</a:t>
            </a:r>
          </a:p>
          <a:p>
            <a:pPr lvl="1"/>
            <a:r>
              <a:rPr lang="en-US" dirty="0"/>
              <a:t>Determined under ORS 114.510(2).</a:t>
            </a:r>
          </a:p>
        </p:txBody>
      </p:sp>
    </p:spTree>
    <p:extLst>
      <p:ext uri="{BB962C8B-B14F-4D97-AF65-F5344CB8AC3E}">
        <p14:creationId xmlns:p14="http://schemas.microsoft.com/office/powerpoint/2010/main" val="194834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Senate Bill 308</a:t>
            </a:r>
            <a:r>
              <a:rPr lang="en-US" dirty="0"/>
              <a:t>: Modifies small estate affidavit statute. </a:t>
            </a:r>
            <a:br>
              <a:rPr lang="en-US" dirty="0"/>
            </a:br>
            <a:endParaRPr lang="en-US" sz="2400" dirty="0"/>
          </a:p>
        </p:txBody>
      </p:sp>
      <p:sp>
        <p:nvSpPr>
          <p:cNvPr id="3" name="Content Placeholder 2"/>
          <p:cNvSpPr>
            <a:spLocks noGrp="1"/>
          </p:cNvSpPr>
          <p:nvPr>
            <p:ph sz="half" idx="1"/>
          </p:nvPr>
        </p:nvSpPr>
        <p:spPr>
          <a:xfrm>
            <a:off x="457200" y="1600200"/>
            <a:ext cx="8458200" cy="4267199"/>
          </a:xfrm>
        </p:spPr>
        <p:txBody>
          <a:bodyPr>
            <a:normAutofit fontScale="92500"/>
          </a:bodyPr>
          <a:lstStyle/>
          <a:p>
            <a:r>
              <a:rPr lang="en-US" dirty="0"/>
              <a:t>Testate estate updates: </a:t>
            </a:r>
          </a:p>
          <a:p>
            <a:pPr lvl="1"/>
            <a:r>
              <a:rPr lang="en-US" dirty="0"/>
              <a:t>Property devised to the trustee of a trust of which decedent is settlor is excluded from threshold amounts. (Pour-over will) </a:t>
            </a:r>
          </a:p>
          <a:p>
            <a:pPr lvl="2"/>
            <a:r>
              <a:rPr lang="en-US" dirty="0"/>
              <a:t>Devise, defined: to dispose of property by will. </a:t>
            </a:r>
          </a:p>
          <a:p>
            <a:pPr lvl="2"/>
            <a:r>
              <a:rPr lang="en-US" dirty="0"/>
              <a:t>N.B., trust must have been established prior to settlor’s death. </a:t>
            </a:r>
          </a:p>
          <a:p>
            <a:pPr lvl="1"/>
            <a:r>
              <a:rPr lang="en-US" dirty="0"/>
              <a:t>Common scenario: </a:t>
            </a:r>
          </a:p>
          <a:p>
            <a:pPr lvl="2"/>
            <a:r>
              <a:rPr lang="en-US" dirty="0"/>
              <a:t>Estate planning client signs a pour-over will and trust agreement. </a:t>
            </a:r>
          </a:p>
          <a:p>
            <a:pPr lvl="2"/>
            <a:r>
              <a:rPr lang="en-US" dirty="0"/>
              <a:t>But forgets to deed property to trust during lifetime. </a:t>
            </a:r>
          </a:p>
          <a:p>
            <a:pPr lvl="1"/>
            <a:r>
              <a:rPr lang="en-US" dirty="0"/>
              <a:t>The will may </a:t>
            </a:r>
            <a:r>
              <a:rPr lang="en-US" i="1" dirty="0"/>
              <a:t>not</a:t>
            </a:r>
            <a:r>
              <a:rPr lang="en-US" dirty="0"/>
              <a:t> contain specific devises over the threshold amounts, or general devise of valuable property. </a:t>
            </a:r>
          </a:p>
        </p:txBody>
      </p:sp>
    </p:spTree>
    <p:extLst>
      <p:ext uri="{BB962C8B-B14F-4D97-AF65-F5344CB8AC3E}">
        <p14:creationId xmlns:p14="http://schemas.microsoft.com/office/powerpoint/2010/main" val="269951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Senate Bill 308</a:t>
            </a:r>
            <a:r>
              <a:rPr lang="en-US" dirty="0"/>
              <a:t>: Modifies small estate affidavit statute. </a:t>
            </a:r>
            <a:br>
              <a:rPr lang="en-US" dirty="0"/>
            </a:br>
            <a:endParaRPr lang="en-US" sz="2400" dirty="0"/>
          </a:p>
        </p:txBody>
      </p:sp>
      <p:sp>
        <p:nvSpPr>
          <p:cNvPr id="3" name="Content Placeholder 2"/>
          <p:cNvSpPr>
            <a:spLocks noGrp="1"/>
          </p:cNvSpPr>
          <p:nvPr>
            <p:ph sz="half" idx="1"/>
          </p:nvPr>
        </p:nvSpPr>
        <p:spPr>
          <a:xfrm>
            <a:off x="457200" y="1600200"/>
            <a:ext cx="8534400" cy="4343399"/>
          </a:xfrm>
        </p:spPr>
        <p:txBody>
          <a:bodyPr>
            <a:normAutofit fontScale="92500" lnSpcReduction="10000"/>
          </a:bodyPr>
          <a:lstStyle/>
          <a:p>
            <a:r>
              <a:rPr lang="en-US" dirty="0"/>
              <a:t>Testate estate filing thresholds: </a:t>
            </a:r>
          </a:p>
          <a:p>
            <a:pPr lvl="1"/>
            <a:r>
              <a:rPr lang="en-US" dirty="0"/>
              <a:t>$200,000 of specifically devised real property (FMV). </a:t>
            </a:r>
          </a:p>
          <a:p>
            <a:pPr lvl="1"/>
            <a:r>
              <a:rPr lang="en-US" dirty="0"/>
              <a:t>$75,000 of specifically devised personal property (FMV).</a:t>
            </a:r>
          </a:p>
          <a:p>
            <a:pPr lvl="2"/>
            <a:endParaRPr lang="en-US" dirty="0"/>
          </a:p>
          <a:p>
            <a:pPr lvl="2"/>
            <a:endParaRPr lang="en-US" dirty="0"/>
          </a:p>
          <a:p>
            <a:pPr lvl="2"/>
            <a:endParaRPr lang="en-US" dirty="0"/>
          </a:p>
          <a:p>
            <a:pPr lvl="2"/>
            <a:endParaRPr lang="en-US" dirty="0"/>
          </a:p>
          <a:p>
            <a:pPr lvl="1"/>
            <a:r>
              <a:rPr lang="en-US" dirty="0"/>
              <a:t>Example: “I devise my 2-carat diamond ring to my niece, Sarah.” </a:t>
            </a:r>
          </a:p>
          <a:p>
            <a:pPr lvl="2"/>
            <a:r>
              <a:rPr lang="en-US" dirty="0"/>
              <a:t>Note: “devise” is not limited to real property under Oregon Probate Code. </a:t>
            </a:r>
          </a:p>
          <a:p>
            <a:pPr lvl="1"/>
            <a:r>
              <a:rPr lang="en-US" dirty="0"/>
              <a:t>What about general devise/bequests?</a:t>
            </a:r>
          </a:p>
          <a:p>
            <a:pPr marL="914400" lvl="2" indent="0">
              <a:buNone/>
            </a:pPr>
            <a:endParaRPr lang="en-US" dirty="0"/>
          </a:p>
          <a:p>
            <a:pPr lvl="1"/>
            <a:endParaRPr lang="en-US" dirty="0"/>
          </a:p>
        </p:txBody>
      </p:sp>
      <p:pic>
        <p:nvPicPr>
          <p:cNvPr id="6" name="Picture 5">
            <a:extLst>
              <a:ext uri="{FF2B5EF4-FFF2-40B4-BE49-F238E27FC236}">
                <a16:creationId xmlns:a16="http://schemas.microsoft.com/office/drawing/2014/main" id="{6748E92C-70E9-9079-8279-B97E5ECA8CEC}"/>
              </a:ext>
            </a:extLst>
          </p:cNvPr>
          <p:cNvPicPr>
            <a:picLocks noChangeAspect="1"/>
          </p:cNvPicPr>
          <p:nvPr/>
        </p:nvPicPr>
        <p:blipFill>
          <a:blip r:embed="rId3"/>
          <a:stretch>
            <a:fillRect/>
          </a:stretch>
        </p:blipFill>
        <p:spPr>
          <a:xfrm>
            <a:off x="575310" y="2825916"/>
            <a:ext cx="7124700" cy="945983"/>
          </a:xfrm>
          <a:prstGeom prst="rect">
            <a:avLst/>
          </a:prstGeom>
        </p:spPr>
      </p:pic>
    </p:spTree>
    <p:extLst>
      <p:ext uri="{BB962C8B-B14F-4D97-AF65-F5344CB8AC3E}">
        <p14:creationId xmlns:p14="http://schemas.microsoft.com/office/powerpoint/2010/main" val="353197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Senate Bill 308</a:t>
            </a:r>
            <a:r>
              <a:rPr lang="en-US" dirty="0"/>
              <a:t>: Modifies small estate affidavit statute. </a:t>
            </a:r>
            <a:br>
              <a:rPr lang="en-US" dirty="0"/>
            </a:br>
            <a:endParaRPr lang="en-US" sz="2400" dirty="0"/>
          </a:p>
        </p:txBody>
      </p:sp>
      <p:sp>
        <p:nvSpPr>
          <p:cNvPr id="3" name="Content Placeholder 2"/>
          <p:cNvSpPr>
            <a:spLocks noGrp="1"/>
          </p:cNvSpPr>
          <p:nvPr>
            <p:ph sz="half" idx="1"/>
          </p:nvPr>
        </p:nvSpPr>
        <p:spPr>
          <a:xfrm>
            <a:off x="457200" y="1600200"/>
            <a:ext cx="8534400" cy="4343399"/>
          </a:xfrm>
        </p:spPr>
        <p:txBody>
          <a:bodyPr>
            <a:normAutofit fontScale="92500" lnSpcReduction="10000"/>
          </a:bodyPr>
          <a:lstStyle/>
          <a:p>
            <a:r>
              <a:rPr lang="en-US" dirty="0"/>
              <a:t>Testate estate filing thresholds: </a:t>
            </a:r>
          </a:p>
          <a:p>
            <a:pPr lvl="1"/>
            <a:r>
              <a:rPr lang="en-US" dirty="0"/>
              <a:t>A general devise disqualifies the estate for the SEA procedure. </a:t>
            </a:r>
          </a:p>
          <a:p>
            <a:pPr lvl="2"/>
            <a:r>
              <a:rPr lang="en-US" dirty="0"/>
              <a:t>(Unless the property has zero fair market value.) </a:t>
            </a:r>
          </a:p>
          <a:p>
            <a:pPr lvl="2"/>
            <a:r>
              <a:rPr lang="en-US" dirty="0"/>
              <a:t>Example: “I bequeath Sarah $10,000.” </a:t>
            </a:r>
          </a:p>
          <a:p>
            <a:pPr lvl="3"/>
            <a:r>
              <a:rPr lang="en-US" dirty="0"/>
              <a:t>This gift may be satisfied by any funds held by the estate and does not require the transfer of specific property, such as a car, house, or boat. </a:t>
            </a:r>
          </a:p>
          <a:p>
            <a:pPr lvl="3"/>
            <a:endParaRPr lang="en-US" dirty="0"/>
          </a:p>
          <a:p>
            <a:pPr lvl="3"/>
            <a:endParaRPr lang="en-US" dirty="0"/>
          </a:p>
          <a:p>
            <a:pPr marL="1371600" lvl="3" indent="0">
              <a:buNone/>
            </a:pPr>
            <a:endParaRPr lang="en-US" dirty="0"/>
          </a:p>
          <a:p>
            <a:pPr lvl="1"/>
            <a:r>
              <a:rPr lang="en-US" dirty="0"/>
              <a:t>We may want to review wills and inventories to confirm that the will does not contain a general devise of property with a non-zero value. </a:t>
            </a:r>
          </a:p>
          <a:p>
            <a:pPr marL="914400" lvl="2" indent="0">
              <a:buNone/>
            </a:pPr>
            <a:endParaRPr lang="en-US" dirty="0"/>
          </a:p>
          <a:p>
            <a:pPr lvl="1"/>
            <a:endParaRPr lang="en-US" dirty="0"/>
          </a:p>
        </p:txBody>
      </p:sp>
      <p:pic>
        <p:nvPicPr>
          <p:cNvPr id="5" name="Picture 4">
            <a:extLst>
              <a:ext uri="{FF2B5EF4-FFF2-40B4-BE49-F238E27FC236}">
                <a16:creationId xmlns:a16="http://schemas.microsoft.com/office/drawing/2014/main" id="{F73C8600-4F19-7C15-16C0-9EDB3682C50A}"/>
              </a:ext>
            </a:extLst>
          </p:cNvPr>
          <p:cNvPicPr>
            <a:picLocks noChangeAspect="1"/>
          </p:cNvPicPr>
          <p:nvPr/>
        </p:nvPicPr>
        <p:blipFill>
          <a:blip r:embed="rId3"/>
          <a:stretch>
            <a:fillRect/>
          </a:stretch>
        </p:blipFill>
        <p:spPr>
          <a:xfrm>
            <a:off x="1447800" y="4038600"/>
            <a:ext cx="6046470" cy="907702"/>
          </a:xfrm>
          <a:prstGeom prst="rect">
            <a:avLst/>
          </a:prstGeom>
        </p:spPr>
      </p:pic>
    </p:spTree>
    <p:extLst>
      <p:ext uri="{BB962C8B-B14F-4D97-AF65-F5344CB8AC3E}">
        <p14:creationId xmlns:p14="http://schemas.microsoft.com/office/powerpoint/2010/main" val="8132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Senate Bill 308</a:t>
            </a:r>
            <a:r>
              <a:rPr lang="en-US" dirty="0"/>
              <a:t>: Modifies small estate affidavit statute. </a:t>
            </a:r>
            <a:br>
              <a:rPr lang="en-US" dirty="0"/>
            </a:br>
            <a:endParaRPr lang="en-US" sz="2400" dirty="0"/>
          </a:p>
        </p:txBody>
      </p:sp>
      <p:sp>
        <p:nvSpPr>
          <p:cNvPr id="3" name="Content Placeholder 2"/>
          <p:cNvSpPr>
            <a:spLocks noGrp="1"/>
          </p:cNvSpPr>
          <p:nvPr>
            <p:ph sz="half" idx="1"/>
          </p:nvPr>
        </p:nvSpPr>
        <p:spPr>
          <a:xfrm>
            <a:off x="457200" y="1600201"/>
            <a:ext cx="8534400" cy="4343399"/>
          </a:xfrm>
        </p:spPr>
        <p:txBody>
          <a:bodyPr>
            <a:normAutofit fontScale="92500" lnSpcReduction="10000"/>
          </a:bodyPr>
          <a:lstStyle/>
          <a:p>
            <a:r>
              <a:rPr lang="en-US" dirty="0"/>
              <a:t>Additional requirement. </a:t>
            </a:r>
          </a:p>
          <a:p>
            <a:pPr lvl="1"/>
            <a:r>
              <a:rPr lang="en-US" dirty="0"/>
              <a:t>The affiant must also file a copy of the trust agreement or a certificate of trust if using the new threshold exemption. SB308 Section 3a.(4).</a:t>
            </a:r>
          </a:p>
          <a:p>
            <a:r>
              <a:rPr lang="en-US" dirty="0"/>
              <a:t>Effective Date: </a:t>
            </a:r>
            <a:r>
              <a:rPr lang="en-US" u="sng" dirty="0"/>
              <a:t>January 1, 2024</a:t>
            </a:r>
          </a:p>
          <a:p>
            <a:pPr lvl="1"/>
            <a:r>
              <a:rPr lang="en-US" dirty="0"/>
              <a:t>The amendments apply to </a:t>
            </a:r>
            <a:r>
              <a:rPr lang="en-US" strike="sngStrike" dirty="0"/>
              <a:t>small</a:t>
            </a:r>
            <a:r>
              <a:rPr lang="en-US" dirty="0"/>
              <a:t> </a:t>
            </a:r>
            <a:r>
              <a:rPr lang="en-US" b="1" dirty="0"/>
              <a:t>simple</a:t>
            </a:r>
            <a:r>
              <a:rPr lang="en-US" dirty="0"/>
              <a:t> estate affidavits filed on or after the effective date. </a:t>
            </a:r>
          </a:p>
          <a:p>
            <a:pPr lvl="2"/>
            <a:r>
              <a:rPr lang="en-US" dirty="0"/>
              <a:t>So even if decedent died before effective date, the estate is potentially still eligible for new treatment. </a:t>
            </a:r>
          </a:p>
          <a:p>
            <a:pPr lvl="1"/>
            <a:r>
              <a:rPr lang="en-US" dirty="0"/>
              <a:t>Valuation dates not changed. ORS 114.510(2). </a:t>
            </a:r>
          </a:p>
          <a:p>
            <a:pPr lvl="2"/>
            <a:r>
              <a:rPr lang="en-US" dirty="0"/>
              <a:t>Date of death, or if SEA filed more than one year after death, a date that is within 45 days of filing. </a:t>
            </a:r>
          </a:p>
          <a:p>
            <a:pPr lvl="1"/>
            <a:endParaRPr lang="en-US" dirty="0"/>
          </a:p>
          <a:p>
            <a:pPr lvl="1"/>
            <a:endParaRPr lang="en-US" dirty="0"/>
          </a:p>
        </p:txBody>
      </p:sp>
    </p:spTree>
    <p:extLst>
      <p:ext uri="{BB962C8B-B14F-4D97-AF65-F5344CB8AC3E}">
        <p14:creationId xmlns:p14="http://schemas.microsoft.com/office/powerpoint/2010/main" val="73497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#1</a:t>
            </a:r>
            <a:r>
              <a:rPr lang="en-US" sz="2200" dirty="0"/>
              <a:t>: </a:t>
            </a:r>
            <a:br>
              <a:rPr lang="en-US" sz="2200" dirty="0"/>
            </a:br>
            <a:br>
              <a:rPr lang="en-US" sz="2200" dirty="0"/>
            </a:br>
            <a:r>
              <a:rPr lang="en-US" sz="2700" i="1" dirty="0"/>
              <a:t>Freeborn v. Dow</a:t>
            </a:r>
            <a:r>
              <a:rPr lang="en-US" sz="2700" dirty="0"/>
              <a:t>, 322 Or. App. 695 (2022) </a:t>
            </a:r>
            <a:br>
              <a:rPr lang="en-US" dirty="0"/>
            </a:br>
            <a:endParaRPr lang="en-US" sz="2400" dirty="0"/>
          </a:p>
        </p:txBody>
      </p:sp>
      <p:sp>
        <p:nvSpPr>
          <p:cNvPr id="3" name="Content Placeholder 2"/>
          <p:cNvSpPr>
            <a:spLocks noGrp="1"/>
          </p:cNvSpPr>
          <p:nvPr>
            <p:ph sz="half" idx="1"/>
          </p:nvPr>
        </p:nvSpPr>
        <p:spPr>
          <a:xfrm>
            <a:off x="228600" y="1371600"/>
            <a:ext cx="8305800" cy="4267199"/>
          </a:xfrm>
        </p:spPr>
        <p:txBody>
          <a:bodyPr>
            <a:normAutofit/>
          </a:bodyPr>
          <a:lstStyle/>
          <a:p>
            <a:r>
              <a:rPr lang="en-US" dirty="0"/>
              <a:t>Facts, </a:t>
            </a:r>
            <a:r>
              <a:rPr lang="en-US" dirty="0" err="1"/>
              <a:t>cont</a:t>
            </a:r>
            <a:r>
              <a:rPr lang="en-US" dirty="0"/>
              <a:t>.’d</a:t>
            </a:r>
          </a:p>
          <a:p>
            <a:pPr lvl="1"/>
            <a:r>
              <a:rPr lang="en-US" dirty="0"/>
              <a:t>A deal was struck:</a:t>
            </a:r>
          </a:p>
          <a:p>
            <a:pPr lvl="2"/>
            <a:r>
              <a:rPr lang="en-US" dirty="0"/>
              <a:t>$400,000.00 total sale price</a:t>
            </a:r>
          </a:p>
          <a:p>
            <a:pPr lvl="2"/>
            <a:r>
              <a:rPr lang="en-US" dirty="0"/>
              <a:t>Plaintiffs would convey both Tracts A and B to Defendant at closing.</a:t>
            </a:r>
          </a:p>
          <a:p>
            <a:pPr lvl="2"/>
            <a:r>
              <a:rPr lang="en-US" dirty="0"/>
              <a:t>Plaintiffs would retain possession of the residential Tract, Tract A, while they pursued partition of Tracts A and B into separate legal lots at their expense.</a:t>
            </a:r>
          </a:p>
          <a:p>
            <a:pPr lvl="2"/>
            <a:r>
              <a:rPr lang="en-US" dirty="0"/>
              <a:t>Defendant would convey title to Tract A back to Plaintiffs after the partition approved.</a:t>
            </a:r>
          </a:p>
        </p:txBody>
      </p:sp>
    </p:spTree>
    <p:extLst>
      <p:ext uri="{BB962C8B-B14F-4D97-AF65-F5344CB8AC3E}">
        <p14:creationId xmlns:p14="http://schemas.microsoft.com/office/powerpoint/2010/main" val="78456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1173162"/>
          </a:xfrm>
        </p:spPr>
        <p:txBody>
          <a:bodyPr>
            <a:normAutofit fontScale="90000"/>
          </a:bodyPr>
          <a:lstStyle/>
          <a:p>
            <a:r>
              <a:rPr lang="en-US" u="sng" dirty="0"/>
              <a:t>Senate Bill 619</a:t>
            </a:r>
            <a:r>
              <a:rPr lang="en-US" dirty="0"/>
              <a:t>: Consumer data privacy</a:t>
            </a:r>
            <a:br>
              <a:rPr lang="en-US" dirty="0"/>
            </a:br>
            <a:endParaRPr lang="en-US" sz="2400" dirty="0"/>
          </a:p>
        </p:txBody>
      </p:sp>
      <p:sp>
        <p:nvSpPr>
          <p:cNvPr id="3" name="Content Placeholder 2"/>
          <p:cNvSpPr>
            <a:spLocks noGrp="1"/>
          </p:cNvSpPr>
          <p:nvPr>
            <p:ph sz="half" idx="1"/>
          </p:nvPr>
        </p:nvSpPr>
        <p:spPr>
          <a:xfrm>
            <a:off x="0" y="1066801"/>
            <a:ext cx="8991600" cy="4876800"/>
          </a:xfrm>
        </p:spPr>
        <p:txBody>
          <a:bodyPr>
            <a:normAutofit fontScale="70000" lnSpcReduction="20000"/>
          </a:bodyPr>
          <a:lstStyle/>
          <a:p>
            <a:r>
              <a:rPr lang="en-US" dirty="0"/>
              <a:t>Legislative summary: </a:t>
            </a:r>
          </a:p>
          <a:p>
            <a:pPr lvl="1"/>
            <a:r>
              <a:rPr lang="en-US" dirty="0"/>
              <a:t>Permits consumers to obtain from controller that processes consumer personal data confirmation as to whether controller is processing consumer's personal data and categories of personal data controller is processing, list of specific third parties to which controller has disclosed consumer's personal data or any personal data and copy of all of consumer's personal data that controller has processed or is processing. Permits consumer to require controller to correct inaccuracies in personal data about consumer, require controller to delete personal data about consumer or opt out from controller's processing of consumer's personal data under certain circumstances. Requires controller to provide to consumers reasonably accessible, clear and meaningful privacy notice that lists categories of personal data controller processes, describes controller's purpose for processing personal data, describes how consumer may exercise consumer's rights with respect to personal data, lists categories of personal data that controller shares with third parties, lists all categories of third parties with which controller shares personal data and provides other information. Specifies duties of, and prohibits specified actions of, controller and of processor that acts at controller's direction. Permits Attorney General to investigate violations of Act and to bring action to seek civil penalty of not more than $7,500 for each violation. Permits consumer or class of consumers to bring action after specified date for ascertainable loss of money or property resulting from violation of Act.].</a:t>
            </a:r>
          </a:p>
          <a:p>
            <a:pPr lvl="1"/>
            <a:endParaRPr lang="en-US" dirty="0"/>
          </a:p>
        </p:txBody>
      </p:sp>
    </p:spTree>
    <p:extLst>
      <p:ext uri="{BB962C8B-B14F-4D97-AF65-F5344CB8AC3E}">
        <p14:creationId xmlns:p14="http://schemas.microsoft.com/office/powerpoint/2010/main" val="197692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1173162"/>
          </a:xfrm>
        </p:spPr>
        <p:txBody>
          <a:bodyPr>
            <a:normAutofit fontScale="90000"/>
          </a:bodyPr>
          <a:lstStyle/>
          <a:p>
            <a:r>
              <a:rPr lang="en-US" u="sng" dirty="0"/>
              <a:t>Senate Bill 619</a:t>
            </a:r>
            <a:r>
              <a:rPr lang="en-US" dirty="0"/>
              <a:t>: Consumer data privacy</a:t>
            </a:r>
            <a:br>
              <a:rPr lang="en-US" dirty="0"/>
            </a:br>
            <a:endParaRPr lang="en-US" sz="2400" dirty="0"/>
          </a:p>
        </p:txBody>
      </p:sp>
      <p:sp>
        <p:nvSpPr>
          <p:cNvPr id="3" name="Content Placeholder 2"/>
          <p:cNvSpPr>
            <a:spLocks noGrp="1"/>
          </p:cNvSpPr>
          <p:nvPr>
            <p:ph sz="half" idx="1"/>
          </p:nvPr>
        </p:nvSpPr>
        <p:spPr>
          <a:xfrm>
            <a:off x="0" y="1142999"/>
            <a:ext cx="8991600" cy="4800601"/>
          </a:xfrm>
        </p:spPr>
        <p:txBody>
          <a:bodyPr>
            <a:normAutofit/>
          </a:bodyPr>
          <a:lstStyle/>
          <a:p>
            <a:r>
              <a:rPr lang="en-US" dirty="0"/>
              <a:t>OLTA involvement</a:t>
            </a:r>
          </a:p>
          <a:p>
            <a:pPr lvl="1"/>
            <a:r>
              <a:rPr lang="en-US" dirty="0"/>
              <a:t>Affiliates (who are not financial institutions) or independent escrow companies may be subject to ambit of SB 619 without the benefit of an exemption</a:t>
            </a:r>
          </a:p>
          <a:p>
            <a:pPr lvl="1"/>
            <a:r>
              <a:rPr lang="en-US" dirty="0"/>
              <a:t>We may need to revisit the law to tweak exemptions in a future session.</a:t>
            </a:r>
          </a:p>
          <a:p>
            <a:pPr lvl="2"/>
            <a:r>
              <a:rPr lang="en-US" dirty="0"/>
              <a:t>Trying to harmonize state-wide with GLBA so there are not separate consumer data privacy regimens in each state. </a:t>
            </a:r>
          </a:p>
          <a:p>
            <a:pPr lvl="2"/>
            <a:r>
              <a:rPr lang="en-US" dirty="0"/>
              <a:t>Bill was already contentious and a high priority of the Oregon AG. </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2"/>
            <a:endParaRPr lang="en-US" dirty="0"/>
          </a:p>
          <a:p>
            <a:pPr lvl="1"/>
            <a:endParaRPr lang="en-US" dirty="0"/>
          </a:p>
        </p:txBody>
      </p:sp>
    </p:spTree>
    <p:extLst>
      <p:ext uri="{BB962C8B-B14F-4D97-AF65-F5344CB8AC3E}">
        <p14:creationId xmlns:p14="http://schemas.microsoft.com/office/powerpoint/2010/main" val="422651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1173162"/>
          </a:xfrm>
        </p:spPr>
        <p:txBody>
          <a:bodyPr>
            <a:normAutofit fontScale="90000"/>
          </a:bodyPr>
          <a:lstStyle/>
          <a:p>
            <a:r>
              <a:rPr lang="en-US" u="sng" dirty="0"/>
              <a:t>Senate Bill 619</a:t>
            </a:r>
            <a:r>
              <a:rPr lang="en-US" dirty="0"/>
              <a:t>: Consumer data privacy</a:t>
            </a:r>
            <a:br>
              <a:rPr lang="en-US" dirty="0"/>
            </a:br>
            <a:endParaRPr lang="en-US" sz="2400" dirty="0"/>
          </a:p>
        </p:txBody>
      </p:sp>
      <p:sp>
        <p:nvSpPr>
          <p:cNvPr id="3" name="Content Placeholder 2"/>
          <p:cNvSpPr>
            <a:spLocks noGrp="1"/>
          </p:cNvSpPr>
          <p:nvPr>
            <p:ph sz="half" idx="1"/>
          </p:nvPr>
        </p:nvSpPr>
        <p:spPr>
          <a:xfrm>
            <a:off x="0" y="1142999"/>
            <a:ext cx="8991600" cy="4800601"/>
          </a:xfrm>
        </p:spPr>
        <p:txBody>
          <a:bodyPr>
            <a:normAutofit/>
          </a:bodyPr>
          <a:lstStyle/>
          <a:p>
            <a:r>
              <a:rPr lang="en-US" dirty="0"/>
              <a:t>OLTA involvement</a:t>
            </a:r>
          </a:p>
          <a:p>
            <a:pPr lvl="1"/>
            <a:r>
              <a:rPr lang="en-US" dirty="0"/>
              <a:t>ALTA recommends a “entity level” exemption as follows: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2"/>
            <a:endParaRPr lang="en-US" dirty="0"/>
          </a:p>
          <a:p>
            <a:pPr lvl="1"/>
            <a:endParaRPr lang="en-US" dirty="0"/>
          </a:p>
        </p:txBody>
      </p:sp>
      <p:pic>
        <p:nvPicPr>
          <p:cNvPr id="5" name="Picture 4">
            <a:extLst>
              <a:ext uri="{FF2B5EF4-FFF2-40B4-BE49-F238E27FC236}">
                <a16:creationId xmlns:a16="http://schemas.microsoft.com/office/drawing/2014/main" id="{EC81A846-DCD0-A82D-130C-EC0F0A830CBA}"/>
              </a:ext>
            </a:extLst>
          </p:cNvPr>
          <p:cNvPicPr>
            <a:picLocks noChangeAspect="1"/>
          </p:cNvPicPr>
          <p:nvPr/>
        </p:nvPicPr>
        <p:blipFill>
          <a:blip r:embed="rId3"/>
          <a:stretch>
            <a:fillRect/>
          </a:stretch>
        </p:blipFill>
        <p:spPr>
          <a:xfrm>
            <a:off x="762000" y="2266950"/>
            <a:ext cx="6981825" cy="1162050"/>
          </a:xfrm>
          <a:prstGeom prst="rect">
            <a:avLst/>
          </a:prstGeom>
        </p:spPr>
      </p:pic>
      <p:pic>
        <p:nvPicPr>
          <p:cNvPr id="7" name="Picture 6">
            <a:extLst>
              <a:ext uri="{FF2B5EF4-FFF2-40B4-BE49-F238E27FC236}">
                <a16:creationId xmlns:a16="http://schemas.microsoft.com/office/drawing/2014/main" id="{32180448-667A-5A7C-1863-05EA2A3F2589}"/>
              </a:ext>
            </a:extLst>
          </p:cNvPr>
          <p:cNvPicPr>
            <a:picLocks noChangeAspect="1"/>
          </p:cNvPicPr>
          <p:nvPr/>
        </p:nvPicPr>
        <p:blipFill>
          <a:blip r:embed="rId4"/>
          <a:stretch>
            <a:fillRect/>
          </a:stretch>
        </p:blipFill>
        <p:spPr>
          <a:xfrm>
            <a:off x="796290" y="3826192"/>
            <a:ext cx="6048375" cy="1628775"/>
          </a:xfrm>
          <a:prstGeom prst="rect">
            <a:avLst/>
          </a:prstGeom>
        </p:spPr>
      </p:pic>
    </p:spTree>
    <p:extLst>
      <p:ext uri="{BB962C8B-B14F-4D97-AF65-F5344CB8AC3E}">
        <p14:creationId xmlns:p14="http://schemas.microsoft.com/office/powerpoint/2010/main" val="171989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BONUS CASE if we have time</a:t>
            </a:r>
            <a:r>
              <a:rPr lang="en-US" sz="2200" dirty="0"/>
              <a:t>: </a:t>
            </a:r>
            <a:br>
              <a:rPr lang="en-US" sz="2200" dirty="0"/>
            </a:br>
            <a:br>
              <a:rPr lang="en-US" sz="2200" dirty="0"/>
            </a:br>
            <a:r>
              <a:rPr lang="en-US" sz="2700" i="1" dirty="0"/>
              <a:t>KKMH Properties LLC v. Shire</a:t>
            </a:r>
            <a:r>
              <a:rPr lang="en-US" sz="2700" dirty="0"/>
              <a:t>, 326 </a:t>
            </a:r>
            <a:r>
              <a:rPr lang="en-US" sz="2700" dirty="0" err="1"/>
              <a:t>Or.App</a:t>
            </a:r>
            <a:r>
              <a:rPr lang="en-US" sz="2700" dirty="0"/>
              <a:t>. 1 (2023)</a:t>
            </a:r>
            <a:br>
              <a:rPr lang="en-US" dirty="0"/>
            </a:br>
            <a:endParaRPr lang="en-US" sz="2400" dirty="0"/>
          </a:p>
        </p:txBody>
      </p:sp>
      <p:sp>
        <p:nvSpPr>
          <p:cNvPr id="3" name="Content Placeholder 2"/>
          <p:cNvSpPr>
            <a:spLocks noGrp="1"/>
          </p:cNvSpPr>
          <p:nvPr>
            <p:ph sz="half" idx="1"/>
          </p:nvPr>
        </p:nvSpPr>
        <p:spPr>
          <a:xfrm>
            <a:off x="228600" y="1600200"/>
            <a:ext cx="3657600" cy="4343399"/>
          </a:xfrm>
        </p:spPr>
        <p:txBody>
          <a:bodyPr>
            <a:normAutofit/>
          </a:bodyPr>
          <a:lstStyle/>
          <a:p>
            <a:r>
              <a:rPr lang="en-US" sz="1800" dirty="0"/>
              <a:t>Tenant of residential unit kept 226 uncaged guinea pigs on premise and allowed water leaks. </a:t>
            </a:r>
          </a:p>
          <a:p>
            <a:r>
              <a:rPr lang="en-US" sz="1800" dirty="0"/>
              <a:t>Landlord terminated tenancy for cause, but did provide tenant opportunity to ‘cure’ the breach</a:t>
            </a:r>
          </a:p>
          <a:p>
            <a:r>
              <a:rPr lang="en-US" sz="1800" dirty="0"/>
              <a:t>Held: as a matter of law, the damage could not be cured in 14 days, and no cure opportunity needed to be given. </a:t>
            </a:r>
          </a:p>
          <a:p>
            <a:pPr marL="457200" lvl="1" indent="0">
              <a:buNone/>
            </a:pPr>
            <a:endParaRPr lang="en-US" dirty="0"/>
          </a:p>
        </p:txBody>
      </p:sp>
    </p:spTree>
    <p:extLst>
      <p:ext uri="{BB962C8B-B14F-4D97-AF65-F5344CB8AC3E}">
        <p14:creationId xmlns:p14="http://schemas.microsoft.com/office/powerpoint/2010/main" val="304208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br>
              <a:rPr lang="en-US" sz="2200" dirty="0"/>
            </a:br>
            <a:br>
              <a:rPr lang="en-US" sz="2200" dirty="0"/>
            </a:br>
            <a:r>
              <a:rPr lang="en-US" sz="2700" dirty="0"/>
              <a:t>Other cases of interest:</a:t>
            </a:r>
            <a:br>
              <a:rPr lang="en-US" dirty="0"/>
            </a:br>
            <a:endParaRPr lang="en-US" sz="2400" dirty="0"/>
          </a:p>
        </p:txBody>
      </p:sp>
      <p:sp>
        <p:nvSpPr>
          <p:cNvPr id="3" name="Content Placeholder 2"/>
          <p:cNvSpPr>
            <a:spLocks noGrp="1"/>
          </p:cNvSpPr>
          <p:nvPr>
            <p:ph sz="half" idx="1"/>
          </p:nvPr>
        </p:nvSpPr>
        <p:spPr>
          <a:xfrm>
            <a:off x="228600" y="1600200"/>
            <a:ext cx="8610600" cy="3962399"/>
          </a:xfrm>
        </p:spPr>
        <p:txBody>
          <a:bodyPr>
            <a:normAutofit lnSpcReduction="10000"/>
          </a:bodyPr>
          <a:lstStyle/>
          <a:p>
            <a:r>
              <a:rPr lang="en-US" sz="1800" dirty="0"/>
              <a:t>Farnsworth v. Meadowland Ranches, Inc. 321 </a:t>
            </a:r>
            <a:r>
              <a:rPr lang="en-US" sz="1800" dirty="0" err="1"/>
              <a:t>Or.App</a:t>
            </a:r>
            <a:r>
              <a:rPr lang="en-US" sz="1800" dirty="0"/>
              <a:t>. 814 (2022)</a:t>
            </a:r>
          </a:p>
          <a:p>
            <a:pPr lvl="1"/>
            <a:r>
              <a:rPr lang="en-US" sz="1400" dirty="0"/>
              <a:t>Developer of unrecorded subdivision failed to expressly create easement benefitting successors, but reserved one for himself. Held: no easement created in favor of successors.</a:t>
            </a:r>
          </a:p>
          <a:p>
            <a:r>
              <a:rPr lang="en-US" sz="1800" dirty="0"/>
              <a:t> </a:t>
            </a:r>
            <a:r>
              <a:rPr lang="en-US" sz="1800" dirty="0" err="1"/>
              <a:t>Adelsperger</a:t>
            </a:r>
            <a:r>
              <a:rPr lang="en-US" sz="1800" dirty="0"/>
              <a:t> v. </a:t>
            </a:r>
            <a:r>
              <a:rPr lang="en-US" sz="1800" dirty="0" err="1"/>
              <a:t>Elkside</a:t>
            </a:r>
            <a:r>
              <a:rPr lang="en-US" sz="1800" dirty="0"/>
              <a:t> Development, LLC, 321 Or. App. 809 (2022)</a:t>
            </a:r>
          </a:p>
          <a:p>
            <a:pPr lvl="1"/>
            <a:r>
              <a:rPr lang="en-US" sz="1400" dirty="0"/>
              <a:t>Purchaser of membership campground predictably tried to raise camping rates and dishonor prior owner’s concessions to campers. On appeal, Purchaser failed to preserve issue of whether campground contracts ran with the land. Commercial purchasers should beware of contracts granting rights to the land they are purchasing. </a:t>
            </a:r>
          </a:p>
          <a:p>
            <a:r>
              <a:rPr lang="en-US" sz="1800" dirty="0">
                <a:latin typeface="Wingdings" panose="05000000000000000000" pitchFamily="2" charset="2"/>
              </a:rPr>
              <a:t>u </a:t>
            </a:r>
            <a:r>
              <a:rPr lang="en-US" sz="1800" dirty="0" err="1"/>
              <a:t>Petix</a:t>
            </a:r>
            <a:r>
              <a:rPr lang="en-US" sz="1800" dirty="0"/>
              <a:t> v. Gillingham, 325 Or. App. 157 (2023)</a:t>
            </a:r>
          </a:p>
          <a:p>
            <a:pPr lvl="1"/>
            <a:r>
              <a:rPr lang="en-US" sz="1400" dirty="0"/>
              <a:t>Following sheriff’s sale, defendant Aries Holdings 1, LLC purchased the foreclosed borrower’s redemption rights (by </a:t>
            </a:r>
            <a:r>
              <a:rPr lang="en-US" sz="1400" i="1" dirty="0"/>
              <a:t>unrecorded</a:t>
            </a:r>
            <a:r>
              <a:rPr lang="en-US" sz="1400" dirty="0"/>
              <a:t> deed) and also the sheriff’s certificate of sale by assignment. Rather than redeem the property, Aries obtained a sheriff’s deed and leased the property back to the foreclosed borrower. Plaintiff </a:t>
            </a:r>
            <a:r>
              <a:rPr lang="en-US" sz="1400" dirty="0" err="1"/>
              <a:t>Petix</a:t>
            </a:r>
            <a:r>
              <a:rPr lang="en-US" sz="1400" dirty="0"/>
              <a:t> was a judgment creditor of the foreclosed borrower before the sale who alleged that because Aries “could have” redeemed, it was inequitable that borrower have continued use of the property (through a lease with option to purchase) now free of plaintiff’s judgment, washed through the foreclosure. Held: Aries was not required to redeem and the circumstances did not amount to a “constructive redemption” in which liens against the borrower would re-attach to the property. </a:t>
            </a:r>
          </a:p>
          <a:p>
            <a:pPr marL="457200" lvl="1" indent="0">
              <a:buNone/>
            </a:pPr>
            <a:endParaRPr lang="en-US" dirty="0"/>
          </a:p>
        </p:txBody>
      </p:sp>
    </p:spTree>
    <p:extLst>
      <p:ext uri="{BB962C8B-B14F-4D97-AF65-F5344CB8AC3E}">
        <p14:creationId xmlns:p14="http://schemas.microsoft.com/office/powerpoint/2010/main" val="279337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End </a:t>
            </a:r>
            <a:br>
              <a:rPr lang="en-US" dirty="0"/>
            </a:br>
            <a:br>
              <a:rPr lang="en-US" dirty="0"/>
            </a:br>
            <a:r>
              <a:rPr lang="en-US" sz="2700" dirty="0"/>
              <a:t>Comments? </a:t>
            </a:r>
          </a:p>
        </p:txBody>
      </p:sp>
      <p:sp>
        <p:nvSpPr>
          <p:cNvPr id="3" name="Subtitle 2"/>
          <p:cNvSpPr>
            <a:spLocks noGrp="1"/>
          </p:cNvSpPr>
          <p:nvPr>
            <p:ph type="subTitle" idx="1"/>
          </p:nvPr>
        </p:nvSpPr>
        <p:spPr>
          <a:xfrm>
            <a:off x="609600" y="4038600"/>
            <a:ext cx="7162800" cy="1066800"/>
          </a:xfrm>
        </p:spPr>
        <p:txBody>
          <a:bodyPr>
            <a:normAutofit fontScale="55000" lnSpcReduction="20000"/>
          </a:bodyPr>
          <a:lstStyle/>
          <a:p>
            <a:r>
              <a:rPr lang="en-US" dirty="0"/>
              <a:t>“Now that Jay Dobson, he was one funny guy.” </a:t>
            </a:r>
          </a:p>
          <a:p>
            <a:r>
              <a:rPr lang="en-US" dirty="0"/>
              <a:t>“They gave the ‘farm guy’ way too much time to present his material.”</a:t>
            </a:r>
          </a:p>
          <a:p>
            <a:r>
              <a:rPr lang="en-US" dirty="0"/>
              <a:t>“I miss Cleve, he was truly a scholar.” </a:t>
            </a:r>
          </a:p>
          <a:p>
            <a:r>
              <a:rPr lang="en-US" dirty="0"/>
              <a:t>“Too much text and reliance on PowerPoint. Alan always had his material down cold and presented it with panache.”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Disclaimer</a:t>
            </a:r>
            <a:br>
              <a:rPr lang="en-US" dirty="0"/>
            </a:br>
            <a:endParaRPr lang="en-US" sz="2400" dirty="0"/>
          </a:p>
        </p:txBody>
      </p:sp>
      <p:sp>
        <p:nvSpPr>
          <p:cNvPr id="3" name="Content Placeholder 2"/>
          <p:cNvSpPr>
            <a:spLocks noGrp="1"/>
          </p:cNvSpPr>
          <p:nvPr>
            <p:ph sz="half" idx="1"/>
          </p:nvPr>
        </p:nvSpPr>
        <p:spPr>
          <a:xfrm>
            <a:off x="457200" y="1600200"/>
            <a:ext cx="8305800" cy="4525963"/>
          </a:xfrm>
        </p:spPr>
        <p:txBody>
          <a:bodyPr/>
          <a:lstStyle/>
          <a:p>
            <a:r>
              <a:rPr lang="en-US" dirty="0"/>
              <a:t>Nothing in this slideshow constitutes legal advice or statements of Fidelity National Title Group offered for any purpose other than current education of members of Oregon Land Title Association.</a:t>
            </a:r>
          </a:p>
          <a:p>
            <a:r>
              <a:rPr lang="en-US" dirty="0"/>
              <a:t>Any images are used for the non-commercial educational purposes of OLTA members. </a:t>
            </a:r>
          </a:p>
        </p:txBody>
      </p:sp>
    </p:spTree>
    <p:extLst>
      <p:ext uri="{BB962C8B-B14F-4D97-AF65-F5344CB8AC3E}">
        <p14:creationId xmlns:p14="http://schemas.microsoft.com/office/powerpoint/2010/main" val="1775807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#1</a:t>
            </a:r>
            <a:r>
              <a:rPr lang="en-US" sz="2200" dirty="0"/>
              <a:t>: </a:t>
            </a:r>
            <a:br>
              <a:rPr lang="en-US" sz="2200" dirty="0"/>
            </a:br>
            <a:br>
              <a:rPr lang="en-US" sz="2200" dirty="0"/>
            </a:br>
            <a:r>
              <a:rPr lang="en-US" sz="2700" i="1" dirty="0"/>
              <a:t>Freeborn v. Dow</a:t>
            </a:r>
            <a:r>
              <a:rPr lang="en-US" sz="2700" dirty="0"/>
              <a:t>, 322 Or. App. 695 (2022) </a:t>
            </a:r>
            <a:br>
              <a:rPr lang="en-US" dirty="0"/>
            </a:br>
            <a:endParaRPr lang="en-US" sz="2400" dirty="0"/>
          </a:p>
        </p:txBody>
      </p:sp>
      <p:sp>
        <p:nvSpPr>
          <p:cNvPr id="3" name="Content Placeholder 2"/>
          <p:cNvSpPr>
            <a:spLocks noGrp="1"/>
          </p:cNvSpPr>
          <p:nvPr>
            <p:ph sz="half" idx="1"/>
          </p:nvPr>
        </p:nvSpPr>
        <p:spPr>
          <a:xfrm>
            <a:off x="228600" y="1371600"/>
            <a:ext cx="8534400" cy="4754563"/>
          </a:xfrm>
        </p:spPr>
        <p:txBody>
          <a:bodyPr/>
          <a:lstStyle/>
          <a:p>
            <a:r>
              <a:rPr lang="en-US" dirty="0"/>
              <a:t>Facts, </a:t>
            </a:r>
            <a:r>
              <a:rPr lang="en-US" dirty="0" err="1"/>
              <a:t>cont</a:t>
            </a:r>
            <a:r>
              <a:rPr lang="en-US" dirty="0"/>
              <a:t>.’d</a:t>
            </a:r>
          </a:p>
          <a:p>
            <a:pPr lvl="1"/>
            <a:r>
              <a:rPr lang="en-US" dirty="0"/>
              <a:t>Specifically, the sale agreement provided that Plaintiffs would pursue the partition and that: </a:t>
            </a:r>
          </a:p>
          <a:p>
            <a:pPr marL="914400" lvl="2" indent="0">
              <a:buNone/>
            </a:pPr>
            <a:endParaRPr lang="en-US" dirty="0"/>
          </a:p>
          <a:p>
            <a:pPr marL="914400" lvl="2" indent="0">
              <a:buNone/>
            </a:pPr>
            <a:r>
              <a:rPr lang="en-US" dirty="0"/>
              <a:t>“After the closing … Purchaser shall be entitled to exclusive use and occupancy of the pasture parcel and </a:t>
            </a:r>
            <a:r>
              <a:rPr lang="en-US" b="1" u="sng" dirty="0"/>
              <a:t>Seller shall be entitled to the exclusive use and occupancy of the homestead parcel. </a:t>
            </a:r>
            <a:r>
              <a:rPr lang="en-US" dirty="0"/>
              <a:t>Upon completion of the partition, Purchaser shall convey homestead [back to] Seller for no further consideration.”</a:t>
            </a:r>
          </a:p>
          <a:p>
            <a:pPr marL="914400" lvl="2" indent="0">
              <a:buNone/>
            </a:pPr>
            <a:endParaRPr lang="en-US" dirty="0"/>
          </a:p>
          <a:p>
            <a:pPr marL="914400" lvl="2" indent="0">
              <a:buNone/>
            </a:pPr>
            <a:r>
              <a:rPr lang="en-US" dirty="0"/>
              <a:t>Quoted in 322 Or. App. 695 at 698. </a:t>
            </a:r>
          </a:p>
        </p:txBody>
      </p:sp>
    </p:spTree>
    <p:extLst>
      <p:ext uri="{BB962C8B-B14F-4D97-AF65-F5344CB8AC3E}">
        <p14:creationId xmlns:p14="http://schemas.microsoft.com/office/powerpoint/2010/main" val="17027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#1</a:t>
            </a:r>
            <a:r>
              <a:rPr lang="en-US" sz="2200" dirty="0"/>
              <a:t>: </a:t>
            </a:r>
            <a:br>
              <a:rPr lang="en-US" sz="2200" dirty="0"/>
            </a:br>
            <a:br>
              <a:rPr lang="en-US" sz="2200" dirty="0"/>
            </a:br>
            <a:r>
              <a:rPr lang="en-US" sz="2700" i="1" dirty="0"/>
              <a:t>Freeborn v. Dow</a:t>
            </a:r>
            <a:r>
              <a:rPr lang="en-US" sz="2700" dirty="0"/>
              <a:t>, 322 Or. App. 695 (2022) </a:t>
            </a:r>
            <a:br>
              <a:rPr lang="en-US" dirty="0"/>
            </a:br>
            <a:endParaRPr lang="en-US" sz="2400" dirty="0"/>
          </a:p>
        </p:txBody>
      </p:sp>
      <p:sp>
        <p:nvSpPr>
          <p:cNvPr id="3" name="Content Placeholder 2"/>
          <p:cNvSpPr>
            <a:spLocks noGrp="1"/>
          </p:cNvSpPr>
          <p:nvPr>
            <p:ph sz="half" idx="1"/>
          </p:nvPr>
        </p:nvSpPr>
        <p:spPr>
          <a:xfrm>
            <a:off x="228600" y="1371601"/>
            <a:ext cx="4800600" cy="4495800"/>
          </a:xfrm>
        </p:spPr>
        <p:txBody>
          <a:bodyPr/>
          <a:lstStyle/>
          <a:p>
            <a:r>
              <a:rPr lang="en-US" dirty="0"/>
              <a:t>Pause in the action: </a:t>
            </a:r>
          </a:p>
          <a:p>
            <a:r>
              <a:rPr lang="en-US" dirty="0"/>
              <a:t>Deed #1:</a:t>
            </a:r>
          </a:p>
          <a:p>
            <a:pPr lvl="1"/>
            <a:r>
              <a:rPr lang="en-US" dirty="0"/>
              <a:t>Freeborn to Dow</a:t>
            </a:r>
          </a:p>
          <a:p>
            <a:pPr lvl="1"/>
            <a:r>
              <a:rPr lang="en-US" dirty="0"/>
              <a:t>Warranty Deed for Tracts A and B</a:t>
            </a:r>
          </a:p>
          <a:p>
            <a:pPr lvl="1"/>
            <a:r>
              <a:rPr lang="en-US" dirty="0"/>
              <a:t>No reserved right to occupy homestead by Freeborn appeared on face of deed.</a:t>
            </a:r>
          </a:p>
        </p:txBody>
      </p:sp>
    </p:spTree>
    <p:extLst>
      <p:ext uri="{BB962C8B-B14F-4D97-AF65-F5344CB8AC3E}">
        <p14:creationId xmlns:p14="http://schemas.microsoft.com/office/powerpoint/2010/main" val="301718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325562"/>
          </a:xfrm>
        </p:spPr>
        <p:txBody>
          <a:bodyPr>
            <a:normAutofit fontScale="90000"/>
          </a:bodyPr>
          <a:lstStyle/>
          <a:p>
            <a:r>
              <a:rPr lang="en-US" sz="2200" u="sng" dirty="0"/>
              <a:t>Case #1</a:t>
            </a:r>
            <a:r>
              <a:rPr lang="en-US" sz="2200" dirty="0"/>
              <a:t>: </a:t>
            </a:r>
            <a:br>
              <a:rPr lang="en-US" sz="2200" dirty="0"/>
            </a:br>
            <a:br>
              <a:rPr lang="en-US" sz="2200" dirty="0"/>
            </a:br>
            <a:r>
              <a:rPr lang="en-US" sz="2700" i="1" dirty="0"/>
              <a:t>Freeborn v. Dow</a:t>
            </a:r>
            <a:r>
              <a:rPr lang="en-US" sz="2700" dirty="0"/>
              <a:t>, 322 Or. App. 695 (2022) </a:t>
            </a:r>
            <a:br>
              <a:rPr lang="en-US" dirty="0"/>
            </a:br>
            <a:endParaRPr lang="en-US" sz="2400" dirty="0"/>
          </a:p>
        </p:txBody>
      </p:sp>
      <p:sp>
        <p:nvSpPr>
          <p:cNvPr id="3" name="Content Placeholder 2"/>
          <p:cNvSpPr>
            <a:spLocks noGrp="1"/>
          </p:cNvSpPr>
          <p:nvPr>
            <p:ph sz="half" idx="1"/>
          </p:nvPr>
        </p:nvSpPr>
        <p:spPr>
          <a:xfrm>
            <a:off x="228600" y="1371600"/>
            <a:ext cx="8534400" cy="4754563"/>
          </a:xfrm>
        </p:spPr>
        <p:txBody>
          <a:bodyPr/>
          <a:lstStyle/>
          <a:p>
            <a:r>
              <a:rPr lang="en-US" dirty="0"/>
              <a:t>Meanwhile, back at the ranch: </a:t>
            </a:r>
          </a:p>
          <a:p>
            <a:pPr lvl="1"/>
            <a:r>
              <a:rPr lang="en-US" dirty="0"/>
              <a:t>Plaintiffs (Seller) pursued partition from 2013-2017</a:t>
            </a:r>
          </a:p>
          <a:p>
            <a:pPr lvl="2"/>
            <a:r>
              <a:rPr lang="en-US" dirty="0"/>
              <a:t>Never completed. </a:t>
            </a:r>
          </a:p>
          <a:p>
            <a:pPr lvl="2"/>
            <a:r>
              <a:rPr lang="en-US" dirty="0"/>
              <a:t>It may have been impossible to complete, as we will see later.</a:t>
            </a:r>
          </a:p>
          <a:p>
            <a:pPr lvl="1"/>
            <a:r>
              <a:rPr lang="en-US" dirty="0"/>
              <a:t>Boldly forging ahead anyway, Buyer Dow listed the pasture tract for sale in 2017</a:t>
            </a:r>
          </a:p>
          <a:p>
            <a:pPr lvl="1"/>
            <a:r>
              <a:rPr lang="en-US" dirty="0"/>
              <a:t>A third party, Jefferson Equities, then closed on </a:t>
            </a:r>
            <a:r>
              <a:rPr lang="en-US" i="1" dirty="0"/>
              <a:t>both</a:t>
            </a:r>
            <a:r>
              <a:rPr lang="en-US" dirty="0"/>
              <a:t> Tract A and Tract B in 2018</a:t>
            </a:r>
          </a:p>
          <a:p>
            <a:pPr lvl="2"/>
            <a:r>
              <a:rPr lang="en-US" dirty="0"/>
              <a:t>And served eviction notice on Freeborns to quit the homestead, prompting the litigation</a:t>
            </a:r>
          </a:p>
        </p:txBody>
      </p:sp>
    </p:spTree>
    <p:extLst>
      <p:ext uri="{BB962C8B-B14F-4D97-AF65-F5344CB8AC3E}">
        <p14:creationId xmlns:p14="http://schemas.microsoft.com/office/powerpoint/2010/main" val="372626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chorCtr="0">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6066</Words>
  <Application>Microsoft Office PowerPoint</Application>
  <PresentationFormat>On-screen Show (4:3)</PresentationFormat>
  <Paragraphs>466</Paragraphs>
  <Slides>66</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Calibri</vt:lpstr>
      <vt:lpstr>Wingdings</vt:lpstr>
      <vt:lpstr>Office Theme</vt:lpstr>
      <vt:lpstr>Oregon Land Title Association  Educational Seminar  November 9, 2023</vt:lpstr>
      <vt:lpstr>PowerPoint Presentation</vt:lpstr>
      <vt:lpstr>Case #1:   Freeborn v. Dow, 322 Or. App. 695 (2022)  </vt:lpstr>
      <vt:lpstr>Case #1:   Freeborn v. Dow, 322 Or. App. 695 (2022)  </vt:lpstr>
      <vt:lpstr>Case #1:   Freeborn v. Dow, 322 Or. App. 695 (2022)  </vt:lpstr>
      <vt:lpstr>Case #1:   Freeborn v. Dow, 322 Or. App. 695 (2022)  </vt:lpstr>
      <vt:lpstr>Case #1:   Freeborn v. Dow, 322 Or. App. 695 (2022)  </vt:lpstr>
      <vt:lpstr>Case #1:   Freeborn v. Dow, 322 Or. App. 695 (2022)  </vt:lpstr>
      <vt:lpstr>Case #1:   Freeborn v. Dow, 322 Or. App. 695 (2022)  </vt:lpstr>
      <vt:lpstr>Case #1:   Freeborn v. Dow, 322 Or. App. 695 (2022)  </vt:lpstr>
      <vt:lpstr>Case #1:   Freeborn v. Dow, 322 Or. App. 695 (2022)  </vt:lpstr>
      <vt:lpstr>Case #1:   Freeborn v. Dow, 322 Or. App. 695 (2022)  </vt:lpstr>
      <vt:lpstr>Case #1:   Freeborn v. Dow, 322 Or. App. 695 (2022)  </vt:lpstr>
      <vt:lpstr>Case #1:   Freeborn v. Dow, 322 Or. App. 695 (2022)  </vt:lpstr>
      <vt:lpstr>Case #1:   Freeborn v. Dow, 322 Or. App. 695 (2022)  </vt:lpstr>
      <vt:lpstr>Case #1:   Freeborn v. Dow, 322 Or. App. 695 (2022)  </vt:lpstr>
      <vt:lpstr>Case #1:   Freeborn v. Dow, 322 Or. App. 695 (2022)  </vt:lpstr>
      <vt:lpstr>Case #2a:   Martucci v. Hilton, 326 Or. App. 87 (2023) (unpublished) </vt:lpstr>
      <vt:lpstr>Case #2a:   Martucci v. Hilton, 326 Or. App. 87 (2023) (unpublished) </vt:lpstr>
      <vt:lpstr>Case #2a:   Martucci v. Hilton, 326 Or. App. 87 (2023) (unpublished) </vt:lpstr>
      <vt:lpstr>Case #2a:   Martucci v. Hilton, 326 Or. App. 87 (2023) (unpublished) </vt:lpstr>
      <vt:lpstr>Case #2b:   Ramos v. Potkowski, 322 Or. App. 686 (2022) </vt:lpstr>
      <vt:lpstr>Case #2b:   Ramos v. Potkowski, 322 Or. App. 686 (2022) </vt:lpstr>
      <vt:lpstr>Case #2b:   Ramos v. Potkowski, 322 Or.App. 686 (2022) </vt:lpstr>
      <vt:lpstr>Case #2b:   Ramos v. Potkowski, 322 Or.App. 686 (2022) </vt:lpstr>
      <vt:lpstr>Case #2b:   Ramos v. Potkowski, 322 Or.App. 686 (2022) </vt:lpstr>
      <vt:lpstr>Case #2b:   Ramos v. Potkowski, 322 Or.App. 686 (2022) </vt:lpstr>
      <vt:lpstr>Case #2b:   Ramos v. Potkowski, 322 Or.App. 686 (2022) </vt:lpstr>
      <vt:lpstr>Case #2b:   Ramos v. Potkowski, 322 Or.App. 686 (2022) </vt:lpstr>
      <vt:lpstr>Case #2b:   Ramos v. Potkowski, 322 Or.App. 686 (2022) </vt:lpstr>
      <vt:lpstr>Case #2b:   Ramos v. Potkowski, 322 Or.App. 686 (2022) </vt:lpstr>
      <vt:lpstr>Case #3:   Myers v. Owners of Record of that certain real property described as Lot 1, Tract C, Replat of Tract C Deer Park I, Deschutes County.  </vt:lpstr>
      <vt:lpstr>Case #3:   Myers v. Owners of Record of that certain real property described as Lot 1, Tract C, Replat of Tract C Deek Park I, Deschutes County.  </vt:lpstr>
      <vt:lpstr>Case #3:   Myers v. Owners of Record of that certain real property described as Lot 1, Tract C, Replat of Tract C Deek Park I, Deschutes County.  </vt:lpstr>
      <vt:lpstr>Case #3:   Myers v. Owners of Record of that certain real property described as Lot 1, Tract C, Replat of Tract C Deek Park I, Deschutes County.  </vt:lpstr>
      <vt:lpstr>Case #3:   Myers v. Owners of Record of that certain real property described as Lot 1, Tract C, Replat of Tract C Deek Park I, Deschutes County.  </vt:lpstr>
      <vt:lpstr>PowerPoint Presentation</vt:lpstr>
      <vt:lpstr>House Bill 3294: Redaction of Discriminatory Covenants </vt:lpstr>
      <vt:lpstr>House Bill 3294: Redaction of Discriminatory Covenants </vt:lpstr>
      <vt:lpstr>House Bill 3294: Redaction of Discriminatory Covenants </vt:lpstr>
      <vt:lpstr>House Bill 3294: Redaction of Discriminatory Covenants </vt:lpstr>
      <vt:lpstr>House Bill 3294: Redaction of Discriminatory Covenants </vt:lpstr>
      <vt:lpstr>House Bill 3294: Redaction of Discriminatory Covenants </vt:lpstr>
      <vt:lpstr>House Bill 3294: Redaction of Discriminatory Covenants </vt:lpstr>
      <vt:lpstr>House Bill 3294: Redaction of Discriminatory Covenants </vt:lpstr>
      <vt:lpstr>House Bill 2029: Increases minimum font size for recorded documents.  </vt:lpstr>
      <vt:lpstr>House Bill 2029: Increases minimum font size for recorded documents.  </vt:lpstr>
      <vt:lpstr>House Bill 2032: Expands eligibility for registered domestic partnerships </vt:lpstr>
      <vt:lpstr>House Bill 2032: Expands eligibility for registered domestic partnerships </vt:lpstr>
      <vt:lpstr>House Bill 2032: Expands eligibility for registered domestic partnerships </vt:lpstr>
      <vt:lpstr>House Bill 2032: Expands eligibility for registered domestic partnerships </vt:lpstr>
      <vt:lpstr>House Bill 2033: Clarifies collection of unpaid taxes following conveyance to exempt entity. </vt:lpstr>
      <vt:lpstr>House Bill 2033: Clarifies collection of unpaid taxes following conveyance to exempt entity. </vt:lpstr>
      <vt:lpstr>House Bill 2033: Clarifies collection of unpaid taxes following conveyance to exempt entity. </vt:lpstr>
      <vt:lpstr>Senate Bill 308: Modifies small estate affidavit statute.  </vt:lpstr>
      <vt:lpstr>Senate Bill 308: Modifies small estate affidavit statute.  </vt:lpstr>
      <vt:lpstr>Senate Bill 308: Modifies small estate affidavit statute.  </vt:lpstr>
      <vt:lpstr>Senate Bill 308: Modifies small estate affidavit statute.  </vt:lpstr>
      <vt:lpstr>Senate Bill 308: Modifies small estate affidavit statute.  </vt:lpstr>
      <vt:lpstr>Senate Bill 619: Consumer data privacy </vt:lpstr>
      <vt:lpstr>Senate Bill 619: Consumer data privacy </vt:lpstr>
      <vt:lpstr>Senate Bill 619: Consumer data privacy </vt:lpstr>
      <vt:lpstr>BONUS CASE if we have time:   KKMH Properties LLC v. Shire, 326 Or.App. 1 (2023) </vt:lpstr>
      <vt:lpstr>  Other cases of interest: </vt:lpstr>
      <vt:lpstr>End   Comments? </vt:lpstr>
      <vt:lpstr>Disclaimer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dc:creator>
  <cp:lastModifiedBy>Oregon Land Title</cp:lastModifiedBy>
  <cp:revision>163</cp:revision>
  <cp:lastPrinted>2020-01-09T05:35:56Z</cp:lastPrinted>
  <dcterms:created xsi:type="dcterms:W3CDTF">2014-01-16T19:46:12Z</dcterms:created>
  <dcterms:modified xsi:type="dcterms:W3CDTF">2023-11-15T19:22:46Z</dcterms:modified>
</cp:coreProperties>
</file>